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0F09E0-D700-45AF-93DB-5A5CD415A957}">
  <a:tblStyle styleId="{F80F09E0-D700-45AF-93DB-5A5CD415A95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4.xml"/><Relationship Id="rId22" Type="http://schemas.openxmlformats.org/officeDocument/2006/relationships/font" Target="fonts/Roboto-boldItalic.fntdata"/><Relationship Id="rId10" Type="http://schemas.openxmlformats.org/officeDocument/2006/relationships/slide" Target="slides/slide3.xml"/><Relationship Id="rId21" Type="http://schemas.openxmlformats.org/officeDocument/2006/relationships/font" Target="fonts/Roboto-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font" Target="fonts/Roboto-regular.fntdata"/><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755e7d71d_2_44: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2f755e7d71d_2_44: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2f755e7d71d_2_44:notes"/>
          <p:cNvSpPr txBox="1"/>
          <p:nvPr>
            <p:ph idx="12" type="sldNum"/>
          </p:nvPr>
        </p:nvSpPr>
        <p:spPr>
          <a:xfrm>
            <a:off x="3884414"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f755e7d71d_2_172: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f755e7d71d_2_172: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f755e7d71d_2_181: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f755e7d71d_2_181: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755e7d71d_2_58: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2f755e7d71d_2_58: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755e7d71d_2_82: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f755e7d71d_2_82: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755e7d71d_2_107: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f755e7d71d_2_107: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755e7d71d_2_118: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f755e7d71d_2_118: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755e7d71d_2_130: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f755e7d71d_2_130: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f755e7d71d_2_139: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f755e7d71d_2_139: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f755e7d71d_2_149: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f755e7d71d_2_149: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f755e7d71d_2_164: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f755e7d71d_2_164: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66" name="Shape 66"/>
        <p:cNvGrpSpPr/>
        <p:nvPr/>
      </p:nvGrpSpPr>
      <p:grpSpPr>
        <a:xfrm>
          <a:off x="0" y="0"/>
          <a:ext cx="0" cy="0"/>
          <a:chOff x="0" y="0"/>
          <a:chExt cx="0" cy="0"/>
        </a:xfrm>
      </p:grpSpPr>
      <p:sp>
        <p:nvSpPr>
          <p:cNvPr id="67" name="Google Shape;67;p14"/>
          <p:cNvSpPr txBox="1"/>
          <p:nvPr>
            <p:ph type="ctrTitle"/>
          </p:nvPr>
        </p:nvSpPr>
        <p:spPr>
          <a:xfrm>
            <a:off x="2396681" y="1550479"/>
            <a:ext cx="4350638"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24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4"/>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2" name="Shape 72"/>
        <p:cNvGrpSpPr/>
        <p:nvPr/>
      </p:nvGrpSpPr>
      <p:grpSpPr>
        <a:xfrm>
          <a:off x="0" y="0"/>
          <a:ext cx="0" cy="0"/>
          <a:chOff x="0" y="0"/>
          <a:chExt cx="0" cy="0"/>
        </a:xfrm>
      </p:grpSpPr>
      <p:sp>
        <p:nvSpPr>
          <p:cNvPr id="73" name="Google Shape;73;p15"/>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5"/>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7" name="Shape 77"/>
        <p:cNvGrpSpPr/>
        <p:nvPr/>
      </p:nvGrpSpPr>
      <p:grpSpPr>
        <a:xfrm>
          <a:off x="0" y="0"/>
          <a:ext cx="0" cy="0"/>
          <a:chOff x="0" y="0"/>
          <a:chExt cx="0" cy="0"/>
        </a:xfrm>
      </p:grpSpPr>
      <p:sp>
        <p:nvSpPr>
          <p:cNvPr id="78" name="Google Shape;78;p16"/>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6"/>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0" name="Google Shape;80;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6"/>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3" name="Shape 83"/>
        <p:cNvGrpSpPr/>
        <p:nvPr/>
      </p:nvGrpSpPr>
      <p:grpSpPr>
        <a:xfrm>
          <a:off x="0" y="0"/>
          <a:ext cx="0" cy="0"/>
          <a:chOff x="0" y="0"/>
          <a:chExt cx="0" cy="0"/>
        </a:xfrm>
      </p:grpSpPr>
      <p:sp>
        <p:nvSpPr>
          <p:cNvPr id="84" name="Google Shape;84;p17"/>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6" name="Google Shape;86;p1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7" name="Google Shape;87;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7"/>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0" name="Shape 90"/>
        <p:cNvGrpSpPr/>
        <p:nvPr/>
      </p:nvGrpSpPr>
      <p:grpSpPr>
        <a:xfrm>
          <a:off x="0" y="0"/>
          <a:ext cx="0" cy="0"/>
          <a:chOff x="0" y="0"/>
          <a:chExt cx="0" cy="0"/>
        </a:xfrm>
      </p:grpSpPr>
      <p:sp>
        <p:nvSpPr>
          <p:cNvPr id="91" name="Google Shape;91;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8"/>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7033069" y="3619"/>
            <a:ext cx="913924" cy="5140166"/>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 name="Google Shape;52;p13"/>
          <p:cNvSpPr/>
          <p:nvPr/>
        </p:nvSpPr>
        <p:spPr>
          <a:xfrm>
            <a:off x="5586459" y="2771172"/>
            <a:ext cx="3557588" cy="2372677"/>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 name="Google Shape;53;p13"/>
          <p:cNvSpPr/>
          <p:nvPr/>
        </p:nvSpPr>
        <p:spPr>
          <a:xfrm>
            <a:off x="6886575" y="0"/>
            <a:ext cx="2257425" cy="51435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 name="Google Shape;54;p13"/>
          <p:cNvSpPr/>
          <p:nvPr/>
        </p:nvSpPr>
        <p:spPr>
          <a:xfrm>
            <a:off x="7202158" y="0"/>
            <a:ext cx="1942148" cy="51435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 name="Google Shape;55;p13"/>
          <p:cNvSpPr/>
          <p:nvPr/>
        </p:nvSpPr>
        <p:spPr>
          <a:xfrm>
            <a:off x="6700838" y="2286000"/>
            <a:ext cx="2443163" cy="28575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 name="Google Shape;56;p13"/>
          <p:cNvSpPr/>
          <p:nvPr/>
        </p:nvSpPr>
        <p:spPr>
          <a:xfrm>
            <a:off x="7003448" y="0"/>
            <a:ext cx="2140744" cy="51435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 name="Google Shape;57;p13"/>
          <p:cNvSpPr/>
          <p:nvPr/>
        </p:nvSpPr>
        <p:spPr>
          <a:xfrm>
            <a:off x="8172450" y="0"/>
            <a:ext cx="971550" cy="51435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 name="Google Shape;58;p13"/>
          <p:cNvSpPr/>
          <p:nvPr/>
        </p:nvSpPr>
        <p:spPr>
          <a:xfrm>
            <a:off x="8202185" y="0"/>
            <a:ext cx="942023" cy="51435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 name="Google Shape;59;p13"/>
          <p:cNvSpPr/>
          <p:nvPr/>
        </p:nvSpPr>
        <p:spPr>
          <a:xfrm>
            <a:off x="7779544" y="2693194"/>
            <a:ext cx="1364456" cy="2450306"/>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 name="Google Shape;60;p13"/>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 name="Google Shape;61;p13"/>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b="1" i="0" sz="3600" u="none" cap="none" strike="noStrike">
                <a:solidFill>
                  <a:schemeClr val="dk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2" name="Google Shape;62;p13"/>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100"/>
              <a:buNone/>
              <a:defRPr b="0" i="0" sz="1400" u="none" cap="none" strike="noStrike">
                <a:latin typeface="Calibri"/>
                <a:ea typeface="Calibri"/>
                <a:cs typeface="Calibri"/>
                <a:sym typeface="Calibri"/>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63" name="Google Shape;63;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100"/>
              <a:buNone/>
              <a:defRPr sz="14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4" name="Google Shape;64;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sz="14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5" name="Google Shape;65;p13"/>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1pPr>
            <a:lvl2pPr indent="0" lvl="1"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2pPr>
            <a:lvl3pPr indent="0" lvl="2"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3pPr>
            <a:lvl4pPr indent="0" lvl="3"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4pPr>
            <a:lvl5pPr indent="0" lvl="4"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5pPr>
            <a:lvl6pPr indent="0" lvl="5"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6pPr>
            <a:lvl7pPr indent="0" lvl="6"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7pPr>
            <a:lvl8pPr indent="0" lvl="7"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8pPr>
            <a:lvl9pPr indent="0" lvl="8"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19"/>
          <p:cNvGrpSpPr/>
          <p:nvPr/>
        </p:nvGrpSpPr>
        <p:grpSpPr>
          <a:xfrm>
            <a:off x="657224" y="742950"/>
            <a:ext cx="1307306" cy="1000125"/>
            <a:chOff x="742950" y="1104900"/>
            <a:chExt cx="1743075" cy="1333500"/>
          </a:xfrm>
        </p:grpSpPr>
        <p:sp>
          <p:nvSpPr>
            <p:cNvPr id="100" name="Google Shape;100;p19"/>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1" name="Google Shape;101;p19"/>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02" name="Google Shape;102;p19"/>
          <p:cNvSpPr/>
          <p:nvPr/>
        </p:nvSpPr>
        <p:spPr>
          <a:xfrm>
            <a:off x="2814638" y="892969"/>
            <a:ext cx="1250156" cy="1078706"/>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 name="Google Shape;103;p19"/>
          <p:cNvSpPr/>
          <p:nvPr/>
        </p:nvSpPr>
        <p:spPr>
          <a:xfrm>
            <a:off x="2850356" y="3921919"/>
            <a:ext cx="542925" cy="464344"/>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4" name="Google Shape;104;p19"/>
          <p:cNvSpPr txBox="1"/>
          <p:nvPr>
            <p:ph type="ctrTitle"/>
          </p:nvPr>
        </p:nvSpPr>
        <p:spPr>
          <a:xfrm>
            <a:off x="-621506" y="14749"/>
            <a:ext cx="7486650" cy="751167"/>
          </a:xfrm>
          <a:prstGeom prst="rect">
            <a:avLst/>
          </a:prstGeom>
          <a:noFill/>
          <a:ln>
            <a:noFill/>
          </a:ln>
        </p:spPr>
        <p:txBody>
          <a:bodyPr anchorCtr="0" anchor="t" bIns="0" lIns="0" spcFirstLastPara="1" rIns="0" wrap="square" tIns="12375">
            <a:spAutoFit/>
          </a:bodyPr>
          <a:lstStyle/>
          <a:p>
            <a:pPr indent="0" lvl="0" marL="2413000" rtl="0" algn="l">
              <a:spcBef>
                <a:spcPts val="0"/>
              </a:spcBef>
              <a:spcAft>
                <a:spcPts val="0"/>
              </a:spcAft>
              <a:buNone/>
            </a:pPr>
            <a:r>
              <a:rPr b="1" lang="en">
                <a:solidFill>
                  <a:srgbClr val="0F0F0F"/>
                </a:solidFill>
                <a:latin typeface="Times New Roman"/>
                <a:ea typeface="Times New Roman"/>
                <a:cs typeface="Times New Roman"/>
                <a:sym typeface="Times New Roman"/>
              </a:rPr>
              <a:t>Employee Data Analysis using Excel</a:t>
            </a:r>
            <a:r>
              <a:rPr b="1" i="0" lang="en">
                <a:solidFill>
                  <a:srgbClr val="0F0F0F"/>
                </a:solidFill>
                <a:latin typeface="Times New Roman"/>
                <a:ea typeface="Times New Roman"/>
                <a:cs typeface="Times New Roman"/>
                <a:sym typeface="Times New Roman"/>
              </a:rPr>
              <a:t> </a:t>
            </a:r>
            <a:br>
              <a:rPr b="1" i="0" lang="en">
                <a:solidFill>
                  <a:srgbClr val="0F0F0F"/>
                </a:solidFill>
                <a:latin typeface="Roboto"/>
                <a:ea typeface="Roboto"/>
                <a:cs typeface="Roboto"/>
                <a:sym typeface="Roboto"/>
              </a:rPr>
            </a:br>
            <a:endParaRPr/>
          </a:p>
        </p:txBody>
      </p:sp>
      <p:pic>
        <p:nvPicPr>
          <p:cNvPr id="105" name="Google Shape;105;p19"/>
          <p:cNvPicPr preferRelativeResize="0"/>
          <p:nvPr/>
        </p:nvPicPr>
        <p:blipFill rotWithShape="1">
          <a:blip r:embed="rId3">
            <a:alphaModFix/>
          </a:blip>
          <a:srcRect b="0" l="0" r="0" t="0"/>
          <a:stretch/>
        </p:blipFill>
        <p:spPr>
          <a:xfrm>
            <a:off x="507206" y="4850606"/>
            <a:ext cx="1607344" cy="150019"/>
          </a:xfrm>
          <a:prstGeom prst="rect">
            <a:avLst/>
          </a:prstGeom>
          <a:noFill/>
          <a:ln>
            <a:noFill/>
          </a:ln>
        </p:spPr>
      </p:pic>
      <p:sp>
        <p:nvSpPr>
          <p:cNvPr id="106" name="Google Shape;106;p19"/>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07" name="Google Shape;107;p19"/>
          <p:cNvSpPr txBox="1"/>
          <p:nvPr/>
        </p:nvSpPr>
        <p:spPr>
          <a:xfrm>
            <a:off x="1915907" y="2485613"/>
            <a:ext cx="6458100" cy="2008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STUDENT NAME:L.S.DARATHIY MARY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REGISTER NO:2213391042013 , 57D539D7AE1FB22A0804E945259671C1</a:t>
            </a:r>
            <a:endParaRPr sz="1100"/>
          </a:p>
          <a:p>
            <a:pPr indent="0" lvl="0" marL="0" marR="0" rtl="0" algn="l">
              <a:spcBef>
                <a:spcPts val="0"/>
              </a:spcBef>
              <a:spcAft>
                <a:spcPts val="0"/>
              </a:spcAft>
              <a:buNone/>
            </a:pPr>
            <a:r>
              <a:rPr lang="en" sz="1800">
                <a:solidFill>
                  <a:schemeClr val="dk1"/>
                </a:solidFill>
                <a:latin typeface="Calibri"/>
                <a:ea typeface="Calibri"/>
                <a:cs typeface="Calibri"/>
                <a:sym typeface="Calibri"/>
              </a:rPr>
              <a:t>DEPARTMENT:BACHELOR OF COMMERCE{CORPORATE SECRETARYSHIP}</a:t>
            </a:r>
            <a:endParaRPr sz="1100"/>
          </a:p>
          <a:p>
            <a:pPr indent="0" lvl="0" marL="0" marR="0" rtl="0" algn="l">
              <a:spcBef>
                <a:spcPts val="0"/>
              </a:spcBef>
              <a:spcAft>
                <a:spcPts val="0"/>
              </a:spcAft>
              <a:buNone/>
            </a:pPr>
            <a:r>
              <a:rPr lang="en" sz="1800">
                <a:solidFill>
                  <a:schemeClr val="dk1"/>
                </a:solidFill>
                <a:latin typeface="Calibri"/>
                <a:ea typeface="Calibri"/>
                <a:cs typeface="Calibri"/>
                <a:sym typeface="Calibri"/>
              </a:rPr>
              <a:t>COLLEGE:QUEEN MARY’S COLLEGE</a:t>
            </a:r>
            <a:endParaRPr sz="1100"/>
          </a:p>
          <a:p>
            <a:pPr indent="0" lvl="0" marL="0" marR="0" rtl="0" algn="l">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9" name="Google Shape;229;p28"/>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0" name="Google Shape;230;p28"/>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31" name="Google Shape;231;p28"/>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32" name="Google Shape;232;p28"/>
          <p:cNvSpPr txBox="1"/>
          <p:nvPr/>
        </p:nvSpPr>
        <p:spPr>
          <a:xfrm>
            <a:off x="8457914" y="4855003"/>
            <a:ext cx="171450" cy="143828"/>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None/>
            </a:pPr>
            <a:fld id="{00000000-1234-1234-1234-123412341234}" type="slidenum">
              <a:rPr lang="en" sz="800">
                <a:solidFill>
                  <a:srgbClr val="2D936B"/>
                </a:solidFill>
                <a:latin typeface="Trebuchet MS"/>
                <a:ea typeface="Trebuchet MS"/>
                <a:cs typeface="Trebuchet MS"/>
                <a:sym typeface="Trebuchet MS"/>
              </a:rPr>
              <a:t>‹#›</a:t>
            </a:fld>
            <a:endParaRPr sz="800">
              <a:solidFill>
                <a:schemeClr val="dk1"/>
              </a:solidFill>
              <a:latin typeface="Trebuchet MS"/>
              <a:ea typeface="Trebuchet MS"/>
              <a:cs typeface="Trebuchet MS"/>
              <a:sym typeface="Trebuchet MS"/>
            </a:endParaRPr>
          </a:p>
        </p:txBody>
      </p:sp>
      <p:sp>
        <p:nvSpPr>
          <p:cNvPr id="233" name="Google Shape;233;p28"/>
          <p:cNvSpPr txBox="1"/>
          <p:nvPr/>
        </p:nvSpPr>
        <p:spPr>
          <a:xfrm>
            <a:off x="180975" y="114300"/>
            <a:ext cx="5486400" cy="446400"/>
          </a:xfrm>
          <a:prstGeom prst="rect">
            <a:avLst/>
          </a:prstGeom>
          <a:noFill/>
          <a:ln cap="flat" cmpd="sng" w="9525">
            <a:solidFill>
              <a:srgbClr val="0F0F0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Calibri"/>
                <a:ea typeface="Calibri"/>
                <a:cs typeface="Calibri"/>
                <a:sym typeface="Calibri"/>
              </a:rPr>
              <a:t>RESULTS:</a:t>
            </a:r>
            <a:endParaRPr b="1" sz="1700">
              <a:latin typeface="Calibri"/>
              <a:ea typeface="Calibri"/>
              <a:cs typeface="Calibri"/>
              <a:sym typeface="Calibri"/>
            </a:endParaRPr>
          </a:p>
        </p:txBody>
      </p:sp>
      <p:pic>
        <p:nvPicPr>
          <p:cNvPr id="234" name="Google Shape;234;p28" title="Chart"/>
          <p:cNvPicPr preferRelativeResize="0"/>
          <p:nvPr/>
        </p:nvPicPr>
        <p:blipFill>
          <a:blip r:embed="rId4">
            <a:alphaModFix/>
          </a:blip>
          <a:stretch>
            <a:fillRect/>
          </a:stretch>
        </p:blipFill>
        <p:spPr>
          <a:xfrm>
            <a:off x="3268263" y="954100"/>
            <a:ext cx="3743325" cy="2202649"/>
          </a:xfrm>
          <a:prstGeom prst="rect">
            <a:avLst/>
          </a:prstGeom>
          <a:noFill/>
          <a:ln>
            <a:noFill/>
          </a:ln>
        </p:spPr>
      </p:pic>
      <p:graphicFrame>
        <p:nvGraphicFramePr>
          <p:cNvPr id="235" name="Google Shape;235;p28"/>
          <p:cNvGraphicFramePr/>
          <p:nvPr/>
        </p:nvGraphicFramePr>
        <p:xfrm>
          <a:off x="466725" y="1051560"/>
          <a:ext cx="3000000" cy="3000000"/>
        </p:xfrm>
        <a:graphic>
          <a:graphicData uri="http://schemas.openxmlformats.org/drawingml/2006/table">
            <a:tbl>
              <a:tblPr>
                <a:noFill/>
                <a:tableStyleId>{F80F09E0-D700-45AF-93DB-5A5CD415A957}</a:tableStyleId>
              </a:tblPr>
              <a:tblGrid>
                <a:gridCol w="952500"/>
                <a:gridCol w="952500"/>
              </a:tblGrid>
              <a:tr h="672300">
                <a:tc>
                  <a:txBody>
                    <a:bodyPr/>
                    <a:lstStyle/>
                    <a:p>
                      <a:pPr indent="0" lvl="0" marL="0" rtl="0" algn="l">
                        <a:lnSpc>
                          <a:spcPct val="115000"/>
                        </a:lnSpc>
                        <a:spcBef>
                          <a:spcPts val="0"/>
                        </a:spcBef>
                        <a:spcAft>
                          <a:spcPts val="0"/>
                        </a:spcAft>
                        <a:buNone/>
                      </a:pPr>
                      <a:r>
                        <a:rPr i="1" lang="en" sz="1100">
                          <a:latin typeface="Calibri"/>
                          <a:ea typeface="Calibri"/>
                          <a:cs typeface="Calibri"/>
                          <a:sym typeface="Calibri"/>
                        </a:rPr>
                        <a:t>Gender</a:t>
                      </a:r>
                      <a:endParaRPr i="1" sz="1100">
                        <a:latin typeface="Calibri"/>
                        <a:ea typeface="Calibri"/>
                        <a:cs typeface="Calibri"/>
                        <a:sym typeface="Calibri"/>
                      </a:endParaRPr>
                    </a:p>
                  </a:txBody>
                  <a:tcPr marT="91425" marB="91425" marR="28575" marL="28575" anchor="b">
                    <a:lnB cap="flat" cmpd="sng" w="28575">
                      <a:solidFill>
                        <a:srgbClr val="657BA3"/>
                      </a:solidFill>
                      <a:prstDash val="solid"/>
                      <a:round/>
                      <a:headEnd len="sm" w="sm" type="none"/>
                      <a:tailEnd len="sm" w="sm" type="none"/>
                    </a:lnB>
                    <a:solidFill>
                      <a:srgbClr val="D8DEE8"/>
                    </a:solidFill>
                  </a:tcPr>
                </a:tc>
                <a:tc>
                  <a:txBody>
                    <a:bodyPr/>
                    <a:lstStyle/>
                    <a:p>
                      <a:pPr indent="0" lvl="0" marL="0" rtl="0" algn="l">
                        <a:lnSpc>
                          <a:spcPct val="115000"/>
                        </a:lnSpc>
                        <a:spcBef>
                          <a:spcPts val="0"/>
                        </a:spcBef>
                        <a:spcAft>
                          <a:spcPts val="0"/>
                        </a:spcAft>
                        <a:buNone/>
                      </a:pPr>
                      <a:r>
                        <a:rPr lang="en" sz="1100">
                          <a:solidFill>
                            <a:srgbClr val="FFFFFF"/>
                          </a:solidFill>
                          <a:latin typeface="Calibri"/>
                          <a:ea typeface="Calibri"/>
                          <a:cs typeface="Calibri"/>
                          <a:sym typeface="Calibri"/>
                        </a:rPr>
                        <a:t>AVERAGE of Salary</a:t>
                      </a:r>
                      <a:endParaRPr sz="1100">
                        <a:solidFill>
                          <a:srgbClr val="FFFFFF"/>
                        </a:solidFill>
                        <a:latin typeface="Calibri"/>
                        <a:ea typeface="Calibri"/>
                        <a:cs typeface="Calibri"/>
                        <a:sym typeface="Calibri"/>
                      </a:endParaRPr>
                    </a:p>
                  </a:txBody>
                  <a:tcPr marT="91425" marB="91425" marR="91425" marL="91425" anchor="b">
                    <a:lnR cap="flat" cmpd="sng" w="9525">
                      <a:solidFill>
                        <a:srgbClr val="000000"/>
                      </a:solidFill>
                      <a:prstDash val="solid"/>
                      <a:round/>
                      <a:headEnd len="sm" w="sm" type="none"/>
                      <a:tailEnd len="sm" w="sm" type="none"/>
                    </a:lnR>
                    <a:lnB cap="flat" cmpd="sng" w="28575">
                      <a:solidFill>
                        <a:srgbClr val="657BA3"/>
                      </a:solidFill>
                      <a:prstDash val="solid"/>
                      <a:round/>
                      <a:headEnd len="sm" w="sm" type="none"/>
                      <a:tailEnd len="sm" w="sm" type="none"/>
                    </a:lnB>
                    <a:solidFill>
                      <a:srgbClr val="657BA3"/>
                    </a:solidFill>
                  </a:tcPr>
                </a:tc>
              </a:tr>
              <a:tr h="445150">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Female</a:t>
                      </a:r>
                      <a:endParaRPr sz="1100">
                        <a:latin typeface="Calibri"/>
                        <a:ea typeface="Calibri"/>
                        <a:cs typeface="Calibri"/>
                        <a:sym typeface="Calibri"/>
                      </a:endParaRPr>
                    </a:p>
                  </a:txBody>
                  <a:tcPr marT="91425" marB="91425" marR="28575" marL="28575" anchor="b">
                    <a:lnR cap="flat" cmpd="sng" w="9525">
                      <a:solidFill>
                        <a:srgbClr val="FFFFFF"/>
                      </a:solidFill>
                      <a:prstDash val="solid"/>
                      <a:round/>
                      <a:headEnd len="sm" w="sm" type="none"/>
                      <a:tailEnd len="sm" w="sm" type="none"/>
                    </a:lnR>
                    <a:lnT cap="flat" cmpd="sng" w="28575">
                      <a:solidFill>
                        <a:srgbClr val="657BA3"/>
                      </a:solidFill>
                      <a:prstDash val="solid"/>
                      <a:round/>
                      <a:headEnd len="sm" w="sm" type="none"/>
                      <a:tailEnd len="sm" w="sm" type="none"/>
                    </a:lnT>
                    <a:solidFill>
                      <a:srgbClr val="F2F4F7"/>
                    </a:solidFill>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1742826.667</a:t>
                      </a:r>
                      <a:endParaRPr sz="1100">
                        <a:latin typeface="Calibri"/>
                        <a:ea typeface="Calibri"/>
                        <a:cs typeface="Calibri"/>
                        <a:sym typeface="Calibri"/>
                      </a:endParaRPr>
                    </a:p>
                  </a:txBody>
                  <a:tcPr marT="91425" marB="91425" marR="28575" marL="28575" anchor="b">
                    <a:lnL cap="flat" cmpd="sng" w="9525">
                      <a:solidFill>
                        <a:srgbClr val="FFFFFF"/>
                      </a:solidFill>
                      <a:prstDash val="solid"/>
                      <a:round/>
                      <a:headEnd len="sm" w="sm" type="none"/>
                      <a:tailEnd len="sm" w="sm" type="none"/>
                    </a:lnL>
                    <a:lnT cap="flat" cmpd="sng" w="28575">
                      <a:solidFill>
                        <a:srgbClr val="657BA3"/>
                      </a:solidFill>
                      <a:prstDash val="solid"/>
                      <a:round/>
                      <a:headEnd len="sm" w="sm" type="none"/>
                      <a:tailEnd len="sm" w="sm" type="none"/>
                    </a:lnT>
                    <a:solidFill>
                      <a:srgbClr val="FFFFFF"/>
                    </a:solidFill>
                  </a:tcPr>
                </a:tc>
              </a:tr>
              <a:tr h="445150">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Male</a:t>
                      </a:r>
                      <a:endParaRPr sz="1100">
                        <a:latin typeface="Calibri"/>
                        <a:ea typeface="Calibri"/>
                        <a:cs typeface="Calibri"/>
                        <a:sym typeface="Calibri"/>
                      </a:endParaRPr>
                    </a:p>
                  </a:txBody>
                  <a:tcPr marT="91425" marB="91425" marR="28575" marL="28575" anchor="b">
                    <a:lnR cap="flat" cmpd="sng" w="9525">
                      <a:solidFill>
                        <a:srgbClr val="FFFFFF"/>
                      </a:solidFill>
                      <a:prstDash val="solid"/>
                      <a:round/>
                      <a:headEnd len="sm" w="sm" type="none"/>
                      <a:tailEnd len="sm" w="sm" type="none"/>
                    </a:lnR>
                    <a:lnB cap="flat" cmpd="sng" w="28575">
                      <a:solidFill>
                        <a:srgbClr val="000000"/>
                      </a:solidFill>
                      <a:prstDash val="solid"/>
                      <a:round/>
                      <a:headEnd len="sm" w="sm" type="none"/>
                      <a:tailEnd len="sm" w="sm" type="none"/>
                    </a:lnB>
                    <a:solidFill>
                      <a:srgbClr val="F2F4F7"/>
                    </a:solidFill>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1892975</a:t>
                      </a:r>
                      <a:endParaRPr sz="1100">
                        <a:latin typeface="Calibri"/>
                        <a:ea typeface="Calibri"/>
                        <a:cs typeface="Calibri"/>
                        <a:sym typeface="Calibri"/>
                      </a:endParaRPr>
                    </a:p>
                  </a:txBody>
                  <a:tcPr marT="91425" marB="91425" marR="28575" marL="28575" anchor="b">
                    <a:lnL cap="flat" cmpd="sng" w="9525">
                      <a:solidFill>
                        <a:srgbClr val="FFFFFF"/>
                      </a:solidFill>
                      <a:prstDash val="solid"/>
                      <a:round/>
                      <a:headEnd len="sm" w="sm" type="none"/>
                      <a:tailEnd len="sm" w="sm" type="none"/>
                    </a:lnL>
                    <a:lnB cap="flat" cmpd="sng" w="28575">
                      <a:solidFill>
                        <a:srgbClr val="000000"/>
                      </a:solidFill>
                      <a:prstDash val="solid"/>
                      <a:round/>
                      <a:headEnd len="sm" w="sm" type="none"/>
                      <a:tailEnd len="sm" w="sm" type="none"/>
                    </a:lnB>
                    <a:solidFill>
                      <a:srgbClr val="FFFFFF"/>
                    </a:solidFill>
                  </a:tcPr>
                </a:tc>
              </a:tr>
              <a:tr h="445150">
                <a:tc>
                  <a:txBody>
                    <a:bodyPr/>
                    <a:lstStyle/>
                    <a:p>
                      <a:pPr indent="0" lvl="0" marL="0" rtl="0" algn="l">
                        <a:lnSpc>
                          <a:spcPct val="115000"/>
                        </a:lnSpc>
                        <a:spcBef>
                          <a:spcPts val="0"/>
                        </a:spcBef>
                        <a:spcAft>
                          <a:spcPts val="0"/>
                        </a:spcAft>
                        <a:buNone/>
                      </a:pPr>
                      <a:r>
                        <a:rPr b="1" lang="en" sz="1100">
                          <a:latin typeface="Calibri"/>
                          <a:ea typeface="Calibri"/>
                          <a:cs typeface="Calibri"/>
                          <a:sym typeface="Calibri"/>
                        </a:rPr>
                        <a:t>Grand Total</a:t>
                      </a:r>
                      <a:endParaRPr b="1" sz="1100">
                        <a:latin typeface="Calibri"/>
                        <a:ea typeface="Calibri"/>
                        <a:cs typeface="Calibri"/>
                        <a:sym typeface="Calibri"/>
                      </a:endParaRPr>
                    </a:p>
                  </a:txBody>
                  <a:tcPr marT="91425" marB="91425" marR="28575" marL="28575" anchor="b">
                    <a:lnT cap="flat" cmpd="sng" w="28575">
                      <a:solidFill>
                        <a:srgbClr val="000000"/>
                      </a:solidFill>
                      <a:prstDash val="solid"/>
                      <a:round/>
                      <a:headEnd len="sm" w="sm" type="none"/>
                      <a:tailEnd len="sm" w="sm" type="none"/>
                    </a:lnT>
                    <a:solidFill>
                      <a:srgbClr val="D8DEE8"/>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1815312.069</a:t>
                      </a:r>
                      <a:endParaRPr b="1" sz="1100">
                        <a:latin typeface="Calibri"/>
                        <a:ea typeface="Calibri"/>
                        <a:cs typeface="Calibri"/>
                        <a:sym typeface="Calibri"/>
                      </a:endParaRPr>
                    </a:p>
                  </a:txBody>
                  <a:tcPr marT="91425" marB="91425" marR="28575" marL="28575" anchor="b">
                    <a:lnT cap="flat" cmpd="sng" w="28575">
                      <a:solidFill>
                        <a:srgbClr val="000000"/>
                      </a:solidFill>
                      <a:prstDash val="solid"/>
                      <a:round/>
                      <a:headEnd len="sm" w="sm" type="none"/>
                      <a:tailEnd len="sm" w="sm" type="none"/>
                    </a:lnT>
                    <a:solidFill>
                      <a:srgbClr val="D8DEE8"/>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41" name="Google Shape;241;p29"/>
          <p:cNvSpPr txBox="1"/>
          <p:nvPr/>
        </p:nvSpPr>
        <p:spPr>
          <a:xfrm>
            <a:off x="367400" y="1167775"/>
            <a:ext cx="70329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900"/>
              <a:t>The analysis of the salary data reveals significant insights into the relationship between age, gender, and salary. While salary increases with age, a gender pay gap persists, with males earning more than females in most age groups. The data also shows that females outnumber males in most age groups. The highest salary is found in the 29-age group, with no gender difference. The total salary distribution is relatively balanced, with males contributing 50.5% and females 49.5%. These findings have important implications for organizations seeking to address gender pay gaps and promote diversity and inclusion in the workplace.</a:t>
            </a:r>
            <a:endParaRPr i="1"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sp>
        <p:nvSpPr>
          <p:cNvPr id="112" name="Google Shape;112;p20"/>
          <p:cNvSpPr/>
          <p:nvPr/>
        </p:nvSpPr>
        <p:spPr>
          <a:xfrm>
            <a:off x="0" y="0"/>
            <a:ext cx="9144000"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grpSp>
        <p:nvGrpSpPr>
          <p:cNvPr id="113" name="Google Shape;113;p20"/>
          <p:cNvGrpSpPr/>
          <p:nvPr/>
        </p:nvGrpSpPr>
        <p:grpSpPr>
          <a:xfrm>
            <a:off x="5586459" y="0"/>
            <a:ext cx="3557847" cy="5143850"/>
            <a:chOff x="7448612" y="0"/>
            <a:chExt cx="4743796" cy="6858466"/>
          </a:xfrm>
        </p:grpSpPr>
        <p:sp>
          <p:nvSpPr>
            <p:cNvPr id="114" name="Google Shape;114;p20"/>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 name="Google Shape;115;p20"/>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 name="Google Shape;116;p20"/>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7" name="Google Shape;117;p20"/>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8" name="Google Shape;118;p20"/>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 name="Google Shape;119;p20"/>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0" name="Google Shape;120;p20"/>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1" name="Google Shape;121;p20"/>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2" name="Google Shape;122;p20"/>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23" name="Google Shape;123;p20"/>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 name="Google Shape;124;p20"/>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 name="Google Shape;125;p20"/>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 name="Google Shape;126;p20"/>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 name="Google Shape;127;p20"/>
          <p:cNvSpPr txBox="1"/>
          <p:nvPr>
            <p:ph type="title"/>
          </p:nvPr>
        </p:nvSpPr>
        <p:spPr>
          <a:xfrm>
            <a:off x="554831" y="622220"/>
            <a:ext cx="2932271" cy="508635"/>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3200"/>
              <a:t>PROJECT TITLE</a:t>
            </a:r>
            <a:endParaRPr sz="3200"/>
          </a:p>
        </p:txBody>
      </p:sp>
      <p:grpSp>
        <p:nvGrpSpPr>
          <p:cNvPr id="128" name="Google Shape;128;p20"/>
          <p:cNvGrpSpPr/>
          <p:nvPr/>
        </p:nvGrpSpPr>
        <p:grpSpPr>
          <a:xfrm>
            <a:off x="350044" y="4807744"/>
            <a:ext cx="2778919" cy="221456"/>
            <a:chOff x="466725" y="6410325"/>
            <a:chExt cx="3705225" cy="295275"/>
          </a:xfrm>
        </p:grpSpPr>
        <p:pic>
          <p:nvPicPr>
            <p:cNvPr id="129" name="Google Shape;129;p20"/>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130" name="Google Shape;130;p20"/>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131" name="Google Shape;131;p20"/>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32" name="Google Shape;132;p20"/>
          <p:cNvSpPr txBox="1"/>
          <p:nvPr/>
        </p:nvSpPr>
        <p:spPr>
          <a:xfrm>
            <a:off x="913141" y="1592453"/>
            <a:ext cx="6444900" cy="1085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300">
                <a:solidFill>
                  <a:srgbClr val="0F0F0F"/>
                </a:solidFill>
                <a:latin typeface="Times New Roman"/>
                <a:ea typeface="Times New Roman"/>
                <a:cs typeface="Times New Roman"/>
                <a:sym typeface="Times New Roman"/>
              </a:rPr>
              <a:t>Employee Salary Dataset</a:t>
            </a:r>
            <a:endParaRPr b="1" sz="3300">
              <a:solidFill>
                <a:srgbClr val="0F0F0F"/>
              </a:solidFill>
              <a:latin typeface="Times New Roman"/>
              <a:ea typeface="Times New Roman"/>
              <a:cs typeface="Times New Roman"/>
              <a:sym typeface="Times New Roman"/>
            </a:endParaRPr>
          </a:p>
          <a:p>
            <a:pPr indent="0" lvl="0" marL="0" marR="0" rtl="0" algn="l">
              <a:spcBef>
                <a:spcPts val="0"/>
              </a:spcBef>
              <a:spcAft>
                <a:spcPts val="0"/>
              </a:spcAft>
              <a:buNone/>
            </a:pPr>
            <a:r>
              <a:rPr b="1" lang="en" sz="3300">
                <a:solidFill>
                  <a:srgbClr val="0F0F0F"/>
                </a:solidFill>
                <a:latin typeface="Times New Roman"/>
                <a:ea typeface="Times New Roman"/>
                <a:cs typeface="Times New Roman"/>
                <a:sym typeface="Times New Roman"/>
              </a:rPr>
              <a:t>using Excel</a:t>
            </a:r>
            <a:endParaRPr sz="21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6" name="Shape 136"/>
        <p:cNvGrpSpPr/>
        <p:nvPr/>
      </p:nvGrpSpPr>
      <p:grpSpPr>
        <a:xfrm>
          <a:off x="0" y="0"/>
          <a:ext cx="0" cy="0"/>
          <a:chOff x="0" y="0"/>
          <a:chExt cx="0" cy="0"/>
        </a:xfrm>
      </p:grpSpPr>
      <p:sp>
        <p:nvSpPr>
          <p:cNvPr id="137" name="Google Shape;137;p21"/>
          <p:cNvSpPr/>
          <p:nvPr/>
        </p:nvSpPr>
        <p:spPr>
          <a:xfrm>
            <a:off x="-57150" y="21434"/>
            <a:ext cx="9361285"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38" name="Google Shape;138;p21"/>
          <p:cNvGrpSpPr/>
          <p:nvPr/>
        </p:nvGrpSpPr>
        <p:grpSpPr>
          <a:xfrm>
            <a:off x="5586459" y="0"/>
            <a:ext cx="3557847" cy="5143850"/>
            <a:chOff x="7448612" y="0"/>
            <a:chExt cx="4743796" cy="6858466"/>
          </a:xfrm>
        </p:grpSpPr>
        <p:sp>
          <p:nvSpPr>
            <p:cNvPr id="139" name="Google Shape;139;p2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 name="Google Shape;140;p2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1" name="Google Shape;141;p2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2" name="Google Shape;142;p2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3" name="Google Shape;143;p2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4" name="Google Shape;144;p2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 name="Google Shape;145;p2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6" name="Google Shape;146;p2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7" name="Google Shape;147;p2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48" name="Google Shape;148;p21"/>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9" name="Google Shape;149;p21"/>
          <p:cNvSpPr txBox="1"/>
          <p:nvPr/>
        </p:nvSpPr>
        <p:spPr>
          <a:xfrm>
            <a:off x="564356" y="4864528"/>
            <a:ext cx="1330166" cy="124778"/>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 sz="800">
                <a:solidFill>
                  <a:srgbClr val="2D83C3"/>
                </a:solidFill>
                <a:latin typeface="Trebuchet MS"/>
                <a:ea typeface="Trebuchet MS"/>
                <a:cs typeface="Trebuchet MS"/>
                <a:sym typeface="Trebuchet MS"/>
              </a:rPr>
              <a:t>3/21/2024  </a:t>
            </a:r>
            <a:r>
              <a:rPr b="1" lang="en" sz="800">
                <a:solidFill>
                  <a:srgbClr val="2D83C3"/>
                </a:solidFill>
                <a:latin typeface="Trebuchet MS"/>
                <a:ea typeface="Trebuchet MS"/>
                <a:cs typeface="Trebuchet MS"/>
                <a:sym typeface="Trebuchet MS"/>
              </a:rPr>
              <a:t>Annual Review</a:t>
            </a:r>
            <a:endParaRPr sz="800">
              <a:solidFill>
                <a:schemeClr val="dk1"/>
              </a:solidFill>
              <a:latin typeface="Trebuchet MS"/>
              <a:ea typeface="Trebuchet MS"/>
              <a:cs typeface="Trebuchet MS"/>
              <a:sym typeface="Trebuchet MS"/>
            </a:endParaRPr>
          </a:p>
        </p:txBody>
      </p:sp>
      <p:sp>
        <p:nvSpPr>
          <p:cNvPr id="150" name="Google Shape;150;p21"/>
          <p:cNvSpPr/>
          <p:nvPr/>
        </p:nvSpPr>
        <p:spPr>
          <a:xfrm>
            <a:off x="5522119" y="335756"/>
            <a:ext cx="271463" cy="271463"/>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 name="Google Shape;151;p21"/>
          <p:cNvSpPr/>
          <p:nvPr/>
        </p:nvSpPr>
        <p:spPr>
          <a:xfrm>
            <a:off x="8258175" y="4207669"/>
            <a:ext cx="485775" cy="485775"/>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52" name="Google Shape;152;p21"/>
          <p:cNvPicPr preferRelativeResize="0"/>
          <p:nvPr/>
        </p:nvPicPr>
        <p:blipFill rotWithShape="1">
          <a:blip r:embed="rId3">
            <a:alphaModFix/>
          </a:blip>
          <a:srcRect b="0" l="0" r="0" t="0"/>
          <a:stretch/>
        </p:blipFill>
        <p:spPr>
          <a:xfrm>
            <a:off x="8015288" y="4600575"/>
            <a:ext cx="185738" cy="185738"/>
          </a:xfrm>
          <a:prstGeom prst="rect">
            <a:avLst/>
          </a:prstGeom>
          <a:noFill/>
          <a:ln>
            <a:noFill/>
          </a:ln>
        </p:spPr>
      </p:pic>
      <p:grpSp>
        <p:nvGrpSpPr>
          <p:cNvPr id="153" name="Google Shape;153;p21"/>
          <p:cNvGrpSpPr/>
          <p:nvPr/>
        </p:nvGrpSpPr>
        <p:grpSpPr>
          <a:xfrm>
            <a:off x="35719" y="2864642"/>
            <a:ext cx="3093244" cy="2257423"/>
            <a:chOff x="47625" y="3819523"/>
            <a:chExt cx="4124325" cy="3009898"/>
          </a:xfrm>
        </p:grpSpPr>
        <p:pic>
          <p:nvPicPr>
            <p:cNvPr id="154" name="Google Shape;154;p21"/>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55" name="Google Shape;155;p21"/>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56" name="Google Shape;156;p21"/>
          <p:cNvSpPr txBox="1"/>
          <p:nvPr>
            <p:ph type="title"/>
          </p:nvPr>
        </p:nvSpPr>
        <p:spPr>
          <a:xfrm>
            <a:off x="554831" y="334041"/>
            <a:ext cx="1767840" cy="568642"/>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
              <a:t>AGENDA</a:t>
            </a:r>
            <a:endParaRPr/>
          </a:p>
        </p:txBody>
      </p:sp>
      <p:sp>
        <p:nvSpPr>
          <p:cNvPr id="157" name="Google Shape;157;p21"/>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58" name="Google Shape;158;p21"/>
          <p:cNvSpPr txBox="1"/>
          <p:nvPr/>
        </p:nvSpPr>
        <p:spPr>
          <a:xfrm>
            <a:off x="1882355" y="781150"/>
            <a:ext cx="3771900" cy="330090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b="0" i="0" sz="2100">
              <a:solidFill>
                <a:srgbClr val="0D0D0D"/>
              </a:solidFill>
              <a:latin typeface="Times New Roman"/>
              <a:ea typeface="Times New Roman"/>
              <a:cs typeface="Times New Roman"/>
              <a:sym typeface="Times New Roman"/>
            </a:endParaRPr>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Problem Statement</a:t>
            </a:r>
            <a:endParaRPr sz="1100"/>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Project Overview</a:t>
            </a:r>
            <a:endParaRPr sz="1100"/>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End Users</a:t>
            </a:r>
            <a:endParaRPr sz="1100"/>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Our Solution and Proposition</a:t>
            </a:r>
            <a:endParaRPr sz="1100"/>
          </a:p>
          <a:p>
            <a:pPr indent="-133350" lvl="0" marL="0" marR="0" rtl="0" algn="l">
              <a:spcBef>
                <a:spcPts val="0"/>
              </a:spcBef>
              <a:spcAft>
                <a:spcPts val="0"/>
              </a:spcAft>
              <a:buClr>
                <a:srgbClr val="0D0D0D"/>
              </a:buClr>
              <a:buSzPts val="2100"/>
              <a:buFont typeface="Calibri"/>
              <a:buAutoNum type="arabicPeriod"/>
            </a:pPr>
            <a:r>
              <a:rPr lang="en" sz="2100">
                <a:solidFill>
                  <a:srgbClr val="0D0D0D"/>
                </a:solidFill>
                <a:latin typeface="Times New Roman"/>
                <a:ea typeface="Times New Roman"/>
                <a:cs typeface="Times New Roman"/>
                <a:sym typeface="Times New Roman"/>
              </a:rPr>
              <a:t>Dataset Description</a:t>
            </a:r>
            <a:endParaRPr b="0" i="0" sz="2100">
              <a:solidFill>
                <a:srgbClr val="0D0D0D"/>
              </a:solidFill>
              <a:latin typeface="Times New Roman"/>
              <a:ea typeface="Times New Roman"/>
              <a:cs typeface="Times New Roman"/>
              <a:sym typeface="Times New Roman"/>
            </a:endParaRPr>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Modelling Approach</a:t>
            </a:r>
            <a:endParaRPr sz="1100"/>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Results and </a:t>
            </a:r>
            <a:r>
              <a:rPr lang="en" sz="2100">
                <a:solidFill>
                  <a:srgbClr val="0D0D0D"/>
                </a:solidFill>
                <a:latin typeface="Times New Roman"/>
                <a:ea typeface="Times New Roman"/>
                <a:cs typeface="Times New Roman"/>
                <a:sym typeface="Times New Roman"/>
              </a:rPr>
              <a:t>Discussion</a:t>
            </a:r>
            <a:endParaRPr b="0" i="0" sz="2100">
              <a:solidFill>
                <a:srgbClr val="0D0D0D"/>
              </a:solidFill>
              <a:latin typeface="Times New Roman"/>
              <a:ea typeface="Times New Roman"/>
              <a:cs typeface="Times New Roman"/>
              <a:sym typeface="Times New Roman"/>
            </a:endParaRPr>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Conclusion</a:t>
            </a:r>
            <a:endParaRPr sz="1100"/>
          </a:p>
          <a:p>
            <a:pPr indent="0" lvl="0" marL="0" marR="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pSp>
        <p:nvGrpSpPr>
          <p:cNvPr id="163" name="Google Shape;163;p22"/>
          <p:cNvGrpSpPr/>
          <p:nvPr/>
        </p:nvGrpSpPr>
        <p:grpSpPr>
          <a:xfrm>
            <a:off x="5993606" y="2200275"/>
            <a:ext cx="2071688" cy="2443163"/>
            <a:chOff x="7991475" y="2933700"/>
            <a:chExt cx="2762250" cy="3257550"/>
          </a:xfrm>
        </p:grpSpPr>
        <p:sp>
          <p:nvSpPr>
            <p:cNvPr id="164" name="Google Shape;164;p2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 name="Google Shape;165;p2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66" name="Google Shape;166;p22"/>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67" name="Google Shape;167;p22"/>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 name="Google Shape;168;p22"/>
          <p:cNvSpPr txBox="1"/>
          <p:nvPr>
            <p:ph type="title"/>
          </p:nvPr>
        </p:nvSpPr>
        <p:spPr>
          <a:xfrm>
            <a:off x="625554" y="431291"/>
            <a:ext cx="4227671" cy="508635"/>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3200"/>
              <a:t>PROBLEM	STATEMENT</a:t>
            </a:r>
            <a:endParaRPr sz="3200"/>
          </a:p>
        </p:txBody>
      </p:sp>
      <p:pic>
        <p:nvPicPr>
          <p:cNvPr id="169" name="Google Shape;169;p22"/>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70" name="Google Shape;170;p22"/>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71" name="Google Shape;171;p22"/>
          <p:cNvSpPr txBox="1"/>
          <p:nvPr/>
        </p:nvSpPr>
        <p:spPr>
          <a:xfrm>
            <a:off x="223050" y="1346675"/>
            <a:ext cx="6062100" cy="3836400"/>
          </a:xfrm>
          <a:prstGeom prst="rect">
            <a:avLst/>
          </a:prstGeom>
          <a:solidFill>
            <a:schemeClr val="lt1"/>
          </a:solid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AutoNum type="arabicPeriod"/>
            </a:pPr>
            <a:r>
              <a:rPr b="1" i="1" lang="en" sz="1300">
                <a:solidFill>
                  <a:schemeClr val="dk1"/>
                </a:solidFill>
              </a:rPr>
              <a:t>Gender Pay Discrepancy</a:t>
            </a:r>
            <a:r>
              <a:rPr i="1" lang="en" sz="1300">
                <a:solidFill>
                  <a:schemeClr val="dk1"/>
                </a:solidFill>
              </a:rPr>
              <a:t>: The dataset highlights discrepancies in salary distribution between females and males across different age groups, suggesting the need for further exploration into gender pay equality.</a:t>
            </a:r>
            <a:endParaRPr i="1"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i="1" lang="en" sz="1300">
                <a:solidFill>
                  <a:schemeClr val="dk1"/>
                </a:solidFill>
              </a:rPr>
              <a:t>Age-wise Salary Distribution</a:t>
            </a:r>
            <a:r>
              <a:rPr i="1" lang="en" sz="1300">
                <a:solidFill>
                  <a:schemeClr val="dk1"/>
                </a:solidFill>
              </a:rPr>
              <a:t>: There is a significant variation in salaries across different age groups, with the majority of high salaries concentrated in older age brackets, especially around ages 54 and 62.</a:t>
            </a:r>
            <a:endParaRPr i="1"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i="1" lang="en" sz="1300">
                <a:solidFill>
                  <a:schemeClr val="dk1"/>
                </a:solidFill>
              </a:rPr>
              <a:t>Gender-specific Concentration</a:t>
            </a:r>
            <a:r>
              <a:rPr i="1" lang="en" sz="1300">
                <a:solidFill>
                  <a:schemeClr val="dk1"/>
                </a:solidFill>
              </a:rPr>
              <a:t>: Some age groups, such as 17, 27, and 28, show salary data exclusively for either males or females, indicating that certain age ranges may have gender-specific employment trends.</a:t>
            </a:r>
            <a:endParaRPr i="1"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i="1" lang="en" sz="1300">
                <a:solidFill>
                  <a:schemeClr val="dk1"/>
                </a:solidFill>
              </a:rPr>
              <a:t>Extreme Salary Values</a:t>
            </a:r>
            <a:r>
              <a:rPr i="1" lang="en" sz="1300">
                <a:solidFill>
                  <a:schemeClr val="dk1"/>
                </a:solidFill>
              </a:rPr>
              <a:t>: Large spikes in salary are observed at ages 29, 54, and 62, suggesting the presence of outliers or high earners in these age groups.</a:t>
            </a:r>
            <a:endParaRPr i="1"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i="1" lang="en" sz="1300">
                <a:solidFill>
                  <a:schemeClr val="dk1"/>
                </a:solidFill>
              </a:rPr>
              <a:t>Overall Salary Contribution</a:t>
            </a:r>
            <a:r>
              <a:rPr i="1" lang="en" sz="1300">
                <a:solidFill>
                  <a:schemeClr val="dk1"/>
                </a:solidFill>
              </a:rPr>
              <a:t>: Both females and males contribute significantly to the grand total of over 52 million, but the distribution varies sharply by gender and age, showing different career trajectories for each gender.</a:t>
            </a:r>
            <a:endParaRPr i="1"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pSp>
        <p:nvGrpSpPr>
          <p:cNvPr id="176" name="Google Shape;176;p23"/>
          <p:cNvGrpSpPr/>
          <p:nvPr/>
        </p:nvGrpSpPr>
        <p:grpSpPr>
          <a:xfrm>
            <a:off x="6493669" y="1985963"/>
            <a:ext cx="2650331" cy="2857500"/>
            <a:chOff x="8658225" y="2647950"/>
            <a:chExt cx="3533775" cy="3810000"/>
          </a:xfrm>
        </p:grpSpPr>
        <p:sp>
          <p:nvSpPr>
            <p:cNvPr id="177" name="Google Shape;177;p2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 name="Google Shape;178;p2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79" name="Google Shape;179;p23"/>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80" name="Google Shape;180;p23"/>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 name="Google Shape;181;p23"/>
          <p:cNvSpPr txBox="1"/>
          <p:nvPr>
            <p:ph type="title"/>
          </p:nvPr>
        </p:nvSpPr>
        <p:spPr>
          <a:xfrm>
            <a:off x="554831" y="622220"/>
            <a:ext cx="3947636" cy="508635"/>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3200"/>
              <a:t>PROJECT	OVERVIEW</a:t>
            </a:r>
            <a:endParaRPr sz="3200"/>
          </a:p>
        </p:txBody>
      </p:sp>
      <p:pic>
        <p:nvPicPr>
          <p:cNvPr id="182" name="Google Shape;182;p23"/>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83" name="Google Shape;183;p23"/>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84" name="Google Shape;184;p23"/>
          <p:cNvSpPr txBox="1"/>
          <p:nvPr/>
        </p:nvSpPr>
        <p:spPr>
          <a:xfrm>
            <a:off x="742950" y="1371600"/>
            <a:ext cx="5943600" cy="32709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1100"/>
              <a:buFont typeface="Arial"/>
              <a:buNone/>
            </a:pPr>
            <a:r>
              <a:rPr lang="en" sz="1600"/>
              <a:t>1. Gender Pay Gap: The average salary for males ($26,501,650) is higher than females ($26,142,400).</a:t>
            </a:r>
            <a:endParaRPr sz="1600"/>
          </a:p>
          <a:p>
            <a:pPr indent="0" lvl="0" marL="0" rtl="0" algn="l">
              <a:spcBef>
                <a:spcPts val="0"/>
              </a:spcBef>
              <a:spcAft>
                <a:spcPts val="0"/>
              </a:spcAft>
              <a:buClr>
                <a:schemeClr val="dk1"/>
              </a:buClr>
              <a:buSzPts val="1100"/>
              <a:buFont typeface="Arial"/>
              <a:buNone/>
            </a:pPr>
            <a:r>
              <a:rPr lang="en" sz="1600"/>
              <a:t>2. Age and Salary: Salaries tend to increase with age, with the highest average salary found in the 54-age group ($20,920,000).</a:t>
            </a:r>
            <a:endParaRPr sz="1600"/>
          </a:p>
          <a:p>
            <a:pPr indent="0" lvl="0" marL="0" rtl="0" algn="l">
              <a:spcBef>
                <a:spcPts val="0"/>
              </a:spcBef>
              <a:spcAft>
                <a:spcPts val="0"/>
              </a:spcAft>
              <a:buClr>
                <a:schemeClr val="dk1"/>
              </a:buClr>
              <a:buSzPts val="1100"/>
              <a:buFont typeface="Arial"/>
              <a:buNone/>
            </a:pPr>
            <a:r>
              <a:rPr lang="en" sz="1600"/>
              <a:t>3. Female Dominance: Females outnumber males in most age groups, except for 21, 22, and 36.</a:t>
            </a:r>
            <a:endParaRPr sz="1600"/>
          </a:p>
          <a:p>
            <a:pPr indent="0" lvl="0" marL="0" rtl="0" algn="l">
              <a:spcBef>
                <a:spcPts val="0"/>
              </a:spcBef>
              <a:spcAft>
                <a:spcPts val="0"/>
              </a:spcAft>
              <a:buClr>
                <a:schemeClr val="dk1"/>
              </a:buClr>
              <a:buSzPts val="1100"/>
              <a:buFont typeface="Arial"/>
              <a:buNone/>
            </a:pPr>
            <a:r>
              <a:rPr lang="en" sz="1600"/>
              <a:t>4. Salary Disparity: The highest salary ($8,245,000) is found in the 29-age group, while the lowest ($3,000) is found in the 18-age group.</a:t>
            </a:r>
            <a:endParaRPr sz="1600"/>
          </a:p>
          <a:p>
            <a:pPr indent="0" lvl="0" marL="0" rtl="0" algn="l">
              <a:spcBef>
                <a:spcPts val="0"/>
              </a:spcBef>
              <a:spcAft>
                <a:spcPts val="0"/>
              </a:spcAft>
              <a:buClr>
                <a:schemeClr val="dk1"/>
              </a:buClr>
              <a:buSzPts val="1100"/>
              <a:buFont typeface="Arial"/>
              <a:buNone/>
            </a:pPr>
            <a:r>
              <a:rPr lang="en" sz="1600"/>
              <a:t>5. Total Salary: The total salary for all individuals is $52,644,050, with males contributing 50.5% and females 49.5%.</a:t>
            </a:r>
            <a:endParaRPr sz="1600"/>
          </a:p>
          <a:p>
            <a:pPr indent="0" lvl="0" marL="0" rtl="0" algn="l">
              <a:spcBef>
                <a:spcPts val="0"/>
              </a:spcBef>
              <a:spcAft>
                <a:spcPts val="0"/>
              </a:spcAft>
              <a:buClr>
                <a:schemeClr val="dk1"/>
              </a:buClr>
              <a:buSzPts val="1100"/>
              <a:buFont typeface="Arial"/>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 name="Google Shape;190;p24"/>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1" name="Google Shape;191;p24"/>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2" name="Google Shape;192;p24"/>
          <p:cNvSpPr txBox="1"/>
          <p:nvPr>
            <p:ph type="title"/>
          </p:nvPr>
        </p:nvSpPr>
        <p:spPr>
          <a:xfrm>
            <a:off x="524589" y="668845"/>
            <a:ext cx="3760946" cy="388619"/>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2400"/>
              <a:t>WHO ARE THE END USERS?</a:t>
            </a:r>
            <a:endParaRPr sz="2400"/>
          </a:p>
        </p:txBody>
      </p:sp>
      <p:pic>
        <p:nvPicPr>
          <p:cNvPr id="193" name="Google Shape;193;p24"/>
          <p:cNvPicPr preferRelativeResize="0"/>
          <p:nvPr/>
        </p:nvPicPr>
        <p:blipFill rotWithShape="1">
          <a:blip r:embed="rId3">
            <a:alphaModFix/>
          </a:blip>
          <a:srcRect b="0" l="0" r="0" t="0"/>
          <a:stretch/>
        </p:blipFill>
        <p:spPr>
          <a:xfrm>
            <a:off x="542925" y="4629150"/>
            <a:ext cx="1635919" cy="364331"/>
          </a:xfrm>
          <a:prstGeom prst="rect">
            <a:avLst/>
          </a:prstGeom>
          <a:noFill/>
          <a:ln>
            <a:noFill/>
          </a:ln>
        </p:spPr>
      </p:pic>
      <p:sp>
        <p:nvSpPr>
          <p:cNvPr id="194" name="Google Shape;194;p24"/>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95" name="Google Shape;195;p24"/>
          <p:cNvSpPr txBox="1"/>
          <p:nvPr/>
        </p:nvSpPr>
        <p:spPr>
          <a:xfrm>
            <a:off x="524612" y="1468600"/>
            <a:ext cx="57951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00"/>
              <a:t>1. HR Managers: To analyze salary disparities, identify trends, and make informed decisions about compensation and benefits.</a:t>
            </a:r>
            <a:endParaRPr i="1" sz="1600"/>
          </a:p>
          <a:p>
            <a:pPr indent="0" lvl="0" marL="0" rtl="0" algn="l">
              <a:spcBef>
                <a:spcPts val="0"/>
              </a:spcBef>
              <a:spcAft>
                <a:spcPts val="0"/>
              </a:spcAft>
              <a:buNone/>
            </a:pPr>
            <a:r>
              <a:rPr i="1" lang="en" sz="1600"/>
              <a:t>2. Business Analysts: To study the impact of age and gender on salary, and provide insights for strategic business planning.</a:t>
            </a:r>
            <a:endParaRPr i="1" sz="1600"/>
          </a:p>
          <a:p>
            <a:pPr indent="0" lvl="0" marL="0" rtl="0" algn="l">
              <a:spcBef>
                <a:spcPts val="0"/>
              </a:spcBef>
              <a:spcAft>
                <a:spcPts val="0"/>
              </a:spcAft>
              <a:buNone/>
            </a:pPr>
            <a:r>
              <a:rPr i="1" lang="en" sz="1600"/>
              <a:t>3. Diversity and Inclusion Specialists: To monitor gender representation and pay equity across different age groups.</a:t>
            </a:r>
            <a:endParaRPr i="1" sz="1600"/>
          </a:p>
          <a:p>
            <a:pPr indent="0" lvl="0" marL="0" rtl="0" algn="l">
              <a:spcBef>
                <a:spcPts val="0"/>
              </a:spcBef>
              <a:spcAft>
                <a:spcPts val="0"/>
              </a:spcAft>
              <a:buNone/>
            </a:pPr>
            <a:r>
              <a:rPr i="1" lang="en" sz="1600"/>
              <a:t>4. Compensation and Benefits Specialists: To design fair and competitive salary structures based on age and gender.</a:t>
            </a:r>
            <a:endParaRPr i="1" sz="1600"/>
          </a:p>
          <a:p>
            <a:pPr indent="0" lvl="0" marL="0" rtl="0" algn="l">
              <a:spcBef>
                <a:spcPts val="0"/>
              </a:spcBef>
              <a:spcAft>
                <a:spcPts val="0"/>
              </a:spcAft>
              <a:buNone/>
            </a:pPr>
            <a:r>
              <a:rPr i="1" lang="en" sz="1600"/>
              <a:t>5. Researchers and Academics: To study the relationships between age, gender, and salary, and publish findings in relevant fields like economics, sociology, or human resources.</a:t>
            </a:r>
            <a:endParaRPr i="1" sz="1600"/>
          </a:p>
          <a:p>
            <a:pPr indent="0" lvl="0" marL="0" rtl="0" algn="l">
              <a:spcBef>
                <a:spcPts val="0"/>
              </a:spcBef>
              <a:spcAft>
                <a:spcPts val="0"/>
              </a:spcAft>
              <a:buNone/>
            </a:pPr>
            <a:r>
              <a:t/>
            </a:r>
            <a:endParaRPr i="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5"/>
          <p:cNvPicPr preferRelativeResize="0"/>
          <p:nvPr/>
        </p:nvPicPr>
        <p:blipFill rotWithShape="1">
          <a:blip r:embed="rId3">
            <a:alphaModFix/>
          </a:blip>
          <a:srcRect b="0" l="0" r="0" t="0"/>
          <a:stretch/>
        </p:blipFill>
        <p:spPr>
          <a:xfrm>
            <a:off x="0" y="1107281"/>
            <a:ext cx="2021681" cy="2436019"/>
          </a:xfrm>
          <a:prstGeom prst="rect">
            <a:avLst/>
          </a:prstGeom>
          <a:noFill/>
          <a:ln>
            <a:noFill/>
          </a:ln>
        </p:spPr>
      </p:pic>
      <p:sp>
        <p:nvSpPr>
          <p:cNvPr id="201" name="Google Shape;201;p25"/>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 name="Google Shape;202;p25"/>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 name="Google Shape;203;p25"/>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4" name="Google Shape;204;p25"/>
          <p:cNvSpPr txBox="1"/>
          <p:nvPr>
            <p:ph type="title"/>
          </p:nvPr>
        </p:nvSpPr>
        <p:spPr>
          <a:xfrm>
            <a:off x="418624" y="643414"/>
            <a:ext cx="7322344" cy="431483"/>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 sz="2700"/>
              <a:t>OUR SOLUTION AND ITS VALUE PROPOSITION</a:t>
            </a:r>
            <a:endParaRPr/>
          </a:p>
        </p:txBody>
      </p:sp>
      <p:pic>
        <p:nvPicPr>
          <p:cNvPr id="205" name="Google Shape;205;p25"/>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206" name="Google Shape;206;p25"/>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207" name="Google Shape;207;p25"/>
          <p:cNvSpPr txBox="1"/>
          <p:nvPr/>
        </p:nvSpPr>
        <p:spPr>
          <a:xfrm>
            <a:off x="1531525" y="1358638"/>
            <a:ext cx="72168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t>1. Data Analysis and Visualization: Our solution provides a clear and concise analysis of the salary data, enabling users to quickly identify trends and patterns.</a:t>
            </a:r>
            <a:endParaRPr i="1" sz="1500"/>
          </a:p>
          <a:p>
            <a:pPr indent="0" lvl="0" marL="0" rtl="0" algn="l">
              <a:spcBef>
                <a:spcPts val="0"/>
              </a:spcBef>
              <a:spcAft>
                <a:spcPts val="0"/>
              </a:spcAft>
              <a:buNone/>
            </a:pPr>
            <a:r>
              <a:rPr i="1" lang="en" sz="1500"/>
              <a:t>2. Identify Pay Gaps and Disparities: Our solution helps users detect pay gaps and disparities based on age and gender, enabling informed decisions to address these issues.</a:t>
            </a:r>
            <a:endParaRPr i="1" sz="1500"/>
          </a:p>
          <a:p>
            <a:pPr indent="0" lvl="0" marL="0" rtl="0" algn="l">
              <a:spcBef>
                <a:spcPts val="0"/>
              </a:spcBef>
              <a:spcAft>
                <a:spcPts val="0"/>
              </a:spcAft>
              <a:buNone/>
            </a:pPr>
            <a:r>
              <a:rPr i="1" lang="en" sz="1500"/>
              <a:t>3. Informed Decision Making: By providing actionable insights, our solution empowers users to make data-driven decisions on compensation, benefits, and diversity initiatives.</a:t>
            </a:r>
            <a:endParaRPr i="1" sz="1500"/>
          </a:p>
          <a:p>
            <a:pPr indent="0" lvl="0" marL="0" rtl="0" algn="l">
              <a:spcBef>
                <a:spcPts val="0"/>
              </a:spcBef>
              <a:spcAft>
                <a:spcPts val="0"/>
              </a:spcAft>
              <a:buNone/>
            </a:pPr>
            <a:r>
              <a:rPr i="1" lang="en" sz="1500"/>
              <a:t>4. Streamlined Reporting and Compliance: Our solution simplifies the process of generating reports and complying with regulations related to pay equity and diversity.</a:t>
            </a:r>
            <a:endParaRPr i="1" sz="1500"/>
          </a:p>
          <a:p>
            <a:pPr indent="0" lvl="0" marL="0" rtl="0" algn="l">
              <a:spcBef>
                <a:spcPts val="0"/>
              </a:spcBef>
              <a:spcAft>
                <a:spcPts val="0"/>
              </a:spcAft>
              <a:buNone/>
            </a:pPr>
            <a:r>
              <a:rPr i="1" lang="en" sz="1500"/>
              <a:t>5. Enhanced Business Outcomes: By promoting fairness, transparency, and diversity, our solution contributes to improved employee satisfaction, reduced turnover, and enhanced business outcomes.</a:t>
            </a:r>
            <a:endParaRPr i="1" sz="1500"/>
          </a:p>
          <a:p>
            <a:pPr indent="0" lvl="0" marL="0" rtl="0" algn="l">
              <a:spcBef>
                <a:spcPts val="0"/>
              </a:spcBef>
              <a:spcAft>
                <a:spcPts val="0"/>
              </a:spcAft>
              <a:buNone/>
            </a:pPr>
            <a:r>
              <a:t/>
            </a:r>
            <a:endParaRPr i="1"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t>Dataset Description</a:t>
            </a:r>
            <a:endParaRPr/>
          </a:p>
        </p:txBody>
      </p:sp>
      <p:sp>
        <p:nvSpPr>
          <p:cNvPr id="213" name="Google Shape;213;p26"/>
          <p:cNvSpPr txBox="1"/>
          <p:nvPr/>
        </p:nvSpPr>
        <p:spPr>
          <a:xfrm>
            <a:off x="656050" y="1141525"/>
            <a:ext cx="5235300" cy="410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700"/>
              <a:t>1. Salary Data: The dataset contains salary information for individuals across various age groups.</a:t>
            </a:r>
            <a:endParaRPr i="1" sz="1700"/>
          </a:p>
          <a:p>
            <a:pPr indent="0" lvl="0" marL="0" rtl="0" algn="l">
              <a:spcBef>
                <a:spcPts val="0"/>
              </a:spcBef>
              <a:spcAft>
                <a:spcPts val="0"/>
              </a:spcAft>
              <a:buNone/>
            </a:pPr>
            <a:r>
              <a:rPr i="1" lang="en" sz="1700"/>
              <a:t>2. Gender Breakdown: The data is split by gender, with separate columns for female and male salaries.</a:t>
            </a:r>
            <a:endParaRPr i="1" sz="1700"/>
          </a:p>
          <a:p>
            <a:pPr indent="0" lvl="0" marL="0" rtl="0" algn="l">
              <a:spcBef>
                <a:spcPts val="0"/>
              </a:spcBef>
              <a:spcAft>
                <a:spcPts val="0"/>
              </a:spcAft>
              <a:buNone/>
            </a:pPr>
            <a:r>
              <a:rPr i="1" lang="en" sz="1700"/>
              <a:t>3. Age Range: The dataset covers ages 17 to 62, with varying numbers of individuals in each age group.</a:t>
            </a:r>
            <a:endParaRPr i="1" sz="1700"/>
          </a:p>
          <a:p>
            <a:pPr indent="0" lvl="0" marL="0" rtl="0" algn="l">
              <a:spcBef>
                <a:spcPts val="0"/>
              </a:spcBef>
              <a:spcAft>
                <a:spcPts val="0"/>
              </a:spcAft>
              <a:buNone/>
            </a:pPr>
            <a:r>
              <a:rPr i="1" lang="en" sz="1700"/>
              <a:t>4. Salary Values: Salary values range from $3,000 to $8,245,000, with significant variations across age groups and genders.</a:t>
            </a:r>
            <a:endParaRPr i="1" sz="1700"/>
          </a:p>
          <a:p>
            <a:pPr indent="0" lvl="0" marL="0" rtl="0" algn="l">
              <a:spcBef>
                <a:spcPts val="0"/>
              </a:spcBef>
              <a:spcAft>
                <a:spcPts val="0"/>
              </a:spcAft>
              <a:buNone/>
            </a:pPr>
            <a:r>
              <a:rPr i="1" lang="en" sz="1700"/>
              <a:t>5. Aggregate Data: The dataset provides aggregate values for each age group, including grand totals for female, male, and overall salaries.</a:t>
            </a:r>
            <a:endParaRPr i="1" sz="1700"/>
          </a:p>
          <a:p>
            <a:pPr indent="0" lvl="0" marL="0" rtl="0" algn="l">
              <a:spcBef>
                <a:spcPts val="0"/>
              </a:spcBef>
              <a:spcAft>
                <a:spcPts val="0"/>
              </a:spcAft>
              <a:buNone/>
            </a:pPr>
            <a:r>
              <a:t/>
            </a:r>
            <a:endParaRPr i="1"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19" name="Google Shape;219;p27"/>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20" name="Google Shape;220;p27"/>
          <p:cNvSpPr txBox="1"/>
          <p:nvPr/>
        </p:nvSpPr>
        <p:spPr>
          <a:xfrm>
            <a:off x="8457914" y="4855003"/>
            <a:ext cx="171450" cy="143828"/>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None/>
            </a:pPr>
            <a:fld id="{00000000-1234-1234-1234-123412341234}" type="slidenum">
              <a:rPr lang="en" sz="800">
                <a:solidFill>
                  <a:srgbClr val="2D936B"/>
                </a:solidFill>
                <a:latin typeface="Trebuchet MS"/>
                <a:ea typeface="Trebuchet MS"/>
                <a:cs typeface="Trebuchet MS"/>
                <a:sym typeface="Trebuchet MS"/>
              </a:rPr>
              <a:t>‹#›</a:t>
            </a:fld>
            <a:endParaRPr sz="800">
              <a:solidFill>
                <a:schemeClr val="dk1"/>
              </a:solidFill>
              <a:latin typeface="Trebuchet MS"/>
              <a:ea typeface="Trebuchet MS"/>
              <a:cs typeface="Trebuchet MS"/>
              <a:sym typeface="Trebuchet MS"/>
            </a:endParaRPr>
          </a:p>
        </p:txBody>
      </p:sp>
      <p:sp>
        <p:nvSpPr>
          <p:cNvPr id="221" name="Google Shape;221;p27"/>
          <p:cNvSpPr txBox="1"/>
          <p:nvPr/>
        </p:nvSpPr>
        <p:spPr>
          <a:xfrm>
            <a:off x="554831" y="218360"/>
            <a:ext cx="2477928" cy="568643"/>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b="1" lang="en" sz="3600">
                <a:solidFill>
                  <a:schemeClr val="dk1"/>
                </a:solidFill>
                <a:latin typeface="Trebuchet MS"/>
                <a:ea typeface="Trebuchet MS"/>
                <a:cs typeface="Trebuchet MS"/>
                <a:sym typeface="Trebuchet MS"/>
              </a:rPr>
              <a:t>MODELLING</a:t>
            </a:r>
            <a:endParaRPr sz="3600">
              <a:solidFill>
                <a:schemeClr val="dk1"/>
              </a:solidFill>
              <a:latin typeface="Trebuchet MS"/>
              <a:ea typeface="Trebuchet MS"/>
              <a:cs typeface="Trebuchet MS"/>
              <a:sym typeface="Trebuchet MS"/>
            </a:endParaRPr>
          </a:p>
        </p:txBody>
      </p:sp>
      <p:sp>
        <p:nvSpPr>
          <p:cNvPr id="222" name="Google Shape;222;p27"/>
          <p:cNvSpPr/>
          <p:nvPr/>
        </p:nvSpPr>
        <p:spPr>
          <a:xfrm>
            <a:off x="7543800" y="393856"/>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3" name="Google Shape;223;p27"/>
          <p:cNvSpPr txBox="1"/>
          <p:nvPr/>
        </p:nvSpPr>
        <p:spPr>
          <a:xfrm>
            <a:off x="721675" y="809025"/>
            <a:ext cx="4855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00"/>
              <a:t>1. Linear Regression: Model the relationship between age and salary to identify trends and patterns.</a:t>
            </a:r>
            <a:endParaRPr i="1" sz="1600"/>
          </a:p>
          <a:p>
            <a:pPr indent="0" lvl="0" marL="0" rtl="0" algn="l">
              <a:spcBef>
                <a:spcPts val="0"/>
              </a:spcBef>
              <a:spcAft>
                <a:spcPts val="0"/>
              </a:spcAft>
              <a:buNone/>
            </a:pPr>
            <a:r>
              <a:rPr i="1" lang="en" sz="1600"/>
              <a:t>2. Categorical Analysis: Use gender as a categorical variable to analyze salary differences between males and females.</a:t>
            </a:r>
            <a:endParaRPr i="1" sz="1600"/>
          </a:p>
          <a:p>
            <a:pPr indent="0" lvl="0" marL="0" rtl="0" algn="l">
              <a:spcBef>
                <a:spcPts val="0"/>
              </a:spcBef>
              <a:spcAft>
                <a:spcPts val="0"/>
              </a:spcAft>
              <a:buNone/>
            </a:pPr>
            <a:r>
              <a:rPr i="1" lang="en" sz="1600"/>
              <a:t>3. Age Grouping: Group ages into categories (e.g., 20-29, 30-39) to analyze salary trends across age ranges.</a:t>
            </a:r>
            <a:endParaRPr i="1" sz="1600"/>
          </a:p>
          <a:p>
            <a:pPr indent="0" lvl="0" marL="0" rtl="0" algn="l">
              <a:spcBef>
                <a:spcPts val="0"/>
              </a:spcBef>
              <a:spcAft>
                <a:spcPts val="0"/>
              </a:spcAft>
              <a:buNone/>
            </a:pPr>
            <a:r>
              <a:rPr i="1" lang="en" sz="1600"/>
              <a:t>4. Interaction Terms: Include interaction terms between age and gender to capture how salary differences vary across age groups.</a:t>
            </a:r>
            <a:endParaRPr i="1" sz="1600"/>
          </a:p>
          <a:p>
            <a:pPr indent="0" lvl="0" marL="0" rtl="0" algn="l">
              <a:spcBef>
                <a:spcPts val="0"/>
              </a:spcBef>
              <a:spcAft>
                <a:spcPts val="0"/>
              </a:spcAft>
              <a:buNone/>
            </a:pPr>
            <a:r>
              <a:rPr i="1" lang="en" sz="1600"/>
              <a:t>5. Multivariate Analysis: Control for other factors (e.g., experience, education) to isolate the effects of age and gender on salary.</a:t>
            </a:r>
            <a:endParaRPr i="1" sz="1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