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1" autoAdjust="0"/>
  </p:normalViewPr>
  <p:slideViewPr>
    <p:cSldViewPr snapToGrid="0" snapToObjects="1">
      <p:cViewPr varScale="1">
        <p:scale>
          <a:sx n="69" d="100"/>
          <a:sy n="69" d="100"/>
        </p:scale>
        <p:origin x="120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FDFA81-A311-4882-B202-F9DEF9CD5775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8AFFF7-9752-4091-8129-5D060DDEF1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785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B7295E-B053-41F5-88CE-C07C4037BB3C}" type="datetime1">
              <a:rPr lang="en-GB" altLang="zh-TW"/>
              <a:pPr/>
              <a:t>03/11/2020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CFD97-EB02-41FB-B591-FBBE869502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28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8D699-C142-4B8B-B4CA-A3D6527E7A1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D89EE-85AC-440D-B15B-E5E70CF37321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>
              <a:latin typeface="Arial" pitchFamily="34" charset="0"/>
              <a:ea typeface="ヒラギノ角ゴ Pro W3" charset="-128"/>
            </a:endParaRPr>
          </a:p>
          <a:p>
            <a:endParaRPr lang="en-GB" dirty="0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B4E16-561B-4AFE-A329-0B1BA077E8D9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>
                <a:latin typeface="Lucida Console" pitchFamily="49" charset="0"/>
                <a:ea typeface="ヒラギノ角ゴ Pro W3" charset="-128"/>
              </a:rPr>
              <a:t>~  - refers to home directory</a:t>
            </a:r>
          </a:p>
          <a:p>
            <a:pPr eaLnBrk="1" hangingPunct="1"/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find ~ -name \*.txt – print  </a:t>
            </a:r>
            <a:r>
              <a:rPr lang="en-GB" dirty="0" smtClean="0">
                <a:latin typeface="Lucida Console" pitchFamily="49" charset="0"/>
                <a:ea typeface="ヒラギノ角ゴ Pro W3" charset="-128"/>
              </a:rPr>
              <a:t>- in this example the \ is used as the escape character to prevent the * being interpreted as the wildcard character by the shell. It will be interpreted by the find command as the wildcard character. An alternative to using the \ would be to use ‘</a:t>
            </a:r>
          </a:p>
          <a:p>
            <a:pPr eaLnBrk="1" hangingPunct="1"/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find ~ -name ‘*.txt’ –print</a:t>
            </a:r>
          </a:p>
          <a:p>
            <a:pPr eaLnBrk="1" hangingPunct="1"/>
            <a:endParaRPr lang="en-GB" b="1" dirty="0" smtClean="0">
              <a:latin typeface="Lucida Console" pitchFamily="49" charset="0"/>
              <a:ea typeface="ヒラギノ角ゴ Pro W3" charset="-128"/>
            </a:endParaRPr>
          </a:p>
          <a:p>
            <a:pPr eaLnBrk="1" hangingPunct="1"/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Find uses </a:t>
            </a:r>
            <a:r>
              <a:rPr lang="en-GB" b="1" dirty="0" err="1" smtClean="0">
                <a:latin typeface="Lucida Console" pitchFamily="49" charset="0"/>
                <a:ea typeface="ヒラギノ角ゴ Pro W3" charset="-128"/>
              </a:rPr>
              <a:t>globbing</a:t>
            </a:r>
            <a:r>
              <a:rPr lang="en-GB" b="1" dirty="0" smtClean="0">
                <a:latin typeface="Lucida Console" pitchFamily="49" charset="0"/>
                <a:ea typeface="ヒラギノ角ゴ Pro W3" charset="-128"/>
              </a:rPr>
              <a:t>.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CF4E8F-054C-4FB2-8E1E-33B37011A2A3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120E2B-271E-4213-B521-984BFD80AB8B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E8F5C-DAF9-4255-A977-015207FA8699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>
                <a:latin typeface="Arial" pitchFamily="34" charset="0"/>
                <a:ea typeface="ヒラギノ角ゴ Pro W3" charset="-128"/>
              </a:rPr>
              <a:t>Options: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–i: ignore case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–n: gives you  the line number 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–v: returns everything but what the matcher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–w: match the whole word</a:t>
            </a:r>
          </a:p>
          <a:p>
            <a:r>
              <a:rPr lang="en-GB" smtClean="0">
                <a:latin typeface="Arial" pitchFamily="34" charset="0"/>
                <a:ea typeface="ヒラギノ角ゴ Pro W3" charset="-128"/>
              </a:rPr>
              <a:t>grep –c: count the number of lines matching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53FE5-F809-4D6E-845E-8C0EACC1AF0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="1" smtClean="0">
              <a:solidFill>
                <a:srgbClr val="333399"/>
              </a:solidFill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ED484-7CF4-407B-B289-2BC8D05F434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Literal: “coffee”</a:t>
            </a:r>
          </a:p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Metacharacter: [ ] ! * . ? $ \ { } ( )</a:t>
            </a:r>
          </a:p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Escape sequence: \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43DEE-7A62-4899-990B-E28F99C432D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BAEA3-7F01-4AB6-975E-89A5D10DBAB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Used with grep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EF0D7-2F7A-452E-8FFC-AFC20C0C7CA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b="1" smtClean="0">
              <a:solidFill>
                <a:srgbClr val="333399"/>
              </a:solidFill>
              <a:latin typeface="Arial" pitchFamily="34" charset="0"/>
              <a:ea typeface="ヒラギノ角ゴ Pro W3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16B18-5B54-4755-9DCD-C3309BF3626F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b="1" smtClean="0">
                <a:latin typeface="Arial" pitchFamily="34" charset="0"/>
                <a:ea typeface="ヒラギノ角ゴ Pro W3" charset="-128"/>
              </a:rPr>
              <a:t>Used with egrep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3798A-7F4F-47BF-9F25-53D4869A21C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kumimoji="1" lang="zh-TW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FF626A8-2DCD-4F38-AF68-94391A09A5F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5A672-DB4C-4046-9BED-550F38073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42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677" cy="476726"/>
          </a:xfrm>
          <a:prstGeom prst="roundRect">
            <a:avLst/>
          </a:prstGeom>
          <a:solidFill>
            <a:srgbClr val="2EABE2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94592" y="2644259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94592" y="426720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94592" y="5086350"/>
            <a:ext cx="7772677" cy="476726"/>
          </a:xfrm>
          <a:prstGeom prst="roundRect">
            <a:avLst/>
          </a:prstGeom>
          <a:solidFill>
            <a:srgbClr val="BCE4F6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800" b="1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94592" y="2438400"/>
            <a:ext cx="7772677" cy="1813941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FBE16-4ED8-4676-8258-BC1596A64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endParaRPr lang="zh-TW" altLang="en-US" sz="180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endParaRPr kumimoji="1" lang="zh-TW" altLang="en-US" sz="180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fld id="{126172E8-8C56-4720-887B-4DE7879372B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9" r:id="rId3"/>
    <p:sldLayoutId id="2147484130" r:id="rId4"/>
    <p:sldLayoutId id="2147484131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1225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3400" dirty="0" smtClean="0">
                <a:latin typeface="Arial" pitchFamily="34" charset="0"/>
                <a:cs typeface="Arial" pitchFamily="34" charset="0"/>
              </a:rPr>
              <a:t>UNIX</a:t>
            </a:r>
            <a:endParaRPr lang="en-US" altLang="zh-TW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6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37112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TW" sz="1800" b="1" dirty="0" smtClean="0">
                <a:latin typeface="Arial" pitchFamily="34" charset="0"/>
                <a:cs typeface="Arial" pitchFamily="34" charset="0"/>
              </a:rPr>
              <a:t>Pattern Matching and Searching</a:t>
            </a:r>
            <a:endParaRPr lang="en-US" altLang="zh-TW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Examples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276351" y="2325689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'^[0-9]' /student_files/day1/grepFile </a:t>
            </a:r>
            <a:endParaRPr sz="200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76351" y="3044826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'6.' /student_files/day1/grepFile </a:t>
            </a:r>
            <a:endParaRPr sz="200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1276351" y="3765550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'6\.' /student_files/day1/grepFile </a:t>
            </a:r>
            <a:endParaRPr sz="200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1276351" y="4486275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grep '192.*0' /student_files/day1/grepFile</a:t>
            </a:r>
            <a:endParaRPr sz="200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276351" y="5273675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'192*0'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/>
              <a:t>Metacharacters– </a:t>
            </a:r>
            <a:r>
              <a:rPr lang="en-GB" kern="0" dirty="0"/>
              <a:t>Extended </a:t>
            </a:r>
            <a:r>
              <a:rPr lang="en-GB" kern="0"/>
              <a:t>Regular Expressions</a:t>
            </a:r>
            <a:endParaRPr lang="en-GB" kern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51458"/>
              </p:ext>
            </p:extLst>
          </p:nvPr>
        </p:nvGraphicFramePr>
        <p:xfrm>
          <a:off x="1276351" y="2104663"/>
          <a:ext cx="6938624" cy="132431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9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935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+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/>
                        <a:t>Match one or more occurrences of the preceding character</a:t>
                      </a:r>
                      <a:endParaRPr lang="en-GB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Match zero or one occurrence of the preceding</a:t>
                      </a:r>
                      <a:r>
                        <a:rPr lang="en-GB" sz="1600" baseline="0" dirty="0" smtClean="0"/>
                        <a:t> character</a:t>
                      </a:r>
                      <a:endParaRPr lang="en-GB" sz="16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(a | b)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baseline="0" dirty="0" smtClean="0"/>
                        <a:t>This will match a or b  </a:t>
                      </a:r>
                      <a:endParaRPr lang="en-GB" sz="1600" dirty="0" smtClean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1276352" y="3595594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'l+'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276352" y="4225530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'2+'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276352" y="4841232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'65?'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76352" y="5442842"/>
            <a:ext cx="6692411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egrep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 'h(</a:t>
            </a: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o|u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)' /</a:t>
            </a: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18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1800" dirty="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1276352" y="5990383"/>
            <a:ext cx="6692411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>
                <a:solidFill>
                  <a:schemeClr val="tx1"/>
                </a:solidFill>
                <a:latin typeface="Lucida Console" pitchFamily="49" charset="0"/>
              </a:rPr>
              <a:t>f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'.' 	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Pattern Matching and Searching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grep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Regular Expression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  <a:solidFill>
            <a:srgbClr val="2EABE2"/>
          </a:solidFill>
          <a:ln>
            <a:solidFill>
              <a:srgbClr val="333399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333399"/>
                </a:solidFill>
              </a:rPr>
              <a:t>find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find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What does the find command do?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32981" y="2256793"/>
            <a:ext cx="6529754" cy="22474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The</a:t>
            </a:r>
            <a:r>
              <a:rPr lang="en-GB" sz="1800" i="1" dirty="0">
                <a:solidFill>
                  <a:srgbClr val="333399"/>
                </a:solidFill>
              </a:rPr>
              <a:t> find</a:t>
            </a:r>
            <a:r>
              <a:rPr lang="en-GB" sz="1800" dirty="0">
                <a:solidFill>
                  <a:srgbClr val="333399"/>
                </a:solidFill>
              </a:rPr>
              <a:t> command enable users to locate files in the File System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i="1" dirty="0">
                <a:solidFill>
                  <a:srgbClr val="333399"/>
                </a:solidFill>
              </a:rPr>
              <a:t>find </a:t>
            </a:r>
            <a:r>
              <a:rPr lang="en-GB" sz="1800" dirty="0">
                <a:solidFill>
                  <a:srgbClr val="333399"/>
                </a:solidFill>
              </a:rPr>
              <a:t>searches through the directory </a:t>
            </a:r>
            <a:r>
              <a:rPr lang="en-GB" sz="1800" dirty="0" smtClean="0">
                <a:solidFill>
                  <a:srgbClr val="333399"/>
                </a:solidFill>
              </a:rPr>
              <a:t>tree recursively, </a:t>
            </a:r>
            <a:r>
              <a:rPr lang="en-GB" sz="1800" dirty="0">
                <a:solidFill>
                  <a:srgbClr val="333399"/>
                </a:solidFill>
              </a:rPr>
              <a:t>locates the </a:t>
            </a:r>
            <a:r>
              <a:rPr lang="en-GB" sz="1800" dirty="0" smtClean="0">
                <a:solidFill>
                  <a:srgbClr val="333399"/>
                </a:solidFill>
              </a:rPr>
              <a:t>files </a:t>
            </a:r>
            <a:r>
              <a:rPr lang="en-GB" sz="1800" dirty="0">
                <a:solidFill>
                  <a:srgbClr val="333399"/>
                </a:solidFill>
              </a:rPr>
              <a:t>and </a:t>
            </a:r>
            <a:r>
              <a:rPr lang="en-GB" sz="1800" dirty="0" smtClean="0">
                <a:solidFill>
                  <a:srgbClr val="333399"/>
                </a:solidFill>
              </a:rPr>
              <a:t>applies </a:t>
            </a:r>
            <a:r>
              <a:rPr lang="en-GB" sz="1800" dirty="0">
                <a:solidFill>
                  <a:srgbClr val="333399"/>
                </a:solidFill>
              </a:rPr>
              <a:t>an </a:t>
            </a:r>
            <a:r>
              <a:rPr lang="en-GB" sz="1800" dirty="0" smtClean="0">
                <a:solidFill>
                  <a:srgbClr val="333399"/>
                </a:solidFill>
              </a:rPr>
              <a:t>optional action </a:t>
            </a:r>
            <a:r>
              <a:rPr lang="en-GB" sz="1800" dirty="0">
                <a:solidFill>
                  <a:srgbClr val="333399"/>
                </a:solidFill>
              </a:rPr>
              <a:t>to the files </a:t>
            </a:r>
            <a:r>
              <a:rPr lang="en-GB" sz="1800" dirty="0" smtClean="0">
                <a:solidFill>
                  <a:srgbClr val="333399"/>
                </a:solidFill>
              </a:rPr>
              <a:t>found</a:t>
            </a: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932717" y="4733576"/>
            <a:ext cx="7463137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find [where to search] [what to search 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for</a:t>
            </a:r>
            <a:r>
              <a:rPr sz="1800" dirty="0" smtClean="0">
                <a:solidFill>
                  <a:schemeClr val="tx1"/>
                </a:solidFill>
                <a:latin typeface="Lucida Console" pitchFamily="49" charset="0"/>
              </a:rPr>
              <a:t>] [action]</a:t>
            </a:r>
            <a:endParaRPr sz="1800" dirty="0" smtClean="0"/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932980" y="5424075"/>
            <a:ext cx="7462873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b="0" dirty="0" smtClean="0">
                <a:solidFill>
                  <a:schemeClr val="tx1"/>
                </a:solidFill>
                <a:latin typeface="Lucida Console" pitchFamily="49" charset="0"/>
              </a:rPr>
              <a:t>Anything </a:t>
            </a:r>
            <a:r>
              <a:rPr sz="1800" b="0" dirty="0" smtClean="0">
                <a:solidFill>
                  <a:schemeClr val="tx1"/>
                </a:solidFill>
                <a:latin typeface="Lucida Console" pitchFamily="49" charset="0"/>
              </a:rPr>
              <a:t>shown in brackets is optional.</a:t>
            </a:r>
            <a:endParaRPr sz="1800" b="0" i="1" dirty="0" smtClean="0"/>
          </a:p>
        </p:txBody>
      </p:sp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find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164710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Examples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925830" y="2325689"/>
            <a:ext cx="7536767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-name "*re*" </a:t>
            </a:r>
            <a:endParaRPr sz="2000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925830" y="3044826"/>
            <a:ext cx="7536767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var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–size +100k -type f </a:t>
            </a:r>
            <a:endParaRPr sz="2000" dirty="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925830" y="4486275"/>
            <a:ext cx="7536767" cy="427196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-size -100c –exec 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wc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{} \;</a:t>
            </a:r>
            <a:endParaRPr sz="20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925830" y="3765550"/>
            <a:ext cx="7536767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find .</a:t>
            </a:r>
            <a:r>
              <a:rPr sz="2000" i="1" smtClean="0">
                <a:solidFill>
                  <a:schemeClr val="tx1"/>
                </a:solidFill>
                <a:latin typeface="Lucida Console" pitchFamily="49" charset="0"/>
              </a:rPr>
              <a:t> –</a:t>
            </a:r>
            <a:r>
              <a:rPr sz="2000" smtClean="0">
                <a:solidFill>
                  <a:schemeClr val="tx1"/>
                </a:solidFill>
                <a:latin typeface="Lucida Console" pitchFamily="49" charset="0"/>
              </a:rPr>
              <a:t>atime -1 -print</a:t>
            </a:r>
            <a:endParaRPr sz="2000" smtClean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925830" y="5205414"/>
            <a:ext cx="7536767" cy="427037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~ -empty –ok 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rm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{} \;</a:t>
            </a:r>
            <a:endParaRPr sz="2000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925829" y="1662114"/>
            <a:ext cx="7536767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find </a:t>
            </a:r>
            <a:endParaRPr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Questions?</a:t>
            </a:r>
          </a:p>
        </p:txBody>
      </p:sp>
      <p:pic>
        <p:nvPicPr>
          <p:cNvPr id="19459" name="Picture 2" descr="\\fdm-mail02\home\rob.jones\My Pictures\Microsoft Clip Organizer\004018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0496" y="2674939"/>
            <a:ext cx="29014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Now you completed this module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dirty="0" err="1" smtClean="0"/>
              <a:t>grep</a:t>
            </a:r>
            <a:r>
              <a:rPr lang="en-GB" dirty="0" smtClean="0"/>
              <a:t> command to search file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Apply knowledge of Regular Expressions to specify search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find command to locate files in the File System </a:t>
            </a:r>
          </a:p>
          <a:p>
            <a:endParaRPr lang="en-GB" dirty="0" smtClean="0"/>
          </a:p>
          <a:p>
            <a:pPr>
              <a:buFontTx/>
              <a:buNone/>
            </a:pP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Module objectives</a:t>
            </a:r>
            <a:endParaRPr lang="en-US" sz="18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b="1" dirty="0" smtClean="0"/>
              <a:t>After completing this module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dirty="0" err="1" smtClean="0"/>
              <a:t>grep</a:t>
            </a:r>
            <a:r>
              <a:rPr lang="en-GB" dirty="0" smtClean="0"/>
              <a:t> command to search file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Apply knowledge of Regular Expressions to specify search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Use the find command to locate files in the File System 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Pattern Matching and Searching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g</a:t>
            </a:r>
            <a:r>
              <a:t>rep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694592" y="2644775"/>
            <a:ext cx="7772400" cy="476726"/>
          </a:xfr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dirty="0"/>
              <a:t>Regular Expressions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f</a:t>
            </a:r>
            <a:r>
              <a:t>ind</a:t>
            </a:r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grep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10942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What is the grep command?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39008" y="1643063"/>
            <a:ext cx="6811108" cy="31668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A </a:t>
            </a:r>
            <a:r>
              <a:rPr lang="en-GB" sz="1800" dirty="0">
                <a:solidFill>
                  <a:srgbClr val="333399"/>
                </a:solidFill>
              </a:rPr>
              <a:t>command that enables users to search for strings or patterns within the content of a file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b="1" dirty="0" err="1" smtClean="0">
                <a:solidFill>
                  <a:srgbClr val="333399"/>
                </a:solidFill>
              </a:rPr>
              <a:t>grep</a:t>
            </a:r>
            <a:r>
              <a:rPr lang="en-GB" sz="1800" b="1" dirty="0" smtClean="0">
                <a:solidFill>
                  <a:srgbClr val="333399"/>
                </a:solidFill>
              </a:rPr>
              <a:t>     </a:t>
            </a:r>
            <a:endParaRPr lang="en-GB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search </a:t>
            </a:r>
            <a:r>
              <a:rPr lang="en-GB" sz="1800" dirty="0">
                <a:solidFill>
                  <a:srgbClr val="333399"/>
                </a:solidFill>
              </a:rPr>
              <a:t>for string or pattern </a:t>
            </a:r>
            <a:r>
              <a:rPr lang="en-GB" sz="1800" dirty="0" smtClean="0">
                <a:solidFill>
                  <a:srgbClr val="333399"/>
                </a:solidFill>
              </a:rPr>
              <a:t>based </a:t>
            </a:r>
            <a:r>
              <a:rPr lang="en-GB" sz="1800" dirty="0">
                <a:solidFill>
                  <a:srgbClr val="333399"/>
                </a:solidFill>
              </a:rPr>
              <a:t>on regular </a:t>
            </a:r>
            <a:r>
              <a:rPr lang="en-GB" sz="1800" dirty="0" smtClean="0">
                <a:solidFill>
                  <a:srgbClr val="333399"/>
                </a:solidFill>
              </a:rPr>
              <a:t>expressions</a:t>
            </a: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b="1" dirty="0" err="1" smtClean="0">
                <a:solidFill>
                  <a:srgbClr val="333399"/>
                </a:solidFill>
              </a:rPr>
              <a:t>grep</a:t>
            </a:r>
            <a:r>
              <a:rPr lang="en-GB" sz="1800" b="1" dirty="0" smtClean="0">
                <a:solidFill>
                  <a:srgbClr val="333399"/>
                </a:solidFill>
              </a:rPr>
              <a:t> </a:t>
            </a:r>
            <a:r>
              <a:rPr lang="en-GB" sz="1800" b="1" dirty="0" smtClean="0">
                <a:solidFill>
                  <a:srgbClr val="333399"/>
                </a:solidFill>
              </a:rPr>
              <a:t>–</a:t>
            </a:r>
            <a:r>
              <a:rPr lang="en-GB" sz="1800" b="1" dirty="0" smtClean="0">
                <a:solidFill>
                  <a:srgbClr val="333399"/>
                </a:solidFill>
              </a:rPr>
              <a:t>E or </a:t>
            </a:r>
            <a:r>
              <a:rPr lang="en-GB" sz="1800" b="1" dirty="0" err="1" smtClean="0">
                <a:solidFill>
                  <a:srgbClr val="333399"/>
                </a:solidFill>
              </a:rPr>
              <a:t>egrep</a:t>
            </a:r>
            <a:r>
              <a:rPr lang="en-GB" sz="1800" b="1" dirty="0" smtClean="0">
                <a:solidFill>
                  <a:srgbClr val="333399"/>
                </a:solidFill>
              </a:rPr>
              <a:t> </a:t>
            </a:r>
            <a:endParaRPr lang="en-GB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search </a:t>
            </a:r>
            <a:r>
              <a:rPr lang="en-GB" sz="1800" dirty="0">
                <a:solidFill>
                  <a:srgbClr val="333399"/>
                </a:solidFill>
              </a:rPr>
              <a:t>for string or pattern </a:t>
            </a:r>
            <a:r>
              <a:rPr lang="en-GB" sz="1800" dirty="0" smtClean="0">
                <a:solidFill>
                  <a:srgbClr val="333399"/>
                </a:solidFill>
              </a:rPr>
              <a:t>based </a:t>
            </a:r>
            <a:r>
              <a:rPr lang="en-GB" sz="1800" dirty="0">
                <a:solidFill>
                  <a:srgbClr val="333399"/>
                </a:solidFill>
              </a:rPr>
              <a:t>on extended regular </a:t>
            </a:r>
            <a:r>
              <a:rPr lang="en-GB" sz="1800" dirty="0" smtClean="0">
                <a:solidFill>
                  <a:srgbClr val="333399"/>
                </a:solidFill>
              </a:rPr>
              <a:t>	expressions</a:t>
            </a:r>
            <a:endParaRPr lang="en-GB" sz="1800" b="1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b="1" dirty="0" err="1" smtClean="0">
                <a:solidFill>
                  <a:srgbClr val="333399"/>
                </a:solidFill>
              </a:rPr>
              <a:t>grep</a:t>
            </a:r>
            <a:r>
              <a:rPr lang="en-GB" b="1" dirty="0" smtClean="0">
                <a:solidFill>
                  <a:srgbClr val="333399"/>
                </a:solidFill>
              </a:rPr>
              <a:t> –F or </a:t>
            </a:r>
            <a:r>
              <a:rPr lang="en-GB" b="1" dirty="0" err="1" smtClean="0">
                <a:solidFill>
                  <a:srgbClr val="333399"/>
                </a:solidFill>
              </a:rPr>
              <a:t>fgrep</a:t>
            </a:r>
            <a:endParaRPr lang="en-GB" sz="1800" b="1" dirty="0" smtClean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search </a:t>
            </a:r>
            <a:r>
              <a:rPr lang="en-GB" sz="1800" dirty="0">
                <a:solidFill>
                  <a:srgbClr val="333399"/>
                </a:solidFill>
              </a:rPr>
              <a:t>for </a:t>
            </a:r>
            <a:r>
              <a:rPr lang="en-GB" dirty="0" smtClean="0">
                <a:solidFill>
                  <a:srgbClr val="333399"/>
                </a:solidFill>
              </a:rPr>
              <a:t>string data, ignoring</a:t>
            </a:r>
            <a:r>
              <a:rPr lang="en-GB" sz="1800" dirty="0" smtClean="0">
                <a:solidFill>
                  <a:srgbClr val="333399"/>
                </a:solidFill>
              </a:rPr>
              <a:t> the special meaning of any 	characters</a:t>
            </a:r>
            <a:endParaRPr lang="en-GB" sz="1800" dirty="0">
              <a:solidFill>
                <a:srgbClr val="333399"/>
              </a:solidFill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439008" y="4983212"/>
            <a:ext cx="6529754" cy="493713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dirty="0" smtClean="0">
                <a:solidFill>
                  <a:schemeClr val="tx1"/>
                </a:solidFill>
                <a:latin typeface="Lucida Console" pitchFamily="49" charset="0"/>
              </a:rPr>
              <a:t> [-options] pattern </a:t>
            </a:r>
            <a:r>
              <a:rPr i="1" dirty="0" smtClean="0">
                <a:solidFill>
                  <a:schemeClr val="tx1"/>
                </a:solidFill>
                <a:latin typeface="Lucida Console" pitchFamily="49" charset="0"/>
              </a:rPr>
              <a:t>filename</a:t>
            </a:r>
            <a:endParaRPr i="1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439008" y="5641235"/>
            <a:ext cx="6529754" cy="39433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b="0" dirty="0" smtClean="0">
                <a:solidFill>
                  <a:schemeClr val="tx1"/>
                </a:solidFill>
                <a:latin typeface="Lucida Console" pitchFamily="49" charset="0"/>
              </a:rPr>
              <a:t>Anything </a:t>
            </a:r>
            <a:r>
              <a:rPr sz="1800" b="0" dirty="0" smtClean="0">
                <a:solidFill>
                  <a:schemeClr val="tx1"/>
                </a:solidFill>
                <a:latin typeface="Lucida Console" pitchFamily="49" charset="0"/>
              </a:rPr>
              <a:t>shown in brackets is optional.</a:t>
            </a:r>
            <a:endParaRPr sz="1800" b="0" i="1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grep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Examples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1276351" y="2254330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 bwMode="auto">
          <a:xfrm>
            <a:off x="1276351" y="2967752"/>
            <a:ext cx="6692411" cy="428625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-w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auto">
          <a:xfrm>
            <a:off x="1276351" y="3685885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–n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auto">
          <a:xfrm>
            <a:off x="1276351" y="4395176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–v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1276351" y="5104467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–c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auto">
          <a:xfrm>
            <a:off x="1276351" y="5821076"/>
            <a:ext cx="6692411" cy="427038"/>
          </a:xfrm>
          <a:prstGeom prst="roundRect">
            <a:avLst>
              <a:gd name="adj" fmla="val 10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–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i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 hall 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student_files</a:t>
            </a:r>
            <a:r>
              <a:rPr sz="2000" dirty="0" smtClean="0">
                <a:solidFill>
                  <a:schemeClr val="tx1"/>
                </a:solidFill>
                <a:latin typeface="Lucida Console" pitchFamily="49" charset="0"/>
              </a:rPr>
              <a:t>/day1/</a:t>
            </a:r>
            <a:r>
              <a:rPr sz="2000" dirty="0" err="1" smtClean="0">
                <a:solidFill>
                  <a:schemeClr val="tx1"/>
                </a:solidFill>
                <a:latin typeface="Lucida Console" pitchFamily="49" charset="0"/>
              </a:rPr>
              <a:t>grepFile</a:t>
            </a:r>
            <a:endParaRPr sz="20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grep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Literal and metacharacter(s)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39008" y="2487613"/>
            <a:ext cx="6529754" cy="34734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b="1">
                <a:solidFill>
                  <a:srgbClr val="333399"/>
                </a:solidFill>
              </a:rPr>
              <a:t>String/Literal</a:t>
            </a:r>
            <a:endParaRPr lang="en-GB" sz="1800" b="1" dirty="0">
              <a:solidFill>
                <a:srgbClr val="333399"/>
              </a:solidFill>
            </a:endParaRPr>
          </a:p>
          <a:p>
            <a:pPr lvl="1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 Any character used in a search (plain text)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b="1" dirty="0">
                <a:solidFill>
                  <a:srgbClr val="333399"/>
                </a:solidFill>
              </a:rPr>
              <a:t>Metacharacter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 One of more characters with a special meaning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GB" sz="1800" b="1" dirty="0">
                <a:solidFill>
                  <a:srgbClr val="333399"/>
                </a:solidFill>
              </a:rPr>
              <a:t>Escape sequence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 A way of indicating that a metacharacter should be used as a literal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9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Pattern Matching and Searching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1838325"/>
            <a:ext cx="7772400" cy="476726"/>
          </a:xfrm>
          <a:solidFill>
            <a:srgbClr val="BCE4F6"/>
          </a:solidFill>
          <a:ln>
            <a:solidFill>
              <a:srgbClr val="7F7F7F"/>
            </a:solidFill>
          </a:ln>
        </p:spPr>
        <p:txBody>
          <a:bodyPr/>
          <a:lstStyle/>
          <a:p>
            <a:pPr>
              <a:defRPr/>
            </a:pPr>
            <a:r>
              <a:rPr>
                <a:solidFill>
                  <a:srgbClr val="7F7F7F"/>
                </a:solidFill>
              </a:rPr>
              <a:t>grep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694592" y="3448050"/>
            <a:ext cx="7772400" cy="476726"/>
          </a:xfrm>
        </p:spPr>
        <p:txBody>
          <a:bodyPr/>
          <a:lstStyle/>
          <a:p>
            <a:pPr>
              <a:defRPr/>
            </a:pPr>
            <a:r>
              <a:rPr/>
              <a:t>f</a:t>
            </a:r>
            <a:r>
              <a:t>ind</a:t>
            </a:r>
            <a:endParaRPr/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694592" y="2668212"/>
            <a:ext cx="7772400" cy="476726"/>
          </a:xfrm>
        </p:spPr>
        <p:txBody>
          <a:bodyPr/>
          <a:lstStyle/>
          <a:p>
            <a:pPr>
              <a:defRPr/>
            </a:pPr>
            <a:r>
              <a:rPr lang="en-GB" dirty="0"/>
              <a:t>Regular </a:t>
            </a:r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dirty="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 dirty="0"/>
              <a:t>What are regular expressions?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39008" y="2487614"/>
            <a:ext cx="6529754" cy="2554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Regular expressions (regex) are a way of defining a pattern instead of a string</a:t>
            </a: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rgbClr val="333399"/>
                </a:solidFill>
              </a:rPr>
              <a:t>There are two versions:-</a:t>
            </a: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Basic </a:t>
            </a:r>
            <a:r>
              <a:rPr lang="en-GB" sz="1800" dirty="0">
                <a:solidFill>
                  <a:srgbClr val="333399"/>
                </a:solidFill>
              </a:rPr>
              <a:t>– used with </a:t>
            </a:r>
            <a:r>
              <a:rPr lang="en-GB" sz="1800" dirty="0" err="1">
                <a:solidFill>
                  <a:srgbClr val="333399"/>
                </a:solidFill>
              </a:rPr>
              <a:t>grep</a:t>
            </a:r>
            <a:r>
              <a:rPr lang="en-GB" sz="1800" dirty="0">
                <a:solidFill>
                  <a:srgbClr val="333399"/>
                </a:solidFill>
              </a:rPr>
              <a:t> </a:t>
            </a:r>
          </a:p>
          <a:p>
            <a:pPr>
              <a:defRPr/>
            </a:pPr>
            <a:r>
              <a:rPr lang="en-GB" sz="1800" dirty="0" smtClean="0">
                <a:solidFill>
                  <a:srgbClr val="333399"/>
                </a:solidFill>
              </a:rPr>
              <a:t>	Extended </a:t>
            </a:r>
            <a:r>
              <a:rPr lang="en-GB" sz="1800" dirty="0">
                <a:solidFill>
                  <a:srgbClr val="333399"/>
                </a:solidFill>
              </a:rPr>
              <a:t>– used with </a:t>
            </a:r>
            <a:r>
              <a:rPr lang="en-GB" sz="1800" dirty="0" err="1">
                <a:solidFill>
                  <a:srgbClr val="333399"/>
                </a:solidFill>
              </a:rPr>
              <a:t>egrep</a:t>
            </a:r>
            <a:endParaRPr lang="en-GB" sz="1800" dirty="0">
              <a:solidFill>
                <a:srgbClr val="333399"/>
              </a:solidFill>
            </a:endParaRPr>
          </a:p>
          <a:p>
            <a:pPr>
              <a:defRPr/>
            </a:pPr>
            <a:endParaRPr lang="en-GB" sz="1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7"/>
          <p:cNvSpPr>
            <a:spLocks noGrp="1"/>
          </p:cNvSpPr>
          <p:nvPr>
            <p:ph type="title"/>
          </p:nvPr>
        </p:nvSpPr>
        <p:spPr>
          <a:xfrm>
            <a:off x="457200" y="641350"/>
            <a:ext cx="8229600" cy="323165"/>
          </a:xfrm>
        </p:spPr>
        <p:txBody>
          <a:bodyPr/>
          <a:lstStyle/>
          <a:p>
            <a:r>
              <a:rPr lang="en-GB" sz="1800" smtClean="0"/>
              <a:t>Regular Expressions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0197" y="1643063"/>
            <a:ext cx="7772400" cy="443865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Wingdings" pitchFamily="2" charset="2"/>
              <a:buChar char="Ø"/>
              <a:defRPr/>
            </a:pPr>
            <a:endParaRPr lang="en-GB" sz="2200" kern="0" dirty="0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062" y="1600201"/>
            <a:ext cx="7406054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kern="0"/>
              <a:t>Metacharacters </a:t>
            </a:r>
            <a:r>
              <a:rPr lang="en-GB" kern="0" dirty="0"/>
              <a:t>– Basic Regular Expressions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76351" y="2252663"/>
          <a:ext cx="6938623" cy="3553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97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1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^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b="0" smtClean="0"/>
                        <a:t>Match</a:t>
                      </a:r>
                      <a:r>
                        <a:rPr lang="en-GB" sz="1600" b="0" baseline="0" smtClean="0"/>
                        <a:t> at start of line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$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at the end of line</a:t>
                      </a:r>
                      <a:endParaRPr lang="en-GB" sz="1600" dirty="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[ ]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anything in the [ ] for 1 character position</a:t>
                      </a:r>
                      <a:endParaRPr lang="en-GB" sz="160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. </a:t>
                      </a:r>
                      <a:endParaRPr lang="en-GB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 single character</a:t>
                      </a:r>
                      <a:endParaRPr lang="en-GB" sz="1600"/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[^]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a</a:t>
                      </a:r>
                      <a:r>
                        <a:rPr lang="en-GB" sz="1600" baseline="0" smtClean="0"/>
                        <a:t> single character with any character not in range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Match zero or more occurrences of the </a:t>
                      </a:r>
                      <a:r>
                        <a:rPr lang="en-GB" sz="1600" smtClean="0"/>
                        <a:t>preceding character 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.*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smtClean="0"/>
                        <a:t>Match with any number</a:t>
                      </a:r>
                      <a:r>
                        <a:rPr lang="en-GB" sz="1600" baseline="0" smtClean="0"/>
                        <a:t> of characters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\</a:t>
                      </a:r>
                      <a:endParaRPr lang="en-GB" dirty="0"/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Escape the metacharacter and treat them as a literal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C6296D0BB197BA4483003E3880790A29" ma:contentTypeVersion="4" ma:contentTypeDescription="Create a new document." ma:contentTypeScope="" ma:versionID="44b887429f14bd41fa5c62838663fd23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f8b28650bfb533a4c478a473655f8fbb" ns2:_="" ns3:_="" xmlns:xsd="http://www.w3.org/2001/XMLSchema" xmlns:xs="http://www.w3.org/2001/XMLSchema" xmlns:p="http://schemas.microsoft.com/office/2006/metadata/properties" xmlns:ns2="$ListId:Shared Documents;" xmlns:ns3="http://schemas.microsoft.com/sharepoint/v4">
<xsd:import namespace="$ListId:Shared Documents;"/>
<xsd:import namespace="http://schemas.microsoft.com/sharepoint/v4"/>
<xsd:element name="properties">
<xsd:complexType>
<xsd:sequence>
<xsd:element name="documentManagement">
<xsd:complexType>
<xsd:all>
<xsd:element ref="ns2:RestrictedToTheseUsers" minOccurs="0"/>
<xsd:element ref="ns2:Week" minOccurs="0"/>
<xsd:element ref="ns2:Document_x0020_Type" minOccurs="0"/>
<xsd:element ref="ns2:Module" minOccurs="0"/>
<xsd:element ref="ns3:IconOverlay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Week" ma:index="9" nillable="true" ma:displayName="Day" ma:format="Dropdown" ma:indexed="true" ma:internalName="Week">
<xsd:simpleType>
<xsd:restriction base="dms:Choice">
<xsd:enumeration value="01"/>
<xsd:enumeration value="02"/>
<xsd:enumeration value="03"/>
<xsd:enumeration value="04"/>
<xsd:enumeration value="05"/>
<xsd:enumeration value="06"/>
<xsd:enumeration value="07"/>
<xsd:enumeration value="08"/>
<xsd:enumeration value="09"/>
<xsd:enumeration value="10"/>
</xsd:restriction>
</xsd:simpleType>
</xsd:element>
<xsd:element name="Document_x0020_Type" ma:index="10" nillable="true" ma:displayName="Document Type" ma:format="Dropdown" ma:indexed="true" ma:internalName="Document_x0020_Typ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1" nillable="true" ma:displayName="Module" ma:format="Dropdown" ma:indexed="true" ma:internalName="Module">
<xsd:simpleType>
<xsd:restriction base="dms:Choice">
<xsd:enumeration value="Foundation"/>
<xsd:enumeration value="Shell Programming"/>
<xsd:enumeration value="Post Sign Off Activities"/>
</xsd:restriction>
</xsd:simpleType>
</xsd:element>
</xsd:schema>
<xsd:schema targetNamespace="http://schemas.microsoft.com/sharepoint/v4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IconOverlay" ma:index="12" nillable="true" ma:displayName="IconOverlay" ma:hidden="true" ma:internalName="IconOverlay">
<xsd:simpleType>
<xsd:restriction base="dms:Text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Document_x0020_Type xmlns="$ListId:Shared Documents;">Slide Decks</Document_x0020_Type><Week xmlns="$ListId:Shared Documents;" xsi:nil="true"></Week><RestrictedToTheseUsers xmlns="$ListId:Shared Documents;"><UserInfo><DisplayName></DisplayName><AccountId xsi:nil="true"></AccountId><AccountType/></UserInfo></RestrictedToTheseUsers><Module xmlns="$ListId:Shared Documents;">Foundation</Module><IconOverlay xmlns="http://schemas.microsoft.com/sharepoint/v4" xsi:nil="true"/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FF6B81-8489-4742-9B61-CC0761499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AB812E-5C80-4100-B7E7-B8189D8994C3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$ListId:Shared Documents;"/>
    <ds:schemaRef ds:uri="http://schemas.microsoft.com/office/2006/documentManagement/types"/>
    <ds:schemaRef ds:uri="http://schemas.microsoft.com/sharepoint/v4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ACD578-14AA-44D9-BD44-07DB7886DA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760</Words>
  <Application>Microsoft Office PowerPoint</Application>
  <PresentationFormat>On-screen Show (4:3)</PresentationFormat>
  <Paragraphs>148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ＭＳ Ｐゴシック</vt:lpstr>
      <vt:lpstr>Arial</vt:lpstr>
      <vt:lpstr>Calibri</vt:lpstr>
      <vt:lpstr>Lucida Console</vt:lpstr>
      <vt:lpstr>Wingdings</vt:lpstr>
      <vt:lpstr>Wingdings 3</vt:lpstr>
      <vt:lpstr>ヒラギノ角ゴ Pro W3</vt:lpstr>
      <vt:lpstr>Office Theme</vt:lpstr>
      <vt:lpstr>PowerPoint Presentation</vt:lpstr>
      <vt:lpstr>Module objectives</vt:lpstr>
      <vt:lpstr>Pattern Matching and Searching</vt:lpstr>
      <vt:lpstr>grep</vt:lpstr>
      <vt:lpstr>grep</vt:lpstr>
      <vt:lpstr>grep</vt:lpstr>
      <vt:lpstr>Pattern Matching and Searching</vt:lpstr>
      <vt:lpstr>Regular Expressions</vt:lpstr>
      <vt:lpstr>Regular Expressions</vt:lpstr>
      <vt:lpstr>Regular Expressions</vt:lpstr>
      <vt:lpstr>Regular Expressions</vt:lpstr>
      <vt:lpstr>Pattern Matching and Searching</vt:lpstr>
      <vt:lpstr>find</vt:lpstr>
      <vt:lpstr>find</vt:lpstr>
      <vt:lpstr>Questions?</vt:lpstr>
      <vt:lpstr>Module objectives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Saunders</dc:creator>
  <cp:lastModifiedBy>Richard Jimenez</cp:lastModifiedBy>
  <cp:revision>173</cp:revision>
  <dcterms:created xsi:type="dcterms:W3CDTF">2014-05-28T13:17:46Z</dcterms:created>
  <dcterms:modified xsi:type="dcterms:W3CDTF">2020-11-03T17:26:18Z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0x010100C6296D0BB197BA4483003E3880790A29</vt:lpwstr>
  </property>
</Properties>
</file>