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9" autoAdjust="0"/>
  </p:normalViewPr>
  <p:slideViewPr>
    <p:cSldViewPr snapToGrid="0" snapToObjects="1">
      <p:cViewPr varScale="1">
        <p:scale>
          <a:sx n="111" d="100"/>
          <a:sy n="111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D0793C-7F55-4A15-9C9B-70EA0AC99390}" type="datetime1">
              <a:rPr lang="en-GB" altLang="zh-TW"/>
              <a:pPr/>
              <a:t>11/02/2020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311604-0E8B-49DF-A233-260E8E644B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7314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631FE1-210E-4081-97A5-88F6F842F849}" type="datetime1">
              <a:rPr lang="en-GB" altLang="zh-TW"/>
              <a:pPr/>
              <a:t>11/02/2020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F90A20-6DF5-4BDD-A3F5-D25CF499FE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7044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Place the file in an appropriate location for execution</a:t>
            </a:r>
          </a:p>
          <a:p>
            <a:r>
              <a:rPr lang="en-GB" dirty="0" smtClean="0"/>
              <a:t>Change the default file creation mode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97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Place the file in an appropriate location for execution</a:t>
            </a:r>
          </a:p>
          <a:p>
            <a:r>
              <a:rPr lang="en-GB" dirty="0" smtClean="0"/>
              <a:t>Change the default file creation mode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smtClean="0"/>
              <a:t>Do this as $PATH includes $HOME/bin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e.g. You might want to create a script when you want to run a series of commands repeatedly to save you typing them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The bash command invokes the Bash shell located at  /bin/bash to run the script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 in a sub-shell. If your script executes the exit command, it will log you out of the sub-shell and control returns to the command line.</a:t>
            </a:r>
            <a:endParaRPr lang="en-GB" sz="1200" b="0" i="0" kern="1200" dirty="0" smtClean="0">
              <a:solidFill>
                <a:schemeClr val="tx1"/>
              </a:solidFill>
              <a:latin typeface="Arial" charset="0"/>
              <a:ea typeface="ヒラギノ角ゴ Pro W3" pitchFamily="-112" charset="-128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Arial" charset="0"/>
              <a:ea typeface="ヒラギノ角ゴ Pro W3" pitchFamily="-112" charset="-128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cs typeface="+mn-cs"/>
              </a:rPr>
              <a:t>The .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Arial" charset="0"/>
                <a:cs typeface="+mn-cs"/>
              </a:rPr>
              <a:t>bashrc</a:t>
            </a:r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cs typeface="+mn-cs"/>
              </a:rPr>
              <a:t> file adds $HOME/bin to the 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Arial" charset="0"/>
                <a:cs typeface="+mn-cs"/>
              </a:rPr>
              <a:t>PATH environment variable.</a:t>
            </a:r>
          </a:p>
          <a:p>
            <a:endParaRPr lang="en-GB" sz="1200" b="0" i="0" kern="1200" smtClean="0">
              <a:solidFill>
                <a:schemeClr val="tx1"/>
              </a:solidFill>
              <a:latin typeface="Arial" charset="0"/>
              <a:cs typeface="+mn-cs"/>
            </a:endParaRPr>
          </a:p>
          <a:p>
            <a:r>
              <a:rPr lang="en-GB" sz="1200" b="0" i="0" kern="1200" smtClean="0">
                <a:solidFill>
                  <a:schemeClr val="tx1"/>
                </a:solidFill>
                <a:latin typeface="Arial" charset="0"/>
                <a:cs typeface="+mn-cs"/>
              </a:rPr>
              <a:t>This </a:t>
            </a:r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cs typeface="+mn-cs"/>
              </a:rPr>
              <a:t>allows your scripts</a:t>
            </a:r>
            <a:r>
              <a:rPr lang="en-GB" sz="1200" b="0" i="0" kern="1200" baseline="0" dirty="0" smtClean="0">
                <a:solidFill>
                  <a:schemeClr val="tx1"/>
                </a:solidFill>
                <a:latin typeface="Arial" charset="0"/>
                <a:cs typeface="+mn-cs"/>
              </a:rPr>
              <a:t> in your bin directory to be executed at the command line as in item 1 above just like a UNIX command. You must first give yourself execute permission on the script. 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latin typeface="Arial" charset="0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–x: Traces of each command plus its arguments are printed to standard output after the commands have been expanded but before they are executed.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8C85DA5-C902-400A-9447-DD14BFE4D61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11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182AA8-D383-4DE2-A0D4-372F3D0CB5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02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2438400"/>
            <a:ext cx="7772677" cy="1971675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C4D5B-714D-4AC8-9B03-C5A2BAFF2F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5B7E8551-03DC-4428-A3CF-4CDE7B4A303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30" r:id="rId3"/>
    <p:sldLayoutId id="2147484131" r:id="rId4"/>
    <p:sldLayoutId id="2147484132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44935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 – Shell Scripting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3493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dirty="0" smtClean="0">
                <a:latin typeface="Arial" pitchFamily="34" charset="0"/>
                <a:cs typeface="Arial" pitchFamily="34" charset="0"/>
              </a:rPr>
              <a:t>Introduction to Shell Scripting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shell scripts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03682" y="1844824"/>
            <a:ext cx="8229600" cy="2124236"/>
          </a:xfrm>
          <a:prstGeom prst="roundRect">
            <a:avLst>
              <a:gd name="adj" fmla="val 1981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dirty="0" smtClean="0">
              <a:solidFill>
                <a:srgbClr val="FF0000"/>
              </a:solidFill>
              <a:latin typeface="Lucida Console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Lucida Console" pitchFamily="49" charset="0"/>
                <a:cs typeface="Courier New" pitchFamily="49" charset="0"/>
              </a:rPr>
              <a:t>#!/bin/bash</a:t>
            </a:r>
          </a:p>
          <a:p>
            <a:endParaRPr lang="en-US" sz="20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Lucida Console" pitchFamily="49" charset="0"/>
                <a:cs typeface="Courier New" pitchFamily="49" charset="0"/>
              </a:rPr>
              <a:t>finger | </a:t>
            </a:r>
            <a:r>
              <a:rPr lang="en-US" sz="2000" dirty="0" err="1" smtClean="0">
                <a:latin typeface="Lucida Console" pitchFamily="49" charset="0"/>
                <a:cs typeface="Courier New" pitchFamily="49" charset="0"/>
              </a:rPr>
              <a:t>fgrep</a:t>
            </a:r>
            <a:r>
              <a:rPr lang="en-US" sz="2000" dirty="0" smtClean="0">
                <a:latin typeface="Lucida Console" pitchFamily="49" charset="0"/>
                <a:cs typeface="Courier New" pitchFamily="49" charset="0"/>
              </a:rPr>
              <a:t> $USER | </a:t>
            </a:r>
            <a:r>
              <a:rPr lang="en-US" sz="2000" dirty="0" err="1" smtClean="0">
                <a:latin typeface="Lucida Console" pitchFamily="49" charset="0"/>
                <a:cs typeface="Courier New" pitchFamily="49" charset="0"/>
              </a:rPr>
              <a:t>tr</a:t>
            </a:r>
            <a:r>
              <a:rPr lang="en-US" sz="2000" dirty="0" smtClean="0">
                <a:latin typeface="Lucida Console" pitchFamily="49" charset="0"/>
                <a:cs typeface="Courier New" pitchFamily="49" charset="0"/>
              </a:rPr>
              <a:t> -s " " | cut -d" " </a:t>
            </a:r>
            <a:r>
              <a:rPr lang="en-US" sz="2000" smtClean="0">
                <a:latin typeface="Lucida Console" pitchFamily="49" charset="0"/>
                <a:cs typeface="Courier New" pitchFamily="49" charset="0"/>
              </a:rPr>
              <a:t>-f2</a:t>
            </a:r>
            <a:endParaRPr lang="en-US" sz="2000" dirty="0" smtClean="0">
              <a:latin typeface="Lucida Console" pitchFamily="49" charset="0"/>
              <a:cs typeface="Courier New" pitchFamily="49" charset="0"/>
            </a:endParaRPr>
          </a:p>
          <a:p>
            <a:endParaRPr lang="en-US" sz="1600" dirty="0" smtClean="0">
              <a:latin typeface="Lucida Console" pitchFamily="49" charset="0"/>
              <a:cs typeface="Courier New" pitchFamily="49" charset="0"/>
            </a:endParaRPr>
          </a:p>
          <a:p>
            <a:endParaRPr lang="en-US" sz="1600" dirty="0" smtClean="0">
              <a:latin typeface="Lucida Console" pitchFamily="49" charset="0"/>
              <a:cs typeface="Courier New" pitchFamily="49" charset="0"/>
            </a:endParaRPr>
          </a:p>
          <a:p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049147" y="4401108"/>
            <a:ext cx="6879534" cy="82809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bas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h –x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realName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Introduction to Shell Scripts</a:t>
            </a:r>
            <a:endParaRPr lang="en-GB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099" y="1880828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Create and </a:t>
            </a:r>
            <a:r>
              <a:rPr lang="en-GB" dirty="0" smtClean="0"/>
              <a:t>Run </a:t>
            </a:r>
            <a:r>
              <a:rPr lang="en-GB" dirty="0"/>
              <a:t>S</a:t>
            </a:r>
            <a:r>
              <a:rPr lang="en-GB" dirty="0" smtClean="0"/>
              <a:t>hell Scripts</a:t>
            </a:r>
            <a:endParaRPr lang="en-GB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7099" y="3606202"/>
            <a:ext cx="7772677" cy="578882"/>
          </a:xfrm>
          <a:solidFill>
            <a:srgbClr val="00B0F0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solidFill>
                  <a:srgbClr val="333399"/>
                </a:solidFill>
              </a:rPr>
              <a:t>Exit command</a:t>
            </a:r>
            <a:endParaRPr dirty="0">
              <a:solidFill>
                <a:srgbClr val="333399"/>
              </a:solidFill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099" y="2742106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Debugging </a:t>
            </a:r>
            <a:r>
              <a:rPr lang="en-GB" dirty="0"/>
              <a:t>S</a:t>
            </a:r>
            <a:r>
              <a:rPr lang="en-GB" dirty="0" smtClean="0"/>
              <a:t>hell Scripts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Exit command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</a:t>
            </a:r>
            <a:r>
              <a:rPr lang="en-GB" b="1" dirty="0" smtClean="0"/>
              <a:t> exit </a:t>
            </a:r>
            <a:r>
              <a:rPr lang="en-GB" dirty="0" smtClean="0"/>
              <a:t>command</a:t>
            </a:r>
            <a:r>
              <a:rPr lang="en-GB" b="1" dirty="0" smtClean="0"/>
              <a:t> </a:t>
            </a:r>
            <a:r>
              <a:rPr lang="en-GB" dirty="0" smtClean="0"/>
              <a:t>terminates the shell script and passes a return code or exit status to the shell.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By convention, scripts should return 0 for success and 1 (or non zero values) on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If exit command is not used in a script then the return code will be 0.</a:t>
            </a:r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36" y="2182091"/>
            <a:ext cx="2632497" cy="28391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687974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Now you have completed this module you should be able to: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and run a shell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Debug a shell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comments in a script to make it more readable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Understand the exit command</a:t>
            </a:r>
          </a:p>
          <a:p>
            <a:pPr>
              <a:buNone/>
            </a:pP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687974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After completing this module you will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and run a shell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Debug a shell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comments in a script to make it more readable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Understand the exit command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Introduction to Shell Scripts</a:t>
            </a:r>
            <a:endParaRPr lang="en-GB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099" y="1880828"/>
            <a:ext cx="7772677" cy="578882"/>
          </a:xfrm>
          <a:solidFill>
            <a:srgbClr val="00B0F0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333399"/>
                </a:solidFill>
              </a:rPr>
              <a:t>Create and </a:t>
            </a:r>
            <a:r>
              <a:rPr lang="en-GB" dirty="0" smtClean="0">
                <a:solidFill>
                  <a:srgbClr val="333399"/>
                </a:solidFill>
              </a:rPr>
              <a:t>Run </a:t>
            </a:r>
            <a:r>
              <a:rPr lang="en-GB" dirty="0">
                <a:solidFill>
                  <a:srgbClr val="333399"/>
                </a:solidFill>
              </a:rPr>
              <a:t>S</a:t>
            </a:r>
            <a:r>
              <a:rPr lang="en-GB" dirty="0" smtClean="0">
                <a:solidFill>
                  <a:srgbClr val="333399"/>
                </a:solidFill>
              </a:rPr>
              <a:t>hell Scripts</a:t>
            </a:r>
            <a:endParaRPr lang="en-GB" dirty="0">
              <a:solidFill>
                <a:srgbClr val="333399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7099" y="3606202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Exit Command</a:t>
            </a:r>
            <a:endParaRPr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099" y="2742106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Debugging </a:t>
            </a:r>
            <a:r>
              <a:rPr lang="en-GB" dirty="0"/>
              <a:t>S</a:t>
            </a:r>
            <a:r>
              <a:rPr lang="en-GB" dirty="0" smtClean="0"/>
              <a:t>hell Scripts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Create and Running a Shell Script</a:t>
            </a:r>
            <a:endParaRPr lang="en-GB"/>
          </a:p>
        </p:txBody>
      </p:sp>
      <p:sp>
        <p:nvSpPr>
          <p:cNvPr id="4" name="Rounded Rectangle 3"/>
          <p:cNvSpPr/>
          <p:nvPr/>
        </p:nvSpPr>
        <p:spPr bwMode="auto">
          <a:xfrm>
            <a:off x="1015913" y="2132856"/>
            <a:ext cx="6613658" cy="30963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</a:rPr>
              <a:t>Create a bin directory in your home directory to store all your scripts.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dirty="0" smtClean="0">
              <a:solidFill>
                <a:schemeClr val="tx1"/>
              </a:solidFill>
              <a:latin typeface="Arial" charset="0"/>
              <a:ea typeface="ヒラギノ角ゴ Pro W3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</a:rPr>
              <a:t>$HOME/bin will be included in $PATH when you login.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dirty="0" smtClean="0">
              <a:solidFill>
                <a:schemeClr val="tx1"/>
              </a:solidFill>
              <a:latin typeface="Arial" charset="0"/>
              <a:ea typeface="ヒラギノ角ゴ Pro W3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</a:rPr>
              <a:t>You will be able to easily execute scripts in your bin. </a:t>
            </a:r>
            <a:endParaRPr lang="en-GB" dirty="0" smtClean="0">
              <a:solidFill>
                <a:schemeClr val="tx1"/>
              </a:solidFill>
              <a:latin typeface="Arial" charset="0"/>
              <a:ea typeface="ヒラギノ角ゴ Pro W3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dirty="0" smtClean="0">
              <a:solidFill>
                <a:schemeClr val="tx1"/>
              </a:solidFill>
              <a:latin typeface="Arial" charset="0"/>
              <a:ea typeface="ヒラギノ角ゴ Pro W3" pitchFamily="-112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and Running a Shell Script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Shell scripts consist of series of commands and logical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To create a shell script called </a:t>
            </a:r>
            <a:r>
              <a:rPr lang="en-GB" dirty="0" err="1" smtClean="0"/>
              <a:t>listFiles</a:t>
            </a:r>
            <a:r>
              <a:rPr lang="en-GB" dirty="0" smtClean="0"/>
              <a:t>, open “</a:t>
            </a:r>
            <a:r>
              <a:rPr lang="en-GB" dirty="0" err="1" smtClean="0"/>
              <a:t>listFiles</a:t>
            </a:r>
            <a:r>
              <a:rPr lang="en-GB" dirty="0" smtClean="0"/>
              <a:t>” in vi.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Then type the following commands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125415" y="2895600"/>
            <a:ext cx="255905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vi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listFiles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33046" y="3733800"/>
            <a:ext cx="7943036" cy="20522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echo "Listing all files and directories 	recursively under the home folder : "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 This is a comment</a:t>
            </a:r>
          </a:p>
          <a:p>
            <a:r>
              <a:rPr lang="en-GB" sz="2000" dirty="0" err="1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ls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-R ~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and Running a Shell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#!/bin/bash </a:t>
            </a:r>
            <a:r>
              <a:rPr lang="en-GB" dirty="0"/>
              <a:t> </a:t>
            </a:r>
            <a:r>
              <a:rPr lang="en-GB" dirty="0" smtClean="0"/>
              <a:t>- identifies the interpreter to be used to run script </a:t>
            </a:r>
          </a:p>
          <a:p>
            <a:pPr marL="0" indent="0"/>
            <a:r>
              <a:rPr lang="en-GB" dirty="0"/>
              <a:t>	</a:t>
            </a:r>
            <a:r>
              <a:rPr lang="en-GB" dirty="0" smtClean="0"/>
              <a:t>		   - must be on line 1 and left justified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# - indicates a comment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comments to annotate your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indentation to make scripts easier to read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marL="457200" indent="-457200">
              <a:buNone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and Running a Shell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300" y="1494971"/>
            <a:ext cx="7772400" cy="4746172"/>
          </a:xfrm>
        </p:spPr>
        <p:txBody>
          <a:bodyPr/>
          <a:lstStyle/>
          <a:p>
            <a:pPr>
              <a:buNone/>
            </a:pPr>
            <a:r>
              <a:rPr lang="en-GB" sz="2000" dirty="0" smtClean="0"/>
              <a:t>There are 3 common ways to run shell scripts:-</a:t>
            </a:r>
          </a:p>
          <a:p>
            <a:pPr marL="457200" indent="-457200">
              <a:buNone/>
            </a:pPr>
            <a:endParaRPr lang="en-GB" sz="2000" dirty="0" smtClean="0"/>
          </a:p>
          <a:p>
            <a:pPr marL="457200" indent="-457200">
              <a:buNone/>
            </a:pPr>
            <a:r>
              <a:rPr lang="en-GB" sz="2000" dirty="0" smtClean="0"/>
              <a:t>1. 	Assign execute permission to your script file, ensure it is stored in a directory within $PATH &amp; has #!/bin/bash at  top of file</a:t>
            </a:r>
          </a:p>
          <a:p>
            <a:pPr marL="457200" indent="-457200">
              <a:buNone/>
            </a:pPr>
            <a:r>
              <a:rPr lang="en-GB" sz="2000" dirty="0" smtClean="0"/>
              <a:t>		</a:t>
            </a:r>
            <a:r>
              <a:rPr lang="en-GB" sz="1600" dirty="0" err="1" smtClean="0">
                <a:latin typeface="Lucida Console" pitchFamily="49" charset="0"/>
                <a:cs typeface="Courier New" pitchFamily="49" charset="0"/>
              </a:rPr>
              <a:t>listFiles</a:t>
            </a:r>
            <a:endParaRPr lang="en-GB" sz="1600" dirty="0" smtClean="0">
              <a:latin typeface="Lucida Console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GB" sz="2000" dirty="0" smtClean="0"/>
              <a:t>2. 	</a:t>
            </a:r>
            <a:r>
              <a:rPr lang="en-GB" sz="2000" dirty="0"/>
              <a:t>E</a:t>
            </a:r>
            <a:r>
              <a:rPr lang="en-GB" sz="2000" dirty="0" smtClean="0"/>
              <a:t>xecute your script in the current bash shell using the </a:t>
            </a:r>
            <a:r>
              <a:rPr lang="en-GB" sz="2000" b="1" dirty="0" smtClean="0"/>
              <a:t>.</a:t>
            </a:r>
            <a:r>
              <a:rPr lang="en-GB" sz="2000" dirty="0" smtClean="0"/>
              <a:t> (dot) notation.  Not recommended if script contains the exit command.</a:t>
            </a:r>
          </a:p>
          <a:p>
            <a:pPr marL="457200" lvl="1" indent="-457200">
              <a:spcAft>
                <a:spcPts val="1200"/>
              </a:spcAft>
              <a:buNone/>
            </a:pPr>
            <a:r>
              <a:rPr lang="en-GB" sz="2000" b="1" dirty="0" smtClean="0"/>
              <a:t>		</a:t>
            </a:r>
            <a:r>
              <a:rPr lang="en-GB" sz="1600" b="1" dirty="0" smtClean="0">
                <a:latin typeface="Lucida Console" pitchFamily="49" charset="0"/>
                <a:cs typeface="Courier New" pitchFamily="49" charset="0"/>
              </a:rPr>
              <a:t>. </a:t>
            </a:r>
            <a:r>
              <a:rPr lang="en-GB" sz="1600" dirty="0" err="1" smtClean="0">
                <a:latin typeface="Lucida Console" pitchFamily="49" charset="0"/>
                <a:cs typeface="Courier New" pitchFamily="49" charset="0"/>
              </a:rPr>
              <a:t>listFiles</a:t>
            </a:r>
            <a:endParaRPr lang="en-GB" sz="1600" dirty="0" smtClean="0">
              <a:latin typeface="Lucida Console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GB" sz="2000" dirty="0" smtClean="0"/>
              <a:t>3.  </a:t>
            </a:r>
            <a:r>
              <a:rPr lang="en-GB" sz="2000" dirty="0"/>
              <a:t>E</a:t>
            </a:r>
            <a:r>
              <a:rPr lang="en-GB" sz="2000" dirty="0" smtClean="0"/>
              <a:t>xecute your script in a bash sub-shell with bash command.</a:t>
            </a:r>
          </a:p>
          <a:p>
            <a:pPr marL="457200" indent="-457200">
              <a:buNone/>
            </a:pPr>
            <a:r>
              <a:rPr lang="en-GB" sz="2000" dirty="0" smtClean="0"/>
              <a:t>		</a:t>
            </a:r>
            <a:r>
              <a:rPr lang="en-GB" dirty="0" smtClean="0">
                <a:latin typeface="Lucida Console" pitchFamily="49" charset="0"/>
                <a:cs typeface="Courier New" pitchFamily="49" charset="0"/>
              </a:rPr>
              <a:t>bash</a:t>
            </a:r>
            <a:r>
              <a:rPr lang="en-GB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GB" sz="1600" smtClean="0">
                <a:latin typeface="Lucida Console" pitchFamily="49" charset="0"/>
                <a:cs typeface="Courier New" pitchFamily="49" charset="0"/>
              </a:rPr>
              <a:t>listFiles</a:t>
            </a:r>
            <a:endParaRPr lang="en-GB" sz="1600" dirty="0" smtClean="0">
              <a:latin typeface="Lucida Console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endParaRPr lang="en-GB" sz="1600" dirty="0" smtClean="0">
              <a:latin typeface="Lucida Console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endParaRPr lang="en-GB" sz="1600" dirty="0" smtClean="0">
              <a:latin typeface="Lucida Console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endParaRPr lang="en-GB" i="1" dirty="0" smtClean="0"/>
          </a:p>
          <a:p>
            <a:pPr marL="0" indent="0"/>
            <a:r>
              <a:rPr lang="en-GB" dirty="0" smtClean="0"/>
              <a:t> </a:t>
            </a:r>
          </a:p>
          <a:p>
            <a:pPr marL="457200" indent="-457200">
              <a:buNone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Introduction to Shell Scripts</a:t>
            </a:r>
            <a:endParaRPr lang="en-GB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099" y="1880828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Create and </a:t>
            </a:r>
            <a:r>
              <a:rPr lang="en-GB" dirty="0" smtClean="0"/>
              <a:t>Run </a:t>
            </a:r>
            <a:r>
              <a:rPr lang="en-GB" dirty="0"/>
              <a:t>S</a:t>
            </a:r>
            <a:r>
              <a:rPr lang="en-GB" dirty="0" smtClean="0"/>
              <a:t>hell Scripts</a:t>
            </a:r>
            <a:endParaRPr lang="en-GB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7099" y="3606202"/>
            <a:ext cx="7772677" cy="578882"/>
          </a:xfr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Exit command</a:t>
            </a:r>
            <a:endParaRPr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099" y="2742106"/>
            <a:ext cx="7772677" cy="578882"/>
          </a:xfrm>
          <a:solidFill>
            <a:srgbClr val="00B0F0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solidFill>
                  <a:srgbClr val="333399"/>
                </a:solidFill>
              </a:rPr>
              <a:t>Debugging </a:t>
            </a:r>
            <a:r>
              <a:rPr lang="en-GB" dirty="0">
                <a:solidFill>
                  <a:srgbClr val="333399"/>
                </a:solidFill>
              </a:rPr>
              <a:t>S</a:t>
            </a:r>
            <a:r>
              <a:rPr lang="en-GB" dirty="0" smtClean="0">
                <a:solidFill>
                  <a:srgbClr val="333399"/>
                </a:solidFill>
              </a:rPr>
              <a:t>hell </a:t>
            </a:r>
            <a:r>
              <a:rPr lang="en-GB" dirty="0">
                <a:solidFill>
                  <a:srgbClr val="333399"/>
                </a:solidFill>
              </a:rPr>
              <a:t>S</a:t>
            </a:r>
            <a:r>
              <a:rPr lang="en-GB" dirty="0" smtClean="0">
                <a:solidFill>
                  <a:srgbClr val="333399"/>
                </a:solidFill>
              </a:rPr>
              <a:t>cripts</a:t>
            </a:r>
            <a:endParaRPr lang="en-GB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 a shell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Add </a:t>
            </a:r>
            <a:r>
              <a:rPr lang="en-GB" b="1" dirty="0" smtClean="0"/>
              <a:t>echo</a:t>
            </a:r>
            <a:r>
              <a:rPr lang="en-GB" dirty="0" smtClean="0"/>
              <a:t>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Split code into bite size chunks and test before moving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Execution trace</a:t>
            </a:r>
          </a:p>
          <a:p>
            <a:pPr marL="85725" lvl="1" indent="0">
              <a:buNone/>
            </a:pPr>
            <a:r>
              <a:rPr lang="en-GB" dirty="0" smtClean="0"/>
              <a:t>	- Start up the subshell with the -x option, which will run the entire script in debug 		mode.</a:t>
            </a:r>
          </a:p>
          <a:p>
            <a:pPr marL="85725" lvl="1" indent="0">
              <a:buNone/>
            </a:pPr>
            <a:r>
              <a:rPr lang="en-GB" sz="1600" dirty="0" smtClean="0"/>
              <a:t>	- e.g</a:t>
            </a:r>
            <a:r>
              <a:rPr lang="en-GB" sz="1600" dirty="0" smtClean="0">
                <a:cs typeface="Courier New" pitchFamily="49" charset="0"/>
              </a:rPr>
              <a:t>. </a:t>
            </a:r>
            <a:r>
              <a:rPr lang="en-GB" sz="1600" dirty="0" smtClean="0">
                <a:latin typeface="Lucida Console" pitchFamily="49" charset="0"/>
                <a:cs typeface="Courier New" pitchFamily="49" charset="0"/>
              </a:rPr>
              <a:t> bash -x </a:t>
            </a:r>
            <a:r>
              <a:rPr lang="en-GB" sz="1600" dirty="0" err="1" smtClean="0">
                <a:latin typeface="Lucida Console" pitchFamily="49" charset="0"/>
                <a:cs typeface="Courier New" pitchFamily="49" charset="0"/>
              </a:rPr>
              <a:t>listFiles</a:t>
            </a:r>
            <a:endParaRPr lang="en-GB" sz="1600" dirty="0" smtClean="0">
              <a:latin typeface="Lucida Console" pitchFamily="49" charset="0"/>
              <a:cs typeface="Courier New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Comment out portions of the code to locate an error.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Module xmlns="$ListId:Shared Documents;">Shell Programming</Module><RestrictedToTheseUsers xmlns="$ListId:Shared Documents;"><UserInfo><DisplayName></DisplayName><AccountId xsi:nil="true"></AccountId><AccountType/></UserInfo></RestrictedToTheseUsers><Week xmlns="$ListId:Shared Documents;" xsi:nil="true"></Week><Document_x0020_Type xmlns="$ListId:Shared Documents;">Slide Decks</Document_x0020_Type><IconOverlay xmlns="http://schemas.microsoft.com/sharepoint/v4" xsi:nil="true"/></documentManagement></p:properties>
</file>

<file path=customXml/itemProps1.xml><?xml version="1.0" encoding="utf-8"?>
<ds:datastoreItem xmlns:ds="http://schemas.openxmlformats.org/officeDocument/2006/customXml" ds:itemID="{32E31597-429F-4870-AB6E-9E1381736D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081B32-2F72-4D4B-B404-639E1E3EB2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02064E-14FA-4419-BA45-AF9C42F9F50E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$ListId:Shared Documents;"/>
    <ds:schemaRef ds:uri="http://www.w3.org/XML/1998/namespace"/>
    <ds:schemaRef ds:uri="http://schemas.microsoft.com/sharepoint/v4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729</Words>
  <Application>Microsoft Office PowerPoint</Application>
  <PresentationFormat>On-screen Show (4:3)</PresentationFormat>
  <Paragraphs>120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Courier New</vt:lpstr>
      <vt:lpstr>Lucida Console</vt:lpstr>
      <vt:lpstr>Wingdings 3</vt:lpstr>
      <vt:lpstr>ヒラギノ角ゴ Pro W3</vt:lpstr>
      <vt:lpstr>Office Theme</vt:lpstr>
      <vt:lpstr>PowerPoint Presentation</vt:lpstr>
      <vt:lpstr>Module objectives</vt:lpstr>
      <vt:lpstr>Introduction to Shell Scripts</vt:lpstr>
      <vt:lpstr>Create and Running a Shell Script</vt:lpstr>
      <vt:lpstr>Creating and Running a Shell Script</vt:lpstr>
      <vt:lpstr>Creating and Running a Shell Script</vt:lpstr>
      <vt:lpstr>Creating and Running a Shell Script</vt:lpstr>
      <vt:lpstr>Introduction to Shell Scripts</vt:lpstr>
      <vt:lpstr>Debugging a shell script</vt:lpstr>
      <vt:lpstr>Example - shell scripts</vt:lpstr>
      <vt:lpstr>Introduction to Shell Scripts</vt:lpstr>
      <vt:lpstr>Exit command</vt:lpstr>
      <vt:lpstr>Questions</vt:lpstr>
      <vt:lpstr>Module objectives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Richard Jimenez</cp:lastModifiedBy>
  <cp:revision>164</cp:revision>
  <dcterms:created xsi:type="dcterms:W3CDTF">2014-05-28T13:17:46Z</dcterms:created>
  <dcterms:modified xsi:type="dcterms:W3CDTF">2020-02-11T20:52:15Z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