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60" r:id="rId8"/>
    <p:sldId id="28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69109" autoAdjust="0"/>
  </p:normalViewPr>
  <p:slideViewPr>
    <p:cSldViewPr snapToGrid="0" snapToObjects="1">
      <p:cViewPr varScale="1">
        <p:scale>
          <a:sx n="118" d="100"/>
          <a:sy n="118" d="100"/>
        </p:scale>
        <p:origin x="14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9F496-C19A-4BAC-A407-B269C7EA6815}" type="datetime1">
              <a:rPr lang="en-GB" altLang="zh-TW"/>
              <a:pPr/>
              <a:t>15/08/2019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BC115-AD82-4ABC-B4D4-7B1D53FA59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5831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2E6401-D44A-40E8-8B3A-00B90D79FE9F}" type="datetime1">
              <a:rPr lang="en-GB" altLang="zh-TW"/>
              <a:pPr/>
              <a:t>15/08/2019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55BAF5-D701-4623-9D57-4BF90AEDE7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355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You can also use command substitution in a test e.g.  if [ $(finger</a:t>
            </a:r>
            <a:r>
              <a:rPr lang="en-GB" baseline="0" smtClean="0"/>
              <a:t> | grep -c sean) -gt 1 ]</a:t>
            </a:r>
          </a:p>
          <a:p>
            <a:r>
              <a:rPr lang="en-GB" baseline="0" smtClean="0"/>
              <a:t>				then</a:t>
            </a:r>
          </a:p>
          <a:p>
            <a:r>
              <a:rPr lang="en-GB" baseline="0" smtClean="0"/>
              <a:t>And also in output			     echo "Sean has $(finger | grep -c sean) sessions running"</a:t>
            </a:r>
          </a:p>
          <a:p>
            <a:r>
              <a:rPr lang="en-GB" baseline="0" smtClean="0"/>
              <a:t>				fi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– expr command,</a:t>
            </a:r>
            <a:r>
              <a:rPr lang="en-US" baseline="0" dirty="0" smtClean="0"/>
              <a:t> must have spaces around the operand</a:t>
            </a:r>
          </a:p>
          <a:p>
            <a:r>
              <a:rPr lang="en-US" baseline="0" dirty="0" smtClean="0"/>
              <a:t>Not- conforms to normal arithmetic </a:t>
            </a:r>
            <a:r>
              <a:rPr lang="en-US" baseline="0" dirty="0" err="1" smtClean="0"/>
              <a:t>precedences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* and / performed before + and –</a:t>
            </a:r>
          </a:p>
          <a:p>
            <a:r>
              <a:rPr lang="en-US" baseline="0" dirty="0" smtClean="0"/>
              <a:t>See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example, use () to override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You can also use command substitution in a test e.g.  if [ $(finger</a:t>
            </a:r>
            <a:r>
              <a:rPr lang="en-GB" baseline="0" smtClean="0"/>
              <a:t> | grep -c sean) -gt 1 ]</a:t>
            </a:r>
          </a:p>
          <a:p>
            <a:r>
              <a:rPr lang="en-GB" baseline="0" smtClean="0"/>
              <a:t>				then</a:t>
            </a:r>
          </a:p>
          <a:p>
            <a:r>
              <a:rPr lang="en-GB" baseline="0" smtClean="0"/>
              <a:t>And also in output			     echo "Sean has $(finger | grep -c sean) sessions running"</a:t>
            </a:r>
          </a:p>
          <a:p>
            <a:r>
              <a:rPr lang="en-GB" baseline="0" smtClean="0"/>
              <a:t>				fi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97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A variable is a name used to represent a value. Variables allow you to store values and then retrieve them for later use.</a:t>
            </a:r>
          </a:p>
          <a:p>
            <a:endParaRPr lang="en-GB" sz="1200" kern="1200" dirty="0" smtClean="0">
              <a:solidFill>
                <a:schemeClr val="tx1"/>
              </a:solidFill>
              <a:latin typeface="Arial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If you've programmed before, you'll probably have encountered the idea of a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 type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. Variables in languages such as C and Java are defined as being a particular type, be it integer, text string or whatever. In bash there are no data types. In fact, everything is a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This command will not give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 the correct result: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newVar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=$USER_$SHELL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Below are the valid solutions: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newVar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=$USER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’_’$SHELL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newVar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=$USER”_”$SHELL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newVar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=${USER}_${SHELL}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newVar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=$USER\_$SHELL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ＭＳ Ｐゴシック" charset="0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Because the underscore can be used in variable names, UNIX assumes that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$USER_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 is a different variable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$USER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 (and is obviously empty).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When the empty variable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$USER_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 is concatenated with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$SHELL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, the result is just the value stored in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$SHELL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We can get round this by either quoting or escaping the underscore, or by using braces to expand the individual variables before combining them with the string literal.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MS PGothic" pitchFamily="34" charset="-128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type echo $* and $@, you will get a same result.</a:t>
            </a:r>
          </a:p>
          <a:p>
            <a:r>
              <a:rPr lang="en-GB" baseline="0" dirty="0" smtClean="0"/>
              <a:t>The differences between $* and $@ is $*displays the all arguments in a single double quoted and $@ displays all arguments in individually double quoted.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sh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myscript</a:t>
            </a:r>
            <a:r>
              <a:rPr lang="en-GB" baseline="0" dirty="0" smtClean="0"/>
              <a:t> a b c</a:t>
            </a:r>
          </a:p>
          <a:p>
            <a:r>
              <a:rPr lang="en-GB" baseline="0" dirty="0" smtClean="0"/>
              <a:t>echo $* </a:t>
            </a:r>
            <a:r>
              <a:rPr lang="en-GB" baseline="0" dirty="0" smtClean="0">
                <a:sym typeface="Wingdings" pitchFamily="2" charset="2"/>
              </a:rPr>
              <a:t> echo “a b c”</a:t>
            </a:r>
          </a:p>
          <a:p>
            <a:r>
              <a:rPr lang="en-GB" baseline="0" dirty="0" smtClean="0">
                <a:sym typeface="Wingdings" pitchFamily="2" charset="2"/>
              </a:rPr>
              <a:t>Echo $@  echo “a” “b” “c”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BD36F28-88FF-4171-9152-F33F2364BBF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33CA37-E250-45DF-831E-279988E751E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2438400"/>
            <a:ext cx="7772677" cy="1971675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8F340-1B3E-4AE0-88B3-0C3D62251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D769101F-BD27-4299-93EF-A3CA27BFF3E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44935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 – Shell Scripting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4559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Variables and Command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Special Variables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5" y="1055656"/>
            <a:ext cx="7772400" cy="5332448"/>
          </a:xfrm>
        </p:spPr>
        <p:txBody>
          <a:bodyPr/>
          <a:lstStyle/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Positional Parameters -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$0</a:t>
            </a:r>
            <a:r>
              <a:rPr lang="en-GB" dirty="0" smtClean="0"/>
              <a:t>	script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$# </a:t>
            </a:r>
            <a:r>
              <a:rPr lang="en-GB" dirty="0" smtClean="0"/>
              <a:t>	number of command line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$*	</a:t>
            </a:r>
            <a:r>
              <a:rPr lang="en-GB" dirty="0" smtClean="0"/>
              <a:t>contains all command line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$@	</a:t>
            </a:r>
            <a:r>
              <a:rPr lang="en-GB" dirty="0" smtClean="0"/>
              <a:t>contains all command line arguments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Other useful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$?</a:t>
            </a:r>
            <a:r>
              <a:rPr lang="en-GB" dirty="0" smtClean="0"/>
              <a:t>	exit status of the most recently executed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$$</a:t>
            </a:r>
            <a:r>
              <a:rPr lang="en-GB" dirty="0" smtClean="0"/>
              <a:t> - Process ID of the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$!</a:t>
            </a:r>
            <a:r>
              <a:rPr lang="en-GB" dirty="0" smtClean="0"/>
              <a:t> - process ID of the most recently executed background command</a:t>
            </a:r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046474" y="1148528"/>
            <a:ext cx="7098505" cy="2988332"/>
          </a:xfrm>
          <a:prstGeom prst="roundRect">
            <a:avLst>
              <a:gd name="adj" fmla="val 198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 "Script name is : $0"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 "First argument is : $1"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 "Second argument is : $2"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 "Third argument is : $3"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 "Number of arguments is : $#"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 "All the command line arguments : $*"</a:t>
            </a:r>
          </a:p>
          <a:p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215319" y="4761148"/>
            <a:ext cx="6760816" cy="11161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specialVars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"Monday" "Tuesday" "Wednesday"</a:t>
            </a:r>
          </a:p>
          <a:p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specialVars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"a b" "c" "d e f"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Variables and Command Substitution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4000" y="1727489"/>
            <a:ext cx="7772677" cy="579600"/>
          </a:xfrm>
          <a:solidFill>
            <a:srgbClr val="CCECFF"/>
          </a:solidFill>
          <a:ln>
            <a:solidFill>
              <a:srgbClr val="7F7F7F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Variables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2520000"/>
            <a:ext cx="7772677" cy="579600"/>
          </a:xfrm>
          <a:solidFill>
            <a:srgbClr val="CCECFF"/>
          </a:solidFill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Passing Arguments to shell scripts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12000"/>
            <a:ext cx="7772677" cy="579600"/>
          </a:xfrm>
          <a:solidFill>
            <a:srgbClr val="00B0F0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lang="en-GB" dirty="0">
                <a:solidFill>
                  <a:srgbClr val="333399"/>
                </a:solidFill>
              </a:rPr>
              <a:t>Interactive Script Using read Command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9600"/>
          </a:xfrm>
        </p:spPr>
        <p:txBody>
          <a:bodyPr/>
          <a:lstStyle/>
          <a:p>
            <a:r>
              <a:rPr dirty="0"/>
              <a:t>Array Variables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9600"/>
          </a:xfrm>
        </p:spPr>
        <p:txBody>
          <a:bodyPr/>
          <a:lstStyle/>
          <a:p>
            <a:r>
              <a:rPr dirty="0" smtClean="0"/>
              <a:t>Command Substitution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5688000"/>
            <a:ext cx="7772677" cy="579600"/>
          </a:xfrm>
        </p:spPr>
        <p:txBody>
          <a:bodyPr/>
          <a:lstStyle/>
          <a:p>
            <a:r>
              <a:rPr smtClean="0"/>
              <a:t>Arithmetic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Interactive Script Using read Command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4719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 script can also get input from the user whilst being run. This is done with the read 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This will prompt the user for an input, put this input in a variable called '</a:t>
            </a:r>
            <a:r>
              <a:rPr lang="en-GB" dirty="0" err="1" smtClean="0"/>
              <a:t>var</a:t>
            </a:r>
            <a:r>
              <a:rPr lang="en-GB" dirty="0" smtClean="0"/>
              <a:t>' and then echo it out.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167865" y="2415212"/>
            <a:ext cx="5312834" cy="16685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“Please 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type in value"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r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ead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var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var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Interactive Script Using read Command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765716"/>
          </a:xfrm>
        </p:spPr>
        <p:txBody>
          <a:bodyPr/>
          <a:lstStyle/>
          <a:p>
            <a:r>
              <a:rPr lang="en-GB" dirty="0" smtClean="0"/>
              <a:t>When </a:t>
            </a:r>
            <a:r>
              <a:rPr lang="en-GB" smtClean="0"/>
              <a:t>using read to get user input, </a:t>
            </a:r>
            <a:r>
              <a:rPr lang="en-GB" dirty="0" smtClean="0"/>
              <a:t>it's generally preferable </a:t>
            </a:r>
            <a:r>
              <a:rPr lang="en-GB" smtClean="0"/>
              <a:t>to display a message requesting the type of input required.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115616" y="4725144"/>
            <a:ext cx="6480720" cy="14761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read -p "Enter username : "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nameVar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"Your username is $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nameVar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"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115616" y="2363428"/>
            <a:ext cx="6480720" cy="17281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"Enter username : 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read 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nameVar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"Your username is $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nameVar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"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Variables and Command Substitution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4000" y="1727489"/>
            <a:ext cx="7772677" cy="579600"/>
          </a:xfrm>
          <a:solidFill>
            <a:srgbClr val="CCECFF"/>
          </a:solidFill>
          <a:ln>
            <a:solidFill>
              <a:srgbClr val="7F7F7F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Variables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2520000"/>
            <a:ext cx="7772677" cy="578882"/>
          </a:xfrm>
          <a:solidFill>
            <a:srgbClr val="CCECFF"/>
          </a:solidFill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Passing Arguments to shell scripts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12000"/>
            <a:ext cx="7772677" cy="579600"/>
          </a:xfrm>
          <a:solidFill>
            <a:srgbClr val="CCECFF"/>
          </a:solidFill>
        </p:spPr>
        <p:txBody>
          <a:bodyPr/>
          <a:lstStyle/>
          <a:p>
            <a:r>
              <a:rPr lang="en-GB" dirty="0"/>
              <a:t>Interactive Script Using read Command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</p:spPr>
        <p:txBody>
          <a:bodyPr/>
          <a:lstStyle/>
          <a:p>
            <a:r>
              <a:rPr dirty="0"/>
              <a:t>Array Variables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  <a:solidFill>
            <a:srgbClr val="00B0F0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dirty="0" smtClean="0">
                <a:solidFill>
                  <a:srgbClr val="333399"/>
                </a:solidFill>
              </a:rPr>
              <a:t>Command Substitution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5688000"/>
            <a:ext cx="7772677" cy="578882"/>
          </a:xfrm>
        </p:spPr>
        <p:txBody>
          <a:bodyPr/>
          <a:lstStyle/>
          <a:p>
            <a:r>
              <a:rPr smtClean="0"/>
              <a:t>Arithmetic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substitution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54470"/>
            <a:ext cx="8267760" cy="5040560"/>
          </a:xfrm>
        </p:spPr>
        <p:txBody>
          <a:bodyPr/>
          <a:lstStyle/>
          <a:p>
            <a:r>
              <a:rPr lang="en-GB" dirty="0" smtClean="0"/>
              <a:t>Command substitution allows us to treat the output of a command as a value.</a:t>
            </a:r>
          </a:p>
          <a:p>
            <a:r>
              <a:rPr lang="en-GB" dirty="0" smtClean="0"/>
              <a:t>The results of command can be output to :-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00186" y="4224675"/>
            <a:ext cx="156202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A file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00186" y="2330878"/>
            <a:ext cx="1595254" cy="6840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The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 screen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16802" y="3213739"/>
            <a:ext cx="1562020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Another command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16803" y="5297442"/>
            <a:ext cx="1595254" cy="10441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A variable</a:t>
            </a:r>
            <a:endParaRPr lang="en-GB" sz="16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Command</a:t>
            </a:r>
            <a:endParaRPr kumimoji="0" lang="en-GB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1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Substitution</a:t>
            </a:r>
            <a:endParaRPr kumimoji="0" lang="en-GB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95143" y="2330878"/>
            <a:ext cx="6447486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grep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"beast" /examples/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lionsInTheStreet</a:t>
            </a:r>
            <a:endParaRPr lang="en-GB" sz="1600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A beast caged in the heart of a city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78526" y="3213739"/>
            <a:ext cx="6480720" cy="8280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grep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"beast" /examples/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lionsInTheStreet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| cut -d" " -f6</a:t>
            </a: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heart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61910" y="4224675"/>
            <a:ext cx="6480720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grep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"beast" /examples/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lionsInTheStreet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&gt; 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myfile</a:t>
            </a:r>
            <a:endParaRPr lang="en-GB" sz="1600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cat 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myfile</a:t>
            </a:r>
            <a:endParaRPr lang="en-GB" sz="1600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A beast caged in the heart of a city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411760" y="5333446"/>
            <a:ext cx="644748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line=</a:t>
            </a:r>
            <a:r>
              <a:rPr lang="en-GB" sz="1600" b="1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$(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grep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"beast" /examples/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lionsInTheStreet</a:t>
            </a:r>
            <a:r>
              <a:rPr lang="en-GB" sz="1600" b="1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echo $line</a:t>
            </a: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A beast caged in the heart of a city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Variables and Command Substitution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4000" y="1727489"/>
            <a:ext cx="7772677" cy="579600"/>
          </a:xfrm>
          <a:solidFill>
            <a:srgbClr val="CCECFF"/>
          </a:solidFill>
          <a:ln>
            <a:solidFill>
              <a:srgbClr val="7F7F7F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Variables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2520000"/>
            <a:ext cx="7772677" cy="578882"/>
          </a:xfrm>
          <a:solidFill>
            <a:srgbClr val="CCECFF"/>
          </a:solidFill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Passing Arguments to shell scripts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12000"/>
            <a:ext cx="7772677" cy="579600"/>
          </a:xfrm>
          <a:solidFill>
            <a:srgbClr val="CCECFF"/>
          </a:solidFill>
        </p:spPr>
        <p:txBody>
          <a:bodyPr/>
          <a:lstStyle/>
          <a:p>
            <a:r>
              <a:rPr lang="en-GB" dirty="0"/>
              <a:t>Interactive Script Using read Command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  <a:solidFill>
            <a:srgbClr val="00B0F0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dirty="0">
                <a:solidFill>
                  <a:srgbClr val="333399"/>
                </a:solidFill>
              </a:rPr>
              <a:t>Array Variables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  <a:solidFill>
            <a:srgbClr val="CCECFF"/>
          </a:solidFill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Command Substitution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5688000"/>
            <a:ext cx="7772677" cy="578882"/>
          </a:xfrm>
        </p:spPr>
        <p:txBody>
          <a:bodyPr/>
          <a:lstStyle/>
          <a:p>
            <a:r>
              <a:rPr smtClean="0"/>
              <a:t>Arithmetic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9760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Arrays are a way of storing a list of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Arrays can be created in two different ways.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082382" y="4941168"/>
            <a:ext cx="6223582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names=("Bob" "Julie" "Andrew" "Alice")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49146" y="2744924"/>
            <a:ext cx="6256817" cy="18362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names[0]="Bob"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names[1]="Julie"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names[2]="Andrew"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names[3]="Alice"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10155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Access the individual array values by their index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Access the entire array using *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82678" y="2744924"/>
            <a:ext cx="6879534" cy="30603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${names[0]}   #First value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${names[3]}   #Fourth value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${names[*]}   #All values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${#names[*]}  #Number of values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After completing this module you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To create and access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Pass arguments to shell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interactive script using read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 substitution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Array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Perform Arithmetic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Variables and Command Substitution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4000" y="1727489"/>
            <a:ext cx="7772677" cy="579600"/>
          </a:xfrm>
          <a:solidFill>
            <a:srgbClr val="CCECFF"/>
          </a:solidFill>
          <a:ln>
            <a:solidFill>
              <a:srgbClr val="7F7F7F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Variables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2520000"/>
            <a:ext cx="7772677" cy="578882"/>
          </a:xfrm>
          <a:solidFill>
            <a:srgbClr val="CCECFF"/>
          </a:solidFill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Passing Arguments to shell scripts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12000"/>
            <a:ext cx="7772677" cy="579600"/>
          </a:xfrm>
          <a:solidFill>
            <a:srgbClr val="CCECFF"/>
          </a:solidFill>
        </p:spPr>
        <p:txBody>
          <a:bodyPr/>
          <a:lstStyle/>
          <a:p>
            <a:r>
              <a:rPr lang="en-GB" dirty="0"/>
              <a:t>Interactive Script Using read Command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  <a:solidFill>
            <a:srgbClr val="CCECFF"/>
          </a:solidFill>
        </p:spPr>
        <p:txBody>
          <a:bodyPr/>
          <a:lstStyle/>
          <a:p>
            <a:r>
              <a:rPr dirty="0">
                <a:solidFill>
                  <a:schemeClr val="bg1">
                    <a:lumMod val="50000"/>
                  </a:schemeClr>
                </a:solidFill>
              </a:rPr>
              <a:t>Array Variables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9600"/>
          </a:xfrm>
          <a:solidFill>
            <a:srgbClr val="CCECFF"/>
          </a:solidFill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Command Substitution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5688000"/>
            <a:ext cx="7772677" cy="578882"/>
          </a:xfrm>
          <a:solidFill>
            <a:srgbClr val="00B0F0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dirty="0" smtClean="0">
                <a:solidFill>
                  <a:srgbClr val="333399"/>
                </a:solidFill>
              </a:rPr>
              <a:t>Arithmetic</a:t>
            </a:r>
            <a:endParaRPr lang="en-GB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Arithmetic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16506" y="1556792"/>
            <a:ext cx="3223743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$((mathExpression))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$[mathExpression]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0" y="1556792"/>
            <a:ext cx="2957867" cy="1188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</a:t>
            </a: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xpr mathExpression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16506" y="2852937"/>
            <a:ext cx="6680127" cy="34370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cho $((4/2))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$[3+2*5]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result=$[3*5]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cho $result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num1=7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num2=2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um3=4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$[ ($num1-$num2) * $num3 ]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expr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4 + 7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arithmetic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2406637"/>
            <a:ext cx="7772400" cy="12779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Integer arithmetic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bc</a:t>
            </a:r>
            <a:r>
              <a:rPr lang="en-GB" dirty="0" smtClean="0"/>
              <a:t> command for support of decimal places.</a:t>
            </a:r>
          </a:p>
          <a:p>
            <a:endParaRPr lang="en-GB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148851" y="1484784"/>
            <a:ext cx="2957867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sz="2000" kern="0" dirty="0" smtClean="0">
                <a:latin typeface="Lucida Console" pitchFamily="49" charset="0"/>
                <a:cs typeface="Courier New" pitchFamily="49" charset="0"/>
              </a:rPr>
              <a:t>x=$[8/3]</a:t>
            </a:r>
          </a:p>
          <a:p>
            <a:pPr lvl="0">
              <a:defRPr/>
            </a:pPr>
            <a:r>
              <a:rPr lang="en-GB" sz="2000" kern="0" dirty="0" smtClean="0">
                <a:latin typeface="Lucida Console" pitchFamily="49" charset="0"/>
                <a:cs typeface="Courier New" pitchFamily="49" charset="0"/>
              </a:rPr>
              <a:t>echo $x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999343" y="3502026"/>
            <a:ext cx="7036293" cy="22060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result1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=$(echo "scale=3; 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8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/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3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"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|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bc)</a:t>
            </a:r>
          </a:p>
          <a:p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echo $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result1</a:t>
            </a: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result2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=$(echo "scale=3; 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(8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/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3) ^ 3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"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|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bc)</a:t>
            </a:r>
          </a:p>
          <a:p>
            <a:r>
              <a:rPr lang="pl-PL" sz="2000" dirty="0" smtClean="0">
                <a:latin typeface="Lucida Console" pitchFamily="49" charset="0"/>
                <a:cs typeface="Courier New" pitchFamily="49" charset="0"/>
              </a:rPr>
              <a:t>echo $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result2</a:t>
            </a:r>
          </a:p>
          <a:p>
            <a:endParaRPr lang="pl-PL" sz="1600" dirty="0">
              <a:latin typeface="Lucida Console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 - Variables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4470"/>
            <a:ext cx="8267760" cy="5040560"/>
          </a:xfrm>
        </p:spPr>
        <p:txBody>
          <a:bodyPr/>
          <a:lstStyle/>
          <a:p>
            <a:r>
              <a:rPr lang="en-GB" dirty="0" smtClean="0"/>
              <a:t>Variables can be </a:t>
            </a:r>
            <a:r>
              <a:rPr lang="en-GB" dirty="0" smtClean="0"/>
              <a:t>set: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2693" y="3734178"/>
            <a:ext cx="167628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Interactively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2693" y="1858383"/>
            <a:ext cx="1709514" cy="6840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Explicitly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52693" y="2723242"/>
            <a:ext cx="1692896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As an argument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2693" y="4806945"/>
            <a:ext cx="1726131" cy="10441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Using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rPr>
              <a:t>Command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Substitution</a:t>
            </a:r>
            <a:endParaRPr kumimoji="0" lang="en-GB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61910" y="1840381"/>
            <a:ext cx="6447486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count=1</a:t>
            </a:r>
          </a:p>
          <a:p>
            <a:pPr lvl="0"/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companyname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="FDM Group"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45293" y="2723242"/>
            <a:ext cx="6480720" cy="8280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argsExample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Ben America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28677" y="3734178"/>
            <a:ext cx="6480720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echo "please enter name"</a:t>
            </a:r>
          </a:p>
          <a:p>
            <a:pPr lvl="0"/>
            <a:r>
              <a:rPr lang="en-GB" sz="1600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r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ead name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78527" y="4842949"/>
            <a:ext cx="644748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usercount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=$(who | </a:t>
            </a:r>
            <a:r>
              <a:rPr lang="en-GB" sz="1600" kern="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wc</a:t>
            </a:r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–l)</a:t>
            </a:r>
          </a:p>
          <a:p>
            <a:pPr lvl="0"/>
            <a:r>
              <a:rPr lang="en-GB" sz="1600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count=$((count+1)) </a:t>
            </a:r>
          </a:p>
          <a:p>
            <a:pPr lvl="0"/>
            <a:endParaRPr lang="en-GB" sz="1600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/>
            <a:endParaRPr lang="en-GB" sz="1600" b="1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4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36" y="2182091"/>
            <a:ext cx="2632497" cy="28391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Now you have completed this module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To create and access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Pass arguments to shell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interactive script using read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 substitution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Array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Perform Arithmetic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Variables and Command Substitution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4000" y="1727489"/>
            <a:ext cx="7772677" cy="579600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 smtClean="0"/>
              <a:t>Variables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9600"/>
          </a:xfrm>
        </p:spPr>
        <p:txBody>
          <a:bodyPr/>
          <a:lstStyle/>
          <a:p>
            <a:r>
              <a:rPr dirty="0" smtClean="0"/>
              <a:t>Passing Arguments to shell scripts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12000"/>
            <a:ext cx="7772677" cy="579600"/>
          </a:xfrm>
        </p:spPr>
        <p:txBody>
          <a:bodyPr/>
          <a:lstStyle/>
          <a:p>
            <a:r>
              <a:rPr dirty="0" smtClean="0"/>
              <a:t>Interactive Script Using read Command</a:t>
            </a:r>
            <a:endParaRPr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7755" y="4896000"/>
            <a:ext cx="7772677" cy="579600"/>
          </a:xfrm>
        </p:spPr>
        <p:txBody>
          <a:bodyPr/>
          <a:lstStyle/>
          <a:p>
            <a:r>
              <a:rPr dirty="0"/>
              <a:t>Array Variables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7755" y="4104000"/>
            <a:ext cx="7772677" cy="579600"/>
          </a:xfrm>
        </p:spPr>
        <p:txBody>
          <a:bodyPr/>
          <a:lstStyle/>
          <a:p>
            <a:r>
              <a:rPr dirty="0" smtClean="0"/>
              <a:t>Command Substitution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5688000"/>
            <a:ext cx="7772677" cy="579600"/>
          </a:xfrm>
        </p:spPr>
        <p:txBody>
          <a:bodyPr/>
          <a:lstStyle/>
          <a:p>
            <a:r>
              <a:rPr smtClean="0"/>
              <a:t>Arithmetic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5030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Calibri" charset="0"/>
                <a:cs typeface="Calibri" charset="0"/>
                <a:sym typeface="Calibri" charset="0"/>
              </a:rPr>
              <a:t>A variable is a container which holds an assigned value. Variables allow you to store values and then retrieve them for later use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sym typeface="Calibri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Variable names can </a:t>
            </a:r>
            <a:r>
              <a:rPr lang="en-GB" dirty="0" smtClean="0"/>
              <a:t>contain:</a:t>
            </a:r>
            <a:endParaRPr lang="en-GB" dirty="0"/>
          </a:p>
          <a:p>
            <a:pPr marL="265113" lvl="2" indent="0">
              <a:buNone/>
            </a:pPr>
            <a:r>
              <a:rPr lang="en-GB" dirty="0" smtClean="0"/>
              <a:t>	- Letters</a:t>
            </a:r>
          </a:p>
          <a:p>
            <a:pPr marL="265113" lvl="2" indent="0">
              <a:buNone/>
            </a:pPr>
            <a:r>
              <a:rPr lang="en-GB" dirty="0" smtClean="0"/>
              <a:t>	- Numbers</a:t>
            </a:r>
          </a:p>
          <a:p>
            <a:pPr marL="265113" lvl="2" indent="0">
              <a:buNone/>
            </a:pPr>
            <a:r>
              <a:rPr lang="en-US" dirty="0" smtClean="0"/>
              <a:t>	- Underscore character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Variable names cannot start with a number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There must not be a space before or after the “=” sign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b="1" dirty="0" smtClean="0"/>
              <a:t>$</a:t>
            </a:r>
            <a:r>
              <a:rPr lang="en-GB" dirty="0" smtClean="0"/>
              <a:t> sign to get the value of the variable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84274" y="2118360"/>
            <a:ext cx="3134501" cy="8566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name=fdm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$name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Concatenating Variables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50279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Calibri" charset="0"/>
                <a:cs typeface="Calibri" charset="0"/>
                <a:sym typeface="Calibri" charset="0"/>
              </a:rPr>
              <a:t>Variables can be concatenated: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charset="0"/>
              <a:sym typeface="Calibri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84275" y="1883391"/>
            <a:ext cx="5961299" cy="17469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word1=“Hello”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word2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=“Everybody”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greet=$word1” ”$word2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$greet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84275" y="4094327"/>
            <a:ext cx="5961299" cy="17469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firstName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=“FDM”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lastName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=“Group”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fullName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=$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firstName$lastName</a:t>
            </a:r>
            <a:endParaRPr lang="en-US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fullName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72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843379" y="1484785"/>
            <a:ext cx="7580175" cy="4609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sentence="Lions in the street and roaming"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word="beast"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field=4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grep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$word /examples/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lionsInTheStreet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$sentence | cut –d" " -</a:t>
            </a:r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f$field</a:t>
            </a:r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Variables and Command Substitution</a:t>
            </a:r>
            <a:endParaRPr lang="en-GB" b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4000" y="1728000"/>
            <a:ext cx="7772677" cy="579600"/>
          </a:xfrm>
          <a:solidFill>
            <a:srgbClr val="CCEC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Variables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9600"/>
          </a:xfrm>
          <a:solidFill>
            <a:srgbClr val="00B0F0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dirty="0" smtClean="0">
                <a:solidFill>
                  <a:srgbClr val="333399"/>
                </a:solidFill>
              </a:rPr>
              <a:t>Passing Arguments to shell scripts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83568" y="3312000"/>
            <a:ext cx="7772677" cy="579600"/>
          </a:xfrm>
        </p:spPr>
        <p:txBody>
          <a:bodyPr/>
          <a:lstStyle/>
          <a:p>
            <a:r>
              <a:rPr lang="en-GB" dirty="0"/>
              <a:t>Interactive Script Using read Command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9600"/>
          </a:xfrm>
        </p:spPr>
        <p:txBody>
          <a:bodyPr/>
          <a:lstStyle/>
          <a:p>
            <a:r>
              <a:rPr dirty="0"/>
              <a:t>Array Variables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9600"/>
          </a:xfrm>
        </p:spPr>
        <p:txBody>
          <a:bodyPr/>
          <a:lstStyle/>
          <a:p>
            <a:r>
              <a:rPr dirty="0" smtClean="0"/>
              <a:t>Command Substitution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5688000"/>
            <a:ext cx="7772677" cy="579600"/>
          </a:xfrm>
        </p:spPr>
        <p:txBody>
          <a:bodyPr/>
          <a:lstStyle/>
          <a:p>
            <a:r>
              <a:rPr smtClean="0"/>
              <a:t>Arithmetic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Arguments to a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You can pass arguments to scripts just like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Arguments called positional parameters, $1, $2, $3 etc…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28436" y="2406374"/>
            <a:ext cx="6437746" cy="1404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"My name is $1 and I come from $2."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228436" y="4558334"/>
            <a:ext cx="6437746" cy="12995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argsExample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Ben America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argsExample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Roberto Italy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argsExample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Ewa</a:t>
            </a: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Poland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Passing variables into script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82678" y="1808821"/>
            <a:ext cx="5649858" cy="1294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"Today is $1/$2/$3"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15913" y="4091709"/>
            <a:ext cx="5716327" cy="18935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day=30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month=04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y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ear=2012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 smtClean="0">
              <a:solidFill>
                <a:schemeClr val="bg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passVariables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$day $month $year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Shell Programming</Module><IconOverlay xmlns="http://schemas.microsoft.com/sharepoint/v4" xsi:nil="true"/></documentManagement></p:properties>
</file>

<file path=customXml/item3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CF7400DB-6507-497A-BE8D-DC1878EC5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0AFC40-3DE2-469D-A2D1-00C0786BB3EC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$ListId:Shared Documents;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6175B86-F8C9-441C-9D89-A2074E2B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1232</Words>
  <Application>Microsoft Office PowerPoint</Application>
  <PresentationFormat>On-screen Show (4:3)</PresentationFormat>
  <Paragraphs>359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Courier New</vt:lpstr>
      <vt:lpstr>Lucida Console</vt:lpstr>
      <vt:lpstr>Wingdings</vt:lpstr>
      <vt:lpstr>Wingdings 3</vt:lpstr>
      <vt:lpstr>ヒラギノ角ゴ Pro W3</vt:lpstr>
      <vt:lpstr>Office Theme</vt:lpstr>
      <vt:lpstr>PowerPoint Presentation</vt:lpstr>
      <vt:lpstr>Module objectives</vt:lpstr>
      <vt:lpstr>Variables and Command Substitution</vt:lpstr>
      <vt:lpstr>Variables</vt:lpstr>
      <vt:lpstr>Concatenating Variables</vt:lpstr>
      <vt:lpstr>Example</vt:lpstr>
      <vt:lpstr>Variables and Command Substitution</vt:lpstr>
      <vt:lpstr>Passing Arguments to a Script</vt:lpstr>
      <vt:lpstr>Example – Passing variables into script</vt:lpstr>
      <vt:lpstr>Special Variables </vt:lpstr>
      <vt:lpstr>Example</vt:lpstr>
      <vt:lpstr>Variables and Command Substitution</vt:lpstr>
      <vt:lpstr>Interactive Script Using read Command</vt:lpstr>
      <vt:lpstr>Interactive Script Using read Command</vt:lpstr>
      <vt:lpstr>Variables and Command Substitution</vt:lpstr>
      <vt:lpstr>Command substitution</vt:lpstr>
      <vt:lpstr>Variables and Command Substitution</vt:lpstr>
      <vt:lpstr>Array</vt:lpstr>
      <vt:lpstr>Array</vt:lpstr>
      <vt:lpstr>Variables and Command Substitution</vt:lpstr>
      <vt:lpstr>Arithmetic</vt:lpstr>
      <vt:lpstr>Floating point arithmetic</vt:lpstr>
      <vt:lpstr>In Summary - Variables</vt:lpstr>
      <vt:lpstr>Questions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170</cp:revision>
  <dcterms:created xsi:type="dcterms:W3CDTF">2014-05-28T13:17:46Z</dcterms:created>
  <dcterms:modified xsi:type="dcterms:W3CDTF">2019-08-15T20:52:15Z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