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9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67" r:id="rId26"/>
    <p:sldId id="287" r:id="rId27"/>
    <p:sldId id="288" r:id="rId28"/>
    <p:sldId id="278" r:id="rId29"/>
    <p:sldId id="280" r:id="rId30"/>
    <p:sldId id="281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 snapToObjects="1"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B9F496-C19A-4BAC-A407-B269C7EA6815}" type="datetime1">
              <a:rPr lang="en-GB" altLang="zh-TW"/>
              <a:pPr/>
              <a:t>03/11/2020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1BC115-AD82-4ABC-B4D4-7B1D53FA59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5831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2E6401-D44A-40E8-8B3A-00B90D79FE9F}" type="datetime1">
              <a:rPr lang="en-GB" altLang="zh-TW"/>
              <a:pPr/>
              <a:t>03/11/2020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55BAF5-D701-4623-9D57-4BF90AEDE7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5355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native</a:t>
            </a:r>
            <a:r>
              <a:rPr lang="en-GB" baseline="0" dirty="0" smtClean="0"/>
              <a:t> shell syntax of AND and OR operators are –a and –o.</a:t>
            </a:r>
          </a:p>
          <a:p>
            <a:r>
              <a:rPr lang="en-GB" baseline="0" dirty="0" smtClean="0"/>
              <a:t>&amp;&amp; and || are used for backward compatibility.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8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6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Cat &lt;&lt;</a:t>
            </a:r>
            <a:r>
              <a:rPr lang="en-GB" dirty="0" err="1" smtClean="0"/>
              <a:t>eof</a:t>
            </a:r>
            <a:r>
              <a:rPr lang="en-GB" dirty="0" smtClean="0"/>
              <a:t> …</a:t>
            </a:r>
            <a:r>
              <a:rPr lang="en-GB" dirty="0" err="1" smtClean="0"/>
              <a:t>eof</a:t>
            </a:r>
            <a:r>
              <a:rPr lang="en-GB" dirty="0" smtClean="0"/>
              <a:t> allows the</a:t>
            </a:r>
            <a:r>
              <a:rPr lang="en-GB" baseline="0" dirty="0" smtClean="0"/>
              <a:t> creation of a “here document” between cat &lt;&lt;</a:t>
            </a:r>
            <a:r>
              <a:rPr lang="en-GB" baseline="0" dirty="0" err="1" smtClean="0"/>
              <a:t>eof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eof</a:t>
            </a:r>
            <a:r>
              <a:rPr lang="en-GB" baseline="0" dirty="0" smtClean="0"/>
              <a:t>.  A here document is an input stream literal. It is a section of source code that is treated as if it were a separate file.</a:t>
            </a:r>
          </a:p>
          <a:p>
            <a:r>
              <a:rPr lang="en-GB" baseline="0" dirty="0" smtClean="0"/>
              <a:t>The here document above is the lines from ATM to ----------------------------- inclusive.</a:t>
            </a:r>
          </a:p>
          <a:p>
            <a:r>
              <a:rPr lang="en-GB" baseline="0" dirty="0" err="1" smtClean="0"/>
              <a:t>eof</a:t>
            </a:r>
            <a:r>
              <a:rPr lang="en-GB" baseline="0" dirty="0" smtClean="0"/>
              <a:t> must be on its own line left-justified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[[:alpha:]] is </a:t>
            </a:r>
            <a:r>
              <a:rPr lang="en-GB" dirty="0" smtClean="0"/>
              <a:t>equivalent </a:t>
            </a:r>
            <a:r>
              <a:rPr lang="en-GB" dirty="0" smtClean="0"/>
              <a:t>to [a-</a:t>
            </a:r>
            <a:r>
              <a:rPr lang="en-GB" dirty="0" err="1" smtClean="0"/>
              <a:t>zA</a:t>
            </a:r>
            <a:r>
              <a:rPr lang="en-GB" dirty="0" smtClean="0"/>
              <a:t>-Z]</a:t>
            </a:r>
          </a:p>
          <a:p>
            <a:r>
              <a:rPr lang="en-GB" dirty="0" smtClean="0"/>
              <a:t>[[:digit:]] is </a:t>
            </a:r>
            <a:r>
              <a:rPr lang="en-GB" dirty="0" smtClean="0"/>
              <a:t>equivalent </a:t>
            </a:r>
            <a:r>
              <a:rPr lang="en-GB" dirty="0" smtClean="0"/>
              <a:t>to [0-9]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9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6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above is not an exhaustive list – use </a:t>
            </a:r>
            <a:r>
              <a:rPr lang="en-GB" b="1" dirty="0" smtClean="0"/>
              <a:t>man</a:t>
            </a:r>
            <a:r>
              <a:rPr lang="en-GB" dirty="0" smtClean="0"/>
              <a:t> to find more.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BD36F28-88FF-4171-9152-F33F2364BBF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99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33CA37-E250-45DF-831E-279988E751E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9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4592" y="2438400"/>
            <a:ext cx="7772677" cy="1971675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82761-B9A2-4E01-8020-9B9B98A64A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D769101F-BD27-4299-93EF-A3CA27BFF3EE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9" r:id="rId3"/>
    <p:sldLayoutId id="2147484130" r:id="rId4"/>
    <p:sldLayoutId id="2147484131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44935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3400" dirty="0" smtClean="0">
                <a:latin typeface="Arial" pitchFamily="34" charset="0"/>
                <a:cs typeface="Arial" pitchFamily="34" charset="0"/>
              </a:rPr>
              <a:t>UNIX – Shell Scripting</a:t>
            </a:r>
            <a:endParaRPr lang="en-US" altLang="zh-TW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4559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b="1" dirty="0" smtClean="0">
                <a:latin typeface="Arial" pitchFamily="34" charset="0"/>
                <a:cs typeface="Arial" pitchFamily="34" charset="0"/>
              </a:rPr>
              <a:t>Conditional Scripts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If Statement – elif Example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83568" y="1592796"/>
            <a:ext cx="7841596" cy="42445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if who | 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grep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–q lee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then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echo "Lee has logged into the server."</a:t>
            </a:r>
          </a:p>
          <a:p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elif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who | 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grep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-q 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sarah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then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echo "Sarah has logged into the server."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else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echo "Lee and Sarah have not logged in yet."</a:t>
            </a:r>
          </a:p>
          <a:p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</a:t>
            </a:r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statement</a:t>
            </a:r>
            <a:endParaRPr lang="en-GB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015" y="1727489"/>
            <a:ext cx="7772677" cy="476726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smtClean="0"/>
              <a:t>Syntax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2528900"/>
            <a:ext cx="7772677" cy="578882"/>
          </a:xfrm>
        </p:spPr>
        <p:txBody>
          <a:bodyPr/>
          <a:lstStyle/>
          <a:p>
            <a:r>
              <a:rPr lang="en-GB" dirty="0" smtClean="0"/>
              <a:t>T</a:t>
            </a:r>
            <a:r>
              <a:rPr smtClean="0"/>
              <a:t>est Expression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3568" y="3356992"/>
            <a:ext cx="7772677" cy="476726"/>
          </a:xfrm>
        </p:spPr>
        <p:txBody>
          <a:bodyPr/>
          <a:lstStyle/>
          <a:p>
            <a:r>
              <a:rPr/>
              <a:t>Conditional </a:t>
            </a:r>
            <a:r>
              <a:rPr smtClean="0"/>
              <a:t>Operators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35837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 Expression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9067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Square brackets are short hand representation of test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Test command simply evaluates the Boolean expressions.</a:t>
            </a:r>
          </a:p>
          <a:p>
            <a:pPr marL="0" indent="0"/>
            <a:endParaRPr lang="en-GB" sz="2000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2564615"/>
            <a:ext cx="2999683" cy="9703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est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expression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5133" y="4609568"/>
            <a:ext cx="2999683" cy="10572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[ expression ]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52446" y="2563206"/>
            <a:ext cx="3256155" cy="9703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i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 test  5  –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gt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then echo  $?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818741" y="4610831"/>
            <a:ext cx="3289860" cy="10778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i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 [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5 –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gt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3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then echo $?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52446" y="3759843"/>
            <a:ext cx="2599657" cy="441866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Spaces are required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90251" y="4234452"/>
            <a:ext cx="0" cy="400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50941" y="4225305"/>
            <a:ext cx="0" cy="37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81528" y="4251464"/>
            <a:ext cx="0" cy="342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66252" y="4234452"/>
            <a:ext cx="0" cy="37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75852" y="4234452"/>
            <a:ext cx="0" cy="37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Expression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There are 3 main types of expression that we can test</a:t>
            </a:r>
          </a:p>
          <a:p>
            <a:pPr lvl="1"/>
            <a:r>
              <a:rPr lang="en-GB" sz="2400" dirty="0" smtClean="0"/>
              <a:t>File test</a:t>
            </a:r>
          </a:p>
          <a:p>
            <a:pPr lvl="1"/>
            <a:r>
              <a:rPr lang="en-GB" sz="2400" dirty="0" smtClean="0"/>
              <a:t>String test</a:t>
            </a:r>
          </a:p>
          <a:p>
            <a:pPr lvl="1"/>
            <a:r>
              <a:rPr lang="en-GB" sz="2400" dirty="0" smtClean="0"/>
              <a:t>Numeric test</a:t>
            </a: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-e name	File name exists.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-d name	File name is a directory.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-f name 	File name is a regular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-h name	File name is a symbolic 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-r name	File name exists and is readable.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-w name	File name exists and is writeable.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-x name	File name exists and is executable.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-s name	File name exists and has nonzero size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test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s1 = s2	String s1 equals string s2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s1 != s2	String s1 does not equal string s2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-z  s1	String s1 has zero length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-n  s1	String s1 has nonzero length</a:t>
            </a: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n1 –</a:t>
            </a:r>
            <a:r>
              <a:rPr lang="en-GB" sz="2000" dirty="0" err="1" smtClean="0"/>
              <a:t>eq</a:t>
            </a:r>
            <a:r>
              <a:rPr lang="en-GB" sz="2000" dirty="0" smtClean="0"/>
              <a:t> n2	Integer n1 and n2 are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n1 –ne n2	Integer n1 and n2 are not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n1 –</a:t>
            </a:r>
            <a:r>
              <a:rPr lang="en-GB" sz="2000" dirty="0" err="1" smtClean="0"/>
              <a:t>lt</a:t>
            </a:r>
            <a:r>
              <a:rPr lang="en-GB" sz="2000" dirty="0" smtClean="0"/>
              <a:t> n2	Integer n1 is less than n2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n1 –le n2	Integer n1 is less than or equal to n2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n1 –</a:t>
            </a:r>
            <a:r>
              <a:rPr lang="en-GB" sz="2000" dirty="0" err="1" smtClean="0"/>
              <a:t>gt</a:t>
            </a:r>
            <a:r>
              <a:rPr lang="en-GB" sz="2000" dirty="0" smtClean="0"/>
              <a:t> n2	Integer n1 is greater than n2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n1 –</a:t>
            </a:r>
            <a:r>
              <a:rPr lang="en-GB" sz="2000" dirty="0" err="1" smtClean="0"/>
              <a:t>ge</a:t>
            </a:r>
            <a:r>
              <a:rPr lang="en-GB" sz="2000" dirty="0" smtClean="0"/>
              <a:t> n2	Integer n1 is greater than or equal to n2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 expression - example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86328" y="1199523"/>
            <a:ext cx="8534400" cy="39505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if [ $# -</a:t>
            </a:r>
            <a:r>
              <a:rPr lang="en-GB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eq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0 ] ; then</a:t>
            </a: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echo "No argument has been passed into the script"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elif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[ $# -</a:t>
            </a:r>
            <a:r>
              <a:rPr lang="en-GB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eq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1 ] ; then</a:t>
            </a: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echo "Only one argument has been passed into the script"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elif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[ $# -</a:t>
            </a:r>
            <a:r>
              <a:rPr lang="en-GB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eq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2 ] ;  then</a:t>
            </a: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echo "2 arguments have been passed into the script"</a:t>
            </a: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else</a:t>
            </a: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echo "More than 2 arguments have been passed into the 			script"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</a:t>
            </a:r>
            <a:endParaRPr lang="en-GB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49741" y="5337212"/>
            <a:ext cx="7444519" cy="11161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test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Example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Alice</a:t>
            </a:r>
          </a:p>
          <a:p>
            <a:r>
              <a:rPr lang="en-GB" sz="1600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testExample</a:t>
            </a:r>
            <a:r>
              <a:rPr lang="en-GB" sz="16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Bob “Mary Jane"</a:t>
            </a:r>
            <a:endParaRPr lang="en-GB" sz="16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1600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testExample</a:t>
            </a:r>
            <a:r>
              <a:rPr lang="en-GB" sz="16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Jack Robin Zack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statement</a:t>
            </a:r>
            <a:endParaRPr lang="en-GB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2301" y="3246435"/>
            <a:ext cx="7806381" cy="476726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smtClean="0"/>
              <a:t>Conditional Operators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2300" y="1712889"/>
            <a:ext cx="7772677" cy="578882"/>
          </a:xfrm>
        </p:spPr>
        <p:txBody>
          <a:bodyPr/>
          <a:lstStyle/>
          <a:p>
            <a:r>
              <a:rPr smtClean="0"/>
              <a:t>Syntax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2300" y="2479662"/>
            <a:ext cx="7772677" cy="476726"/>
          </a:xfrm>
        </p:spPr>
        <p:txBody>
          <a:bodyPr/>
          <a:lstStyle/>
          <a:p>
            <a:r>
              <a:rPr smtClean="0"/>
              <a:t>Test Expression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Operators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You can combine more than one expression by using conditional operators.</a:t>
            </a:r>
          </a:p>
          <a:p>
            <a:pPr>
              <a:buNone/>
            </a:pPr>
            <a:endParaRPr lang="en-GB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! t1		Negate operator. Negate the test</a:t>
            </a:r>
          </a:p>
          <a:p>
            <a:pPr>
              <a:buNone/>
            </a:pPr>
            <a:r>
              <a:rPr lang="en-GB" sz="2000" dirty="0" smtClean="0"/>
              <a:t>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t1 II t2	OR operator. Either test t1 or test t2 are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t1 –o t2	Shell syntax of OR </a:t>
            </a:r>
          </a:p>
          <a:p>
            <a:pPr>
              <a:buNone/>
            </a:pPr>
            <a:endParaRPr lang="en-GB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t1 &amp;&amp; t2	AND operator. Both test t1 and test t2 are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t1 –a t2	Shell syntax of 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4687974"/>
          </a:xfrm>
        </p:spPr>
        <p:txBody>
          <a:bodyPr/>
          <a:lstStyle/>
          <a:p>
            <a:pPr>
              <a:buNone/>
            </a:pPr>
            <a:r>
              <a:rPr lang="en-GB" sz="2000" b="1" dirty="0" smtClean="0"/>
              <a:t>After completing this module you will be able to:</a:t>
            </a: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Write conditional scripts using the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Use the test command to evaluate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Use the exit command to end a script with an exit status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Write conditional scripts using the case statement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operators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29709" y="1676377"/>
            <a:ext cx="5156759" cy="17161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 smtClean="0">
                <a:latin typeface="Lucida Console" pitchFamily="49" charset="0"/>
                <a:cs typeface="Courier New" pitchFamily="49" charset="0"/>
              </a:rPr>
              <a:t>test condition1 </a:t>
            </a: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|| </a:t>
            </a:r>
            <a:r>
              <a:rPr lang="en-GB" sz="1800" smtClean="0">
                <a:latin typeface="Lucida Console" pitchFamily="49" charset="0"/>
                <a:cs typeface="Courier New" pitchFamily="49" charset="0"/>
              </a:rPr>
              <a:t>test condition2</a:t>
            </a:r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1800" smtClean="0">
                <a:latin typeface="Lucida Console" pitchFamily="49" charset="0"/>
                <a:cs typeface="Courier New" pitchFamily="49" charset="0"/>
              </a:rPr>
              <a:t>test condition1 </a:t>
            </a: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&amp;&amp; </a:t>
            </a:r>
            <a:r>
              <a:rPr lang="en-GB" sz="1800" smtClean="0">
                <a:latin typeface="Lucida Console" pitchFamily="49" charset="0"/>
                <a:cs typeface="Courier New" pitchFamily="49" charset="0"/>
              </a:rPr>
              <a:t>test condition2</a:t>
            </a:r>
          </a:p>
          <a:p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1800" smtClean="0">
                <a:latin typeface="Lucida Console" pitchFamily="49" charset="0"/>
                <a:cs typeface="Courier New" pitchFamily="49" charset="0"/>
              </a:rPr>
              <a:t>test condition1 -o test condition2 </a:t>
            </a:r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1800" smtClean="0">
                <a:latin typeface="Lucida Console" pitchFamily="49" charset="0"/>
                <a:cs typeface="Courier New" pitchFamily="49" charset="0"/>
              </a:rPr>
              <a:t>test condition1 -a test condition2</a:t>
            </a:r>
            <a:endParaRPr lang="fr-FR" sz="18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29709" y="3794131"/>
            <a:ext cx="5190463" cy="25193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[[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condition1 || condition2 ]]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[[ condition1 &amp;&amp; condition2 ]]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[ condition1 ] || [ condition2 ]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[ condition1 ] &amp;&amp; [ condition2 ]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[ condition1 –o condition2 ]</a:t>
            </a:r>
            <a:endParaRPr lang="en-GB" sz="18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[ condition1 –a condition2 ]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Conditional operators - Example 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39839" y="1245454"/>
            <a:ext cx="8399361" cy="35682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#!/bin/bash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if [ $# -</a:t>
            </a:r>
            <a:r>
              <a:rPr lang="en-GB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eq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0 ] then;</a:t>
            </a: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  echo “No arguments passed” </a:t>
            </a:r>
            <a:endParaRPr lang="en-GB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elif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[[ $# -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eq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2 || $# -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eq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4 ]] ; then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  echo "Number of arguments is even“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elif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[[ $# -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eq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1 || $# -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eq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3 || $# -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eq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5 ]] ; then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  echo "Number of arguments is odd“</a:t>
            </a: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else</a:t>
            </a: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  echo "More than 5 arguments have been passed into the 			script"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fi</a:t>
            </a:r>
            <a:endParaRPr lang="en-GB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49740" y="4977172"/>
            <a:ext cx="7733072" cy="1368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orExample</a:t>
            </a:r>
            <a:r>
              <a:rPr kumimoji="0" lang="en-GB" sz="16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r>
              <a:rPr kumimoji="0" lang="en-GB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a b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aseline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orExample a b c</a:t>
            </a:r>
            <a:r>
              <a:rPr lang="en-GB" sz="160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endParaRPr lang="en-GB" sz="1600" baseline="0" dirty="0" smtClean="0">
              <a:solidFill>
                <a:schemeClr val="bg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orExample a b c d e f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exit statement</a:t>
            </a:r>
            <a:endParaRPr lang="en-GB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2300" y="2516175"/>
            <a:ext cx="7772677" cy="476726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e</a:t>
            </a:r>
            <a:r>
              <a:rPr dirty="0" err="1" smtClean="0"/>
              <a:t>xit</a:t>
            </a:r>
            <a:r>
              <a:rPr dirty="0" smtClean="0"/>
              <a:t> statement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6005" y="1785915"/>
            <a:ext cx="7772677" cy="578882"/>
          </a:xfrm>
        </p:spPr>
        <p:txBody>
          <a:bodyPr/>
          <a:lstStyle/>
          <a:p>
            <a:r>
              <a:rPr lang="en-US" dirty="0"/>
              <a:t>i</a:t>
            </a:r>
            <a:r>
              <a:rPr dirty="0" smtClean="0"/>
              <a:t>f statement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2300" y="3246435"/>
            <a:ext cx="7772677" cy="476726"/>
          </a:xfrm>
        </p:spPr>
        <p:txBody>
          <a:bodyPr/>
          <a:lstStyle/>
          <a:p>
            <a:r>
              <a:rPr lang="en-US" dirty="0"/>
              <a:t>c</a:t>
            </a:r>
            <a:r>
              <a:rPr dirty="0" err="1" smtClean="0"/>
              <a:t>ase</a:t>
            </a:r>
            <a:r>
              <a:rPr dirty="0" smtClean="0"/>
              <a:t> statement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exit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The</a:t>
            </a:r>
            <a:r>
              <a:rPr lang="en-GB" sz="2000" b="1" dirty="0" smtClean="0"/>
              <a:t> exit </a:t>
            </a:r>
            <a:r>
              <a:rPr lang="en-GB" sz="2000" dirty="0" smtClean="0"/>
              <a:t>command</a:t>
            </a:r>
            <a:r>
              <a:rPr lang="en-GB" sz="2000" b="1" dirty="0" smtClean="0"/>
              <a:t> </a:t>
            </a:r>
            <a:r>
              <a:rPr lang="en-GB" sz="2000" dirty="0" smtClean="0"/>
              <a:t>terminates the script and passes an exit status to the shell.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By convention, scripts should return 0 for success and 1, or any </a:t>
            </a:r>
          </a:p>
          <a:p>
            <a:pPr marL="0" indent="0"/>
            <a:r>
              <a:rPr lang="en-GB" sz="2000" dirty="0"/>
              <a:t>	</a:t>
            </a:r>
            <a:r>
              <a:rPr lang="en-GB" sz="2000" dirty="0" smtClean="0"/>
              <a:t>non-zero value, upon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exit command with a non-zero exit status is useful for terminating a script when processing cannot continue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If exit command is not used, the </a:t>
            </a:r>
            <a:r>
              <a:rPr lang="en-GB" sz="2000" dirty="0" smtClean="0"/>
              <a:t>exit status </a:t>
            </a:r>
            <a:r>
              <a:rPr lang="en-GB" sz="2000" dirty="0"/>
              <a:t>will be 0.</a:t>
            </a:r>
          </a:p>
          <a:p>
            <a:pPr marL="0" indent="0"/>
            <a:endParaRPr lang="en-GB" sz="2000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4767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xit command - Example 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886585"/>
            <a:ext cx="7508528" cy="24436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#!/bin/bash</a:t>
            </a:r>
          </a:p>
          <a:p>
            <a:endParaRPr lang="en-GB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if [ $# -</a:t>
            </a:r>
            <a:r>
              <a:rPr lang="en-GB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eq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0 ] </a:t>
            </a: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 then echo “No arguments passed” </a:t>
            </a: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      exit 1</a:t>
            </a:r>
            <a:endParaRPr lang="en-GB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fi</a:t>
            </a:r>
          </a:p>
          <a:p>
            <a:endParaRPr lang="en-GB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s $1</a:t>
            </a:r>
          </a:p>
          <a:p>
            <a:endParaRPr lang="en-GB" sz="160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4801910"/>
            <a:ext cx="7733072" cy="8665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exitExample</a:t>
            </a:r>
            <a:r>
              <a:rPr kumimoji="0" lang="en-GB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exitExample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dira</a:t>
            </a:r>
            <a:endParaRPr lang="en-GB" baseline="0" dirty="0" smtClean="0">
              <a:solidFill>
                <a:schemeClr val="bg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1913"/>
            <a:ext cx="8229600" cy="8121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Exiting with a non-zero exit status indicates an error condition:</a:t>
            </a:r>
          </a:p>
          <a:p>
            <a:pPr marL="0" indent="0"/>
            <a:endParaRPr lang="en-GB" sz="2000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05043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statement</a:t>
            </a:r>
            <a:endParaRPr lang="en-GB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015" y="1727489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 statement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9015" y="3744339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smtClean="0">
                <a:solidFill>
                  <a:srgbClr val="333399"/>
                </a:solidFill>
              </a:rPr>
              <a:t>case statement</a:t>
            </a:r>
            <a:endParaRPr>
              <a:solidFill>
                <a:srgbClr val="333399"/>
              </a:solidFill>
            </a:endParaRPr>
          </a:p>
        </p:txBody>
      </p:sp>
      <p:sp>
        <p:nvSpPr>
          <p:cNvPr id="5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014" y="2784684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xit</a:t>
            </a:r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statement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Case statement - Syntax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The case statement creates a case structure that may be easier to read than if..</a:t>
            </a:r>
            <a:r>
              <a:rPr lang="en-GB" sz="2000" dirty="0" err="1" smtClean="0"/>
              <a:t>elif</a:t>
            </a:r>
            <a:r>
              <a:rPr lang="en-GB" sz="2000" dirty="0" smtClean="0"/>
              <a:t>..</a:t>
            </a:r>
            <a:r>
              <a:rPr lang="en-GB" sz="2000" dirty="0" err="1" smtClean="0"/>
              <a:t>elif</a:t>
            </a:r>
            <a:endParaRPr lang="en-GB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Syntax of case statement 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999343" y="2539381"/>
            <a:ext cx="5460098" cy="34620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case value 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pattern1)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   code ;;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pattern2)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   code ;;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patternN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   code ;;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*)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   code ;;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esac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Case statement - Example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38587" y="1433507"/>
            <a:ext cx="8066826" cy="49252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#!/bin/bash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cat&lt;&lt;</a:t>
            </a:r>
            <a:r>
              <a:rPr lang="en-GB" sz="1800" dirty="0" err="1" smtClean="0">
                <a:latin typeface="Lucida Console" pitchFamily="49" charset="0"/>
                <a:cs typeface="Courier New" pitchFamily="49" charset="0"/>
              </a:rPr>
              <a:t>eof</a:t>
            </a:r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             ATM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     -------------------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     1. Deposit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     2. Withdraw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     -------------------</a:t>
            </a:r>
          </a:p>
          <a:p>
            <a:pPr>
              <a:spcBef>
                <a:spcPts val="0"/>
              </a:spcBef>
            </a:pPr>
            <a:r>
              <a:rPr lang="en-GB" sz="1800" dirty="0" err="1" smtClean="0">
                <a:latin typeface="Lucida Console" pitchFamily="49" charset="0"/>
                <a:cs typeface="Courier New" pitchFamily="49" charset="0"/>
              </a:rPr>
              <a:t>eof</a:t>
            </a:r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read -p "Enter an option : " </a:t>
            </a:r>
            <a:r>
              <a:rPr lang="en-GB" sz="1800" dirty="0" err="1" smtClean="0">
                <a:latin typeface="Lucida Console" pitchFamily="49" charset="0"/>
                <a:cs typeface="Courier New" pitchFamily="49" charset="0"/>
              </a:rPr>
              <a:t>optVar</a:t>
            </a:r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case $</a:t>
            </a:r>
            <a:r>
              <a:rPr lang="en-GB" sz="1800" dirty="0" err="1" smtClean="0">
                <a:latin typeface="Lucida Console" pitchFamily="49" charset="0"/>
                <a:cs typeface="Courier New" pitchFamily="49" charset="0"/>
              </a:rPr>
              <a:t>optVar</a:t>
            </a: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in</a:t>
            </a: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1) echo "Deposit option was selected." ;;</a:t>
            </a: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2) echo "Withdraw option was selected." ;;</a:t>
            </a: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*) echo "Invalid option." ;;</a:t>
            </a:r>
          </a:p>
          <a:p>
            <a:r>
              <a:rPr lang="en-GB" sz="1800" dirty="0" err="1" smtClean="0">
                <a:latin typeface="Lucida Console" pitchFamily="49" charset="0"/>
                <a:cs typeface="Courier New" pitchFamily="49" charset="0"/>
              </a:rPr>
              <a:t>esac</a:t>
            </a:r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Case statement – example with </a:t>
            </a:r>
            <a:r>
              <a:rPr lang="en-GB" dirty="0" smtClean="0"/>
              <a:t>pattern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17099" y="1692962"/>
            <a:ext cx="8066826" cy="4487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read -p "Enter a character: " </a:t>
            </a:r>
            <a:r>
              <a:rPr lang="en-GB" sz="2000" dirty="0" err="1" smtClean="0">
                <a:latin typeface="Lucida Console" pitchFamily="49" charset="0"/>
                <a:cs typeface="Courier New" pitchFamily="49" charset="0"/>
              </a:rPr>
              <a:t>inputVar</a:t>
            </a:r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case $</a:t>
            </a:r>
            <a:r>
              <a:rPr lang="en-GB" sz="2000" dirty="0" err="1" smtClean="0">
                <a:latin typeface="Lucida Console" pitchFamily="49" charset="0"/>
                <a:cs typeface="Courier New" pitchFamily="49" charset="0"/>
              </a:rPr>
              <a:t>inputVar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in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  [[:alpha:]])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               echo "You entered a letter " ;;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  [[:digit:]])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               echo "You entered a digit " ;;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  *)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               echo "Invalid character"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               exit 1 ;;</a:t>
            </a:r>
          </a:p>
          <a:p>
            <a:r>
              <a:rPr lang="en-GB" sz="2000" dirty="0" err="1" smtClean="0">
                <a:latin typeface="Lucida Console" pitchFamily="49" charset="0"/>
                <a:cs typeface="Courier New" pitchFamily="49" charset="0"/>
              </a:rPr>
              <a:t>esac</a:t>
            </a:r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1068040"/>
            <a:ext cx="8229600" cy="4338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This example uses POSIX character classes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36" y="2182091"/>
            <a:ext cx="2632497" cy="28391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Conditionals</a:t>
            </a:r>
            <a:endParaRPr lang="en-GB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015" y="1727489"/>
            <a:ext cx="7772677" cy="476726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/>
              <a:t>i</a:t>
            </a:r>
            <a:r>
              <a:rPr smtClean="0"/>
              <a:t>f statement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9014" y="3201562"/>
            <a:ext cx="7772677" cy="578882"/>
          </a:xfrm>
        </p:spPr>
        <p:txBody>
          <a:bodyPr/>
          <a:lstStyle/>
          <a:p>
            <a:r>
              <a:rPr smtClean="0"/>
              <a:t>case statement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9013" y="2413447"/>
            <a:ext cx="7772677" cy="578882"/>
          </a:xfrm>
        </p:spPr>
        <p:txBody>
          <a:bodyPr/>
          <a:lstStyle/>
          <a:p>
            <a:r>
              <a:rPr lang="en-US" dirty="0"/>
              <a:t>e</a:t>
            </a:r>
            <a:r>
              <a:rPr dirty="0" err="1" smtClean="0"/>
              <a:t>xit</a:t>
            </a:r>
            <a:r>
              <a:rPr dirty="0" smtClean="0"/>
              <a:t> statement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4687974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Now you completed this module you should be able to: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List the 2 types of exit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Write conditional scripts using the if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test command to evaluate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Write conditional scripts using the case statement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statement</a:t>
            </a:r>
            <a:endParaRPr lang="en-GB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015" y="1727489"/>
            <a:ext cx="7772677" cy="476726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smtClean="0"/>
              <a:t>Syntax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2528900"/>
            <a:ext cx="7772677" cy="578882"/>
          </a:xfrm>
        </p:spPr>
        <p:txBody>
          <a:bodyPr/>
          <a:lstStyle/>
          <a:p>
            <a:r>
              <a:rPr lang="en-GB" dirty="0" smtClean="0"/>
              <a:t>T</a:t>
            </a:r>
            <a:r>
              <a:rPr smtClean="0"/>
              <a:t>est Expression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3568" y="3356992"/>
            <a:ext cx="7772677" cy="476726"/>
          </a:xfrm>
        </p:spPr>
        <p:txBody>
          <a:bodyPr/>
          <a:lstStyle/>
          <a:p>
            <a:r>
              <a:rPr/>
              <a:t>Conditional </a:t>
            </a:r>
            <a:r>
              <a:rPr smtClean="0"/>
              <a:t>Operators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statement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50"/>
            <a:ext cx="7772400" cy="5302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Uses exit status of a command, held in $?</a:t>
            </a:r>
            <a:endParaRPr lang="en-GB" sz="20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29709" y="2662228"/>
            <a:ext cx="7411285" cy="33226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finger | </a:t>
            </a:r>
            <a:r>
              <a:rPr lang="en-GB" sz="2000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fgrep</a:t>
            </a: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$USER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cho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$?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baseline="0" dirty="0" smtClean="0">
              <a:solidFill>
                <a:schemeClr val="bg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finger | </a:t>
            </a:r>
            <a:r>
              <a:rPr lang="en-GB" sz="2000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g</a:t>
            </a:r>
            <a:r>
              <a:rPr kumimoji="0" lang="en-GB" sz="2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rep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r>
              <a:rPr kumimoji="0" lang="en-GB" sz="2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prince.harry</a:t>
            </a:r>
            <a:endParaRPr kumimoji="0" lang="en-GB" sz="20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</a:t>
            </a:r>
            <a:r>
              <a:rPr lang="en-GB" sz="2000" baseline="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cho</a:t>
            </a: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$?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 smtClean="0">
              <a:solidFill>
                <a:schemeClr val="bg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inger |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grep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</a:t>
            </a:r>
            <a:r>
              <a:rPr lang="en-GB" sz="2000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prince.harry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hello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cho $?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If Statement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50"/>
            <a:ext cx="3616566" cy="44386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Command Successful</a:t>
            </a:r>
          </a:p>
          <a:p>
            <a:pPr lvl="1">
              <a:buNone/>
            </a:pPr>
            <a:r>
              <a:rPr lang="en-GB" sz="2000" dirty="0" smtClean="0"/>
              <a:t>	</a:t>
            </a:r>
            <a:r>
              <a:rPr lang="en-GB" sz="2000" dirty="0"/>
              <a:t> </a:t>
            </a:r>
            <a:r>
              <a:rPr lang="en-GB" sz="2000" dirty="0" smtClean="0"/>
              <a:t>$? = 0</a:t>
            </a:r>
          </a:p>
          <a:p>
            <a:pPr lvl="1">
              <a:buNone/>
            </a:pPr>
            <a:r>
              <a:rPr lang="en-GB" sz="2000" dirty="0" smtClean="0"/>
              <a:t> 	 Perform </a:t>
            </a:r>
            <a:r>
              <a:rPr lang="en-GB" sz="2000" b="1" dirty="0" smtClean="0"/>
              <a:t>then</a:t>
            </a:r>
            <a:r>
              <a:rPr lang="en-GB" sz="2000" dirty="0" smtClean="0"/>
              <a:t> section</a:t>
            </a:r>
          </a:p>
          <a:p>
            <a:endParaRPr lang="en-GB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Command Unsuccessful</a:t>
            </a:r>
          </a:p>
          <a:p>
            <a:pPr>
              <a:buNone/>
            </a:pPr>
            <a:r>
              <a:rPr lang="en-GB" sz="2000" dirty="0" smtClean="0"/>
              <a:t>	$? != 0</a:t>
            </a:r>
          </a:p>
          <a:p>
            <a:pPr>
              <a:buNone/>
            </a:pPr>
            <a:r>
              <a:rPr lang="en-GB" sz="2000" dirty="0" smtClean="0"/>
              <a:t>	Perform </a:t>
            </a:r>
            <a:r>
              <a:rPr lang="en-GB" sz="2000" b="1" dirty="0" smtClean="0"/>
              <a:t>else</a:t>
            </a:r>
            <a:r>
              <a:rPr lang="en-GB" sz="2000" dirty="0" smtClean="0"/>
              <a:t> section</a:t>
            </a:r>
          </a:p>
          <a:p>
            <a:pPr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else section is optional</a:t>
            </a:r>
            <a:endParaRPr lang="en-US" sz="2000" dirty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Diamond 3"/>
          <p:cNvSpPr/>
          <p:nvPr/>
        </p:nvSpPr>
        <p:spPr bwMode="auto">
          <a:xfrm>
            <a:off x="5920173" y="2114533"/>
            <a:ext cx="1718920" cy="1058877"/>
          </a:xfrm>
          <a:prstGeom prst="diamon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35754" y="4451364"/>
            <a:ext cx="1516694" cy="914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11" name="Shape 10"/>
          <p:cNvCxnSpPr>
            <a:stCxn id="4" idx="3"/>
            <a:endCxn id="7" idx="0"/>
          </p:cNvCxnSpPr>
          <p:nvPr/>
        </p:nvCxnSpPr>
        <p:spPr bwMode="auto">
          <a:xfrm>
            <a:off x="7639092" y="2643971"/>
            <a:ext cx="455009" cy="180739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4673113" y="4487877"/>
            <a:ext cx="1690202" cy="914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20" name="Shape 19"/>
          <p:cNvCxnSpPr>
            <a:stCxn id="4" idx="1"/>
            <a:endCxn id="17" idx="0"/>
          </p:cNvCxnSpPr>
          <p:nvPr/>
        </p:nvCxnSpPr>
        <p:spPr bwMode="auto">
          <a:xfrm rot="10800000" flipV="1">
            <a:off x="5518215" y="2643971"/>
            <a:ext cx="401959" cy="184390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673113" y="3976696"/>
            <a:ext cx="741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then</a:t>
            </a:r>
            <a:endParaRPr lang="en-GB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268345" y="3940182"/>
            <a:ext cx="79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else</a:t>
            </a:r>
            <a:endParaRPr lang="en-GB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594259" y="1603351"/>
            <a:ext cx="32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if</a:t>
            </a:r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6214705" y="2379803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command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693563" y="4621911"/>
            <a:ext cx="1669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Perform these</a:t>
            </a:r>
          </a:p>
          <a:p>
            <a:r>
              <a:rPr lang="en-US" sz="2000" dirty="0" smtClean="0"/>
              <a:t>commands</a:t>
            </a:r>
            <a:endParaRPr lang="en-GB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88764" y="4435305"/>
            <a:ext cx="1410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Perform other commands</a:t>
            </a:r>
            <a:endParaRPr lang="en-GB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605388" y="2114533"/>
            <a:ext cx="889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$? != 0</a:t>
            </a:r>
            <a:endParaRPr lang="en-GB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212382" y="2114533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$? = 0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If Statement – Syntax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Syntax of if-then and if-then-else statement 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738172" y="2096852"/>
            <a:ext cx="3370431" cy="14761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i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</a:t>
            </a:r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command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; then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882975" y="2096852"/>
            <a:ext cx="3404135" cy="14761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i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 command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then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82975" y="3789040"/>
            <a:ext cx="3389915" cy="21602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if command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then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code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else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code</a:t>
            </a:r>
          </a:p>
          <a:p>
            <a:r>
              <a:rPr lang="en-GB" sz="18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</a:t>
            </a:r>
            <a:endParaRPr lang="en-GB" sz="18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804641" y="3789040"/>
            <a:ext cx="3323446" cy="21962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if command ; then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code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else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code</a:t>
            </a:r>
          </a:p>
          <a:p>
            <a:r>
              <a:rPr lang="en-GB" sz="18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</a:t>
            </a:r>
            <a:endParaRPr lang="en-GB" sz="18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If Statement – example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982678" y="1592796"/>
            <a:ext cx="6946002" cy="35283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if who | 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grep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-q lee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then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echo "Lee has logged into the server."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else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echo  "Lee has not logged in yet."</a:t>
            </a:r>
          </a:p>
          <a:p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</a:t>
            </a:r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If Statement – Syntax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A case structure can be created using if..</a:t>
            </a:r>
            <a:r>
              <a:rPr lang="en-GB" sz="1800" dirty="0" err="1" smtClean="0"/>
              <a:t>elif</a:t>
            </a: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else is optional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999344" y="2078020"/>
            <a:ext cx="4516377" cy="40164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if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command1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then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elif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command2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then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elif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commandN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then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else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RestrictedToTheseUsers xmlns="$ListId:Shared Documents;"><UserInfo><DisplayName></DisplayName><AccountId xsi:nil="true"></AccountId><AccountType/></UserInfo></RestrictedToTheseUsers><Module xmlns="$ListId:Shared Documents;">Shell Programming</Module><IconOverlay xmlns="http://schemas.microsoft.com/sharepoint/v4" xsi:nil="true"/></documentManagement></p:properties>
</file>

<file path=customXml/item3.xml><?xml version="1.0" encoding="utf-8"?><ct:contentTypeSchema ct:_="" ma:_="" ma:contentTypeName="Document" ma:contentTypeID="0x010100C6296D0BB197BA4483003E3880790A29" ma:contentTypeVersion="4" ma:contentTypeDescription="Create a new document." ma:contentTypeScope="" ma:versionID="44b887429f14bd41fa5c62838663fd2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f8b28650bfb533a4c478a473655f8fbb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Foundation"/>
<xsd:enumeration value="Shell Programming"/>
<xsd:enumeration value="Post Sign Off Activities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497A529F-8ADB-4FE8-B60C-4165B9EE10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2A5772-984A-46C3-A7A5-CF9945D9FCE5}">
  <ds:schemaRefs>
    <ds:schemaRef ds:uri="http://purl.org/dc/elements/1.1/"/>
    <ds:schemaRef ds:uri="$ListId:Shared Documents;"/>
    <ds:schemaRef ds:uri="http://schemas.microsoft.com/office/infopath/2007/PartnerControls"/>
    <ds:schemaRef ds:uri="http://schemas.microsoft.com/sharepoint/v4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68F35F3-4BB7-4062-BA7F-C7A1AC7D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1459</Words>
  <Application>Microsoft Office PowerPoint</Application>
  <PresentationFormat>On-screen Show (4:3)</PresentationFormat>
  <Paragraphs>351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ＭＳ Ｐゴシック</vt:lpstr>
      <vt:lpstr>Arial</vt:lpstr>
      <vt:lpstr>Calibri</vt:lpstr>
      <vt:lpstr>Courier New</vt:lpstr>
      <vt:lpstr>Lucida Console</vt:lpstr>
      <vt:lpstr>Wingdings 3</vt:lpstr>
      <vt:lpstr>ヒラギノ角ゴ Pro W3</vt:lpstr>
      <vt:lpstr>Office Theme</vt:lpstr>
      <vt:lpstr>PowerPoint Presentation</vt:lpstr>
      <vt:lpstr>Module objectives</vt:lpstr>
      <vt:lpstr>Conditionals</vt:lpstr>
      <vt:lpstr>if statement</vt:lpstr>
      <vt:lpstr>If statement </vt:lpstr>
      <vt:lpstr>If Statement</vt:lpstr>
      <vt:lpstr>If Statement – Syntax</vt:lpstr>
      <vt:lpstr>If Statement – example</vt:lpstr>
      <vt:lpstr>If Statement – Syntax</vt:lpstr>
      <vt:lpstr>If Statement – elif Example</vt:lpstr>
      <vt:lpstr>if statement</vt:lpstr>
      <vt:lpstr>Test Expression</vt:lpstr>
      <vt:lpstr>Test Expression</vt:lpstr>
      <vt:lpstr>File test</vt:lpstr>
      <vt:lpstr>String test</vt:lpstr>
      <vt:lpstr>Numeric test</vt:lpstr>
      <vt:lpstr>Test expression - example</vt:lpstr>
      <vt:lpstr>if statement</vt:lpstr>
      <vt:lpstr>Conditional Operators</vt:lpstr>
      <vt:lpstr>Conditional operators</vt:lpstr>
      <vt:lpstr>Conditional operators - Example </vt:lpstr>
      <vt:lpstr>exit statement</vt:lpstr>
      <vt:lpstr>exit command</vt:lpstr>
      <vt:lpstr>exit command - Example </vt:lpstr>
      <vt:lpstr>case statement</vt:lpstr>
      <vt:lpstr>Case statement - Syntax</vt:lpstr>
      <vt:lpstr>Case statement - Example</vt:lpstr>
      <vt:lpstr>Case statement – example with pattern</vt:lpstr>
      <vt:lpstr>Questions</vt:lpstr>
      <vt:lpstr>Module objectives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Richard Jimenez</cp:lastModifiedBy>
  <cp:revision>169</cp:revision>
  <dcterms:created xsi:type="dcterms:W3CDTF">2014-05-28T13:17:46Z</dcterms:created>
  <dcterms:modified xsi:type="dcterms:W3CDTF">2020-11-03T19:50:18Z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0x010100C6296D0BB197BA4483003E3880790A29</vt:lpwstr>
  </property>
</Properties>
</file>