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08" autoAdjust="0"/>
    <p:restoredTop sz="85714" autoAdjust="0"/>
  </p:normalViewPr>
  <p:slideViewPr>
    <p:cSldViewPr snapToGrid="0" snapToObjects="1">
      <p:cViewPr varScale="1">
        <p:scale>
          <a:sx n="93" d="100"/>
          <a:sy n="93" d="100"/>
        </p:scale>
        <p:origin x="-9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B9F496-C19A-4BAC-A407-B269C7EA6815}" type="datetime1">
              <a:rPr lang="en-GB" altLang="zh-TW"/>
              <a:pPr/>
              <a:t>22/05/2019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1BC115-AD82-4ABC-B4D4-7B1D53FA59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5831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2E6401-D44A-40E8-8B3A-00B90D79FE9F}" type="datetime1">
              <a:rPr lang="en-GB" altLang="zh-TW"/>
              <a:pPr/>
              <a:t>22/05/2019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55BAF5-D701-4623-9D57-4BF90AEDE7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5355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An until loop is identical in form to a while loop. In fact, whenever you have a while loop you should be able to change it into an until loop very easily.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In some situations, one may seem more appropriate than another - it'll be up to you to decide which.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The basic difference is this: a while loop executes until its condition becomes false; an until loop executes until its condition becomes true.</a:t>
            </a:r>
            <a:endParaRPr lang="en-GB" sz="1200" kern="1200" dirty="0">
              <a:solidFill>
                <a:schemeClr val="tx1"/>
              </a:solidFill>
              <a:latin typeface="Arial" charset="0"/>
              <a:ea typeface="ヒラギノ角ゴ Pro W3" pitchFamily="-112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Result</a:t>
            </a:r>
            <a:r>
              <a:rPr lang="en-GB" baseline="0" dirty="0" smtClean="0"/>
              <a:t> of break example is :</a:t>
            </a:r>
          </a:p>
          <a:p>
            <a:r>
              <a:rPr lang="en-GB" dirty="0" smtClean="0"/>
              <a:t>1</a:t>
            </a:r>
          </a:p>
          <a:p>
            <a:r>
              <a:rPr lang="en-GB" dirty="0" smtClean="0"/>
              <a:t>keep looping</a:t>
            </a:r>
          </a:p>
          <a:p>
            <a:r>
              <a:rPr lang="en-GB" dirty="0" smtClean="0"/>
              <a:t>2</a:t>
            </a:r>
          </a:p>
          <a:p>
            <a:r>
              <a:rPr lang="en-GB" dirty="0" smtClean="0"/>
              <a:t>keep looping</a:t>
            </a:r>
          </a:p>
          <a:p>
            <a:r>
              <a:rPr lang="en-GB" dirty="0" smtClean="0"/>
              <a:t>3</a:t>
            </a:r>
          </a:p>
          <a:p>
            <a:r>
              <a:rPr lang="en-GB" dirty="0" smtClean="0"/>
              <a:t>outside the loop</a:t>
            </a:r>
          </a:p>
          <a:p>
            <a:endParaRPr lang="en-GB" dirty="0" smtClean="0"/>
          </a:p>
          <a:p>
            <a:r>
              <a:rPr lang="en-GB" dirty="0" smtClean="0"/>
              <a:t>Result of continue example is :</a:t>
            </a:r>
          </a:p>
          <a:p>
            <a:r>
              <a:rPr lang="en-GB" dirty="0" smtClean="0"/>
              <a:t>1</a:t>
            </a:r>
          </a:p>
          <a:p>
            <a:r>
              <a:rPr lang="en-GB" dirty="0" smtClean="0"/>
              <a:t>keep looping</a:t>
            </a:r>
          </a:p>
          <a:p>
            <a:r>
              <a:rPr lang="en-GB" dirty="0" smtClean="0"/>
              <a:t>2</a:t>
            </a:r>
          </a:p>
          <a:p>
            <a:r>
              <a:rPr lang="en-GB" dirty="0" smtClean="0"/>
              <a:t>keep looping</a:t>
            </a:r>
          </a:p>
          <a:p>
            <a:r>
              <a:rPr lang="en-GB" dirty="0" smtClean="0"/>
              <a:t>3</a:t>
            </a:r>
          </a:p>
          <a:p>
            <a:r>
              <a:rPr lang="en-GB" dirty="0" smtClean="0"/>
              <a:t>4</a:t>
            </a:r>
          </a:p>
          <a:p>
            <a:r>
              <a:rPr lang="en-GB" dirty="0" smtClean="0"/>
              <a:t>keep looping</a:t>
            </a:r>
          </a:p>
          <a:p>
            <a:r>
              <a:rPr lang="en-GB" dirty="0" smtClean="0"/>
              <a:t>5</a:t>
            </a:r>
          </a:p>
          <a:p>
            <a:r>
              <a:rPr lang="en-GB" dirty="0" smtClean="0"/>
              <a:t>keep looping</a:t>
            </a:r>
          </a:p>
          <a:p>
            <a:r>
              <a:rPr lang="en-GB" dirty="0" smtClean="0"/>
              <a:t>outside the loop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- ${#pin}</a:t>
            </a:r>
            <a:r>
              <a:rPr lang="en-GB" baseline="0" dirty="0" smtClean="0"/>
              <a:t> holds the number of characters in $pin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</a:t>
            </a:r>
            <a:r>
              <a:rPr lang="en-US" b="1" baseline="0" dirty="0" smtClean="0"/>
              <a:t>continue</a:t>
            </a:r>
            <a:r>
              <a:rPr lang="en-US" baseline="0" dirty="0" smtClean="0"/>
              <a:t> command is used instead of break, the while loop would be infinite, requiring CTRL + C to escape.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With a for loop, you can go through an input list, performing the actions within the loop once each value in</a:t>
            </a:r>
            <a:r>
              <a:rPr lang="en-GB" sz="1200" kern="1200" baseline="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 the list</a:t>
            </a: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.</a:t>
            </a:r>
          </a:p>
          <a:p>
            <a:endParaRPr lang="en-GB" sz="1200" kern="1200" dirty="0" smtClean="0">
              <a:solidFill>
                <a:schemeClr val="tx1"/>
              </a:solidFill>
              <a:latin typeface="Arial" charset="0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The top-left for loop could be started with </a:t>
            </a:r>
            <a:r>
              <a:rPr lang="en-GB" sz="1200" b="1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for </a:t>
            </a:r>
            <a:r>
              <a:rPr lang="en-GB" sz="1200" b="1" kern="1200" dirty="0" err="1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i</a:t>
            </a:r>
            <a:r>
              <a:rPr lang="en-GB" sz="1200" b="1" kern="1200" baseline="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 in {1..10}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C85E1-D451-48DF-864D-F69891B91C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2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BD36F28-88FF-4171-9152-F33F2364BBF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99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33CA37-E250-45DF-831E-279988E751E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91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module title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4592" y="34480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4592" y="426720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94592" y="5086350"/>
            <a:ext cx="7772677" cy="578882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marL="342900" lvl="0" indent="-342900"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202062"/>
              </a:buClr>
              <a:buFont typeface="Wingdings 3" pitchFamily="18" charset="2"/>
              <a:buNone/>
            </a:pPr>
            <a:r>
              <a:rPr lang="en-GB" dirty="0" smtClean="0"/>
              <a:t>Section title</a:t>
            </a:r>
            <a:endParaRPr lang="en-GB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4592" y="2438400"/>
            <a:ext cx="7772677" cy="1971675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D769101F-BD27-4299-93EF-A3CA27BFF3EE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  <p:sldLayoutId id="2147484130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44935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 – Shell Scripting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4559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smtClean="0">
                <a:latin typeface="Arial" pitchFamily="34" charset="0"/>
                <a:cs typeface="Arial" pitchFamily="34" charset="0"/>
              </a:rPr>
              <a:t>Flow Control</a:t>
            </a:r>
            <a:endParaRPr lang="en-US" altLang="zh-TW" sz="18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– while </a:t>
            </a:r>
            <a:r>
              <a:rPr lang="en-GB" dirty="0"/>
              <a:t>l</a:t>
            </a:r>
            <a:r>
              <a:rPr lang="en-GB" dirty="0" smtClean="0"/>
              <a:t>oop 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63414" y="1664804"/>
            <a:ext cx="6471227" cy="39244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x=0</a:t>
            </a:r>
          </a:p>
          <a:p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while [ $x -</a:t>
            </a:r>
            <a:r>
              <a:rPr lang="en-GB" sz="2000" dirty="0" err="1" smtClean="0">
                <a:latin typeface="Lucida Console" pitchFamily="49" charset="0"/>
                <a:cs typeface="Courier New" pitchFamily="49" charset="0"/>
              </a:rPr>
              <a:t>lt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5 ]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do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echo $x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((x++))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– while </a:t>
            </a:r>
            <a:r>
              <a:rPr lang="en-GB" dirty="0"/>
              <a:t>l</a:t>
            </a:r>
            <a:r>
              <a:rPr lang="en-GB" dirty="0" smtClean="0"/>
              <a:t>oop 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17396" y="1268596"/>
            <a:ext cx="8009505" cy="887254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Input redirection and a </a:t>
            </a:r>
            <a:r>
              <a:rPr lang="en-GB" dirty="0" smtClean="0"/>
              <a:t>while loop can also be </a:t>
            </a:r>
            <a:r>
              <a:rPr dirty="0" smtClean="0"/>
              <a:t>combined </a:t>
            </a:r>
            <a:r>
              <a:rPr lang="en-GB" dirty="0" smtClean="0"/>
              <a:t>to read a file line by line. </a:t>
            </a:r>
            <a:endParaRPr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84161" y="2525140"/>
            <a:ext cx="8055330" cy="298833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#!/bin/bash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 script reads line by line the file that was passed  </a:t>
            </a:r>
          </a:p>
          <a:p>
            <a:r>
              <a:rPr lang="en-GB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# </a:t>
            </a:r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as a command line argument</a:t>
            </a:r>
          </a:p>
          <a:p>
            <a:endParaRPr lang="en-GB" sz="1800" dirty="0" smtClean="0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while read line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do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 echo $line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 sleep 0.5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done &lt; $1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84161" y="5769261"/>
            <a:ext cx="8055330" cy="72808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whileExample2 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/examples/lionsInTheStreet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whileExample2 </a:t>
            </a:r>
            <a:r>
              <a:rPr lang="en-GB" sz="1800" dirty="0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/examples/</a:t>
            </a:r>
            <a:r>
              <a:rPr lang="en-GB" sz="1800" dirty="0" err="1" smtClean="0">
                <a:solidFill>
                  <a:schemeClr val="bg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englishMonarchs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Until Loop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2520000"/>
            <a:ext cx="7772677" cy="578882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For Loop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4000" y="1728000"/>
            <a:ext cx="7772677" cy="579600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3312000"/>
            <a:ext cx="7772677" cy="578882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While Loop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104000"/>
            <a:ext cx="7772677" cy="578882"/>
          </a:xfrm>
          <a:solidFill>
            <a:srgbClr val="369BD0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000090"/>
                </a:solidFill>
              </a:rPr>
              <a:t>Until Loop</a:t>
            </a:r>
            <a:endParaRPr lang="en-GB" dirty="0">
              <a:solidFill>
                <a:srgbClr val="000090"/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896000"/>
            <a:ext cx="7772677" cy="578882"/>
          </a:xfrm>
        </p:spPr>
        <p:txBody>
          <a:bodyPr/>
          <a:lstStyle/>
          <a:p>
            <a:r>
              <a:rPr lang="en-GB" dirty="0" smtClean="0"/>
              <a:t>Loop Control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5688000"/>
            <a:ext cx="7772677" cy="578882"/>
          </a:xfrm>
        </p:spPr>
        <p:txBody>
          <a:bodyPr/>
          <a:lstStyle/>
          <a:p>
            <a:r>
              <a:rPr lang="en-GB" dirty="0" smtClean="0"/>
              <a:t>Infinite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9886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</a:t>
            </a:r>
            <a:r>
              <a:rPr lang="en-GB" dirty="0" smtClean="0"/>
              <a:t>– until </a:t>
            </a:r>
            <a:r>
              <a:rPr lang="en-GB" dirty="0"/>
              <a:t>l</a:t>
            </a:r>
            <a:r>
              <a:rPr lang="en-GB" dirty="0" smtClean="0"/>
              <a:t>oop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864526" y="3611566"/>
            <a:ext cx="3282601" cy="20447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until [ condition ]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do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command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done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439062" y="3611565"/>
            <a:ext cx="4119012" cy="20447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until [ condition ] ; do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command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done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665117" y="1742582"/>
            <a:ext cx="7772677" cy="128158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until loop will continue to iterate until the condition </a:t>
            </a:r>
            <a:r>
              <a:rPr lang="en-GB" dirty="0" smtClean="0"/>
              <a:t>is true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– until </a:t>
            </a:r>
            <a:r>
              <a:rPr lang="en-GB" dirty="0"/>
              <a:t>l</a:t>
            </a:r>
            <a:r>
              <a:rPr lang="en-GB" dirty="0" smtClean="0"/>
              <a:t>oop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63414" y="1736814"/>
            <a:ext cx="6567047" cy="39244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>
              <a:buNone/>
            </a:pP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#!/bin/bash</a:t>
            </a:r>
          </a:p>
          <a:p>
            <a:pPr lvl="1">
              <a:buNone/>
            </a:pPr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x=0</a:t>
            </a:r>
          </a:p>
          <a:p>
            <a:pPr lvl="1">
              <a:buNone/>
            </a:pPr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until [ $x -</a:t>
            </a:r>
            <a:r>
              <a:rPr lang="en-GB" sz="2000" dirty="0" err="1" smtClean="0">
                <a:latin typeface="Lucida Console" pitchFamily="49" charset="0"/>
                <a:cs typeface="Courier New" pitchFamily="49" charset="0"/>
              </a:rPr>
              <a:t>eq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5 ]</a:t>
            </a:r>
          </a:p>
          <a:p>
            <a:pPr lvl="1">
              <a:buNone/>
            </a:pP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do</a:t>
            </a:r>
          </a:p>
          <a:p>
            <a:pPr lvl="1">
              <a:buNone/>
            </a:pP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echo $x</a:t>
            </a:r>
          </a:p>
          <a:p>
            <a:pPr lvl="1">
              <a:buNone/>
            </a:pP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((x++))</a:t>
            </a:r>
          </a:p>
          <a:p>
            <a:pPr lvl="1">
              <a:buNone/>
            </a:pP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Loop Control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2528900"/>
            <a:ext cx="7772677" cy="578882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For Loop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96005" y="1712889"/>
            <a:ext cx="7772677" cy="476726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3320988"/>
            <a:ext cx="7772677" cy="578882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While Loop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16802" y="4077072"/>
            <a:ext cx="7772677" cy="578882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Until Loop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16802" y="4869160"/>
            <a:ext cx="7772677" cy="578882"/>
          </a:xfrm>
          <a:solidFill>
            <a:srgbClr val="44BCF1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000090"/>
                </a:solidFill>
              </a:rPr>
              <a:t>Loop Control</a:t>
            </a:r>
            <a:endParaRPr lang="en-GB" dirty="0">
              <a:solidFill>
                <a:srgbClr val="000090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16802" y="5661248"/>
            <a:ext cx="7772677" cy="578882"/>
          </a:xfrm>
        </p:spPr>
        <p:txBody>
          <a:bodyPr/>
          <a:lstStyle/>
          <a:p>
            <a:r>
              <a:rPr lang="en-GB" dirty="0" smtClean="0"/>
              <a:t>Infinite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2810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and Continue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65117" y="1742582"/>
            <a:ext cx="7772677" cy="49291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olidFill>
                  <a:schemeClr val="tx1"/>
                </a:solidFill>
                <a:latin typeface="+mn-lt"/>
              </a:rPr>
              <a:t>break terminates the loop.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62300" y="2771767"/>
            <a:ext cx="7772677" cy="49291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olidFill>
                  <a:schemeClr val="tx1"/>
                </a:solidFill>
                <a:latin typeface="+mn-lt"/>
              </a:rPr>
              <a:t>continue terminates the current iteration of loop.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94892" y="3903669"/>
            <a:ext cx="7772677" cy="128158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>
                <a:solidFill>
                  <a:schemeClr val="tx1"/>
                </a:solidFill>
                <a:latin typeface="+mn-lt"/>
              </a:rPr>
              <a:t>break and continue commands also accept an integer argument.  It indicates the number of levels to jump out.</a:t>
            </a: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</a:t>
            </a:r>
            <a:r>
              <a:rPr lang="en-GB" dirty="0" smtClean="0"/>
              <a:t>break </a:t>
            </a:r>
            <a:r>
              <a:rPr lang="en-GB" dirty="0"/>
              <a:t>and </a:t>
            </a:r>
            <a:r>
              <a:rPr lang="en-GB" dirty="0" smtClean="0"/>
              <a:t>continue 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0075" y="1664804"/>
            <a:ext cx="3808587" cy="39964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#!/bin/bash</a:t>
            </a:r>
          </a:p>
          <a:p>
            <a:pPr marL="0" lvl="1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	</a:t>
            </a:r>
          </a:p>
          <a:p>
            <a:pPr marL="0" lvl="1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for x in {1..5}	</a:t>
            </a:r>
          </a:p>
          <a:p>
            <a:pPr marL="0" lvl="1">
              <a:buNone/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do			</a:t>
            </a:r>
          </a:p>
          <a:p>
            <a:pPr marL="0" lvl="1">
              <a:buNone/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echo $x	</a:t>
            </a:r>
          </a:p>
          <a:p>
            <a:pPr marL="0" lvl="1">
              <a:buNone/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if [ $x -</a:t>
            </a:r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eq</a:t>
            </a: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3 ]	</a:t>
            </a:r>
          </a:p>
          <a:p>
            <a:pPr marL="0" lvl="1">
              <a:buNone/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then</a:t>
            </a:r>
          </a:p>
          <a:p>
            <a:pPr marL="0" lvl="1">
              <a:buNone/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   break	</a:t>
            </a:r>
          </a:p>
          <a:p>
            <a:pPr marL="0" lvl="1">
              <a:buNone/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fi</a:t>
            </a: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		</a:t>
            </a:r>
          </a:p>
          <a:p>
            <a:pPr marL="0" lvl="1">
              <a:buNone/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echo "keep looping" </a:t>
            </a:r>
          </a:p>
          <a:p>
            <a:pPr marL="0" lvl="1">
              <a:buNone/>
            </a:pP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done		</a:t>
            </a:r>
          </a:p>
          <a:p>
            <a:pPr marL="0" lvl="1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echo "outside the loop" 	</a:t>
            </a:r>
          </a:p>
          <a:p>
            <a:pPr lvl="1">
              <a:buNone/>
            </a:pPr>
            <a:endParaRPr lang="en-GB" sz="1600" dirty="0" smtClean="0">
              <a:latin typeface="Lucida Console" pitchFamily="49" charset="0"/>
              <a:cs typeface="Courier New" pitchFamily="49" charset="0"/>
            </a:endParaRPr>
          </a:p>
          <a:p>
            <a:pPr lvl="1">
              <a:buNone/>
            </a:pPr>
            <a:endParaRPr lang="en-GB" sz="16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439062" y="1592797"/>
            <a:ext cx="3974289" cy="41044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#!/bin/bash</a:t>
            </a:r>
          </a:p>
          <a:p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for x in {1..5}</a:t>
            </a: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do</a:t>
            </a: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echo $x</a:t>
            </a: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if [ $x –</a:t>
            </a:r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eq</a:t>
            </a: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3 ]</a:t>
            </a: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then</a:t>
            </a: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   continue</a:t>
            </a: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</a:t>
            </a:r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fi</a:t>
            </a:r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echo "keep looping" </a:t>
            </a: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done</a:t>
            </a:r>
          </a:p>
          <a:p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echo "outside the loop"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Infinite Loop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2520000"/>
            <a:ext cx="7772677" cy="578882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For Loop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4000" y="1728000"/>
            <a:ext cx="7772677" cy="543600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3312000"/>
            <a:ext cx="7772677" cy="578882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While Loop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104000"/>
            <a:ext cx="7772677" cy="578882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Until Loop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896000"/>
            <a:ext cx="7772677" cy="578882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Loop Control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5688000"/>
            <a:ext cx="7772677" cy="578882"/>
          </a:xfrm>
          <a:solidFill>
            <a:srgbClr val="369BD0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000090"/>
                </a:solidFill>
              </a:rPr>
              <a:t>Infinite Loop</a:t>
            </a:r>
            <a:endParaRPr lang="en-GB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196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</a:t>
            </a:r>
            <a:r>
              <a:rPr lang="en-GB" dirty="0" smtClean="0"/>
              <a:t>– infinite </a:t>
            </a:r>
            <a:r>
              <a:rPr lang="en-GB" dirty="0"/>
              <a:t>l</a:t>
            </a:r>
            <a:r>
              <a:rPr lang="en-GB" dirty="0" smtClean="0"/>
              <a:t>oop</a:t>
            </a:r>
            <a:endParaRPr lang="en-GB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96005" y="1676376"/>
            <a:ext cx="7772677" cy="427196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b="0" dirty="0" smtClean="0">
                <a:solidFill>
                  <a:schemeClr val="tx1"/>
                </a:solidFill>
                <a:latin typeface="+mn-lt"/>
              </a:rPr>
              <a:t>An infinite </a:t>
            </a:r>
            <a:r>
              <a:rPr sz="2000" dirty="0" smtClean="0">
                <a:solidFill>
                  <a:schemeClr val="tx1"/>
                </a:solidFill>
                <a:latin typeface="+mn-lt"/>
              </a:rPr>
              <a:t>while</a:t>
            </a:r>
            <a:r>
              <a:rPr sz="2000" b="0" dirty="0" smtClean="0">
                <a:solidFill>
                  <a:schemeClr val="tx1"/>
                </a:solidFill>
                <a:latin typeface="+mn-lt"/>
              </a:rPr>
              <a:t> loop is created if the condition is always </a:t>
            </a:r>
            <a:r>
              <a:rPr sz="2000" dirty="0" smtClean="0">
                <a:solidFill>
                  <a:schemeClr val="tx1"/>
                </a:solidFill>
                <a:latin typeface="+mn-lt"/>
              </a:rPr>
              <a:t>true</a:t>
            </a:r>
            <a:r>
              <a:rPr sz="2000" b="0" dirty="0" smtClean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729709" y="2735253"/>
            <a:ext cx="7772677" cy="427196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b="0" dirty="0" smtClean="0">
                <a:solidFill>
                  <a:schemeClr val="tx1"/>
                </a:solidFill>
                <a:latin typeface="+mn-lt"/>
              </a:rPr>
              <a:t>An infinite </a:t>
            </a:r>
            <a:r>
              <a:rPr sz="2000" dirty="0" smtClean="0">
                <a:solidFill>
                  <a:schemeClr val="tx1"/>
                </a:solidFill>
                <a:latin typeface="+mn-lt"/>
              </a:rPr>
              <a:t>until</a:t>
            </a:r>
            <a:r>
              <a:rPr sz="2000" b="0" dirty="0" smtClean="0">
                <a:solidFill>
                  <a:schemeClr val="tx1"/>
                </a:solidFill>
                <a:latin typeface="+mn-lt"/>
              </a:rPr>
              <a:t> loop is created if the condition is always </a:t>
            </a:r>
            <a:r>
              <a:rPr sz="2000" dirty="0" smtClean="0">
                <a:solidFill>
                  <a:schemeClr val="tx1"/>
                </a:solidFill>
                <a:latin typeface="+mn-lt"/>
              </a:rPr>
              <a:t>false</a:t>
            </a:r>
            <a:r>
              <a:rPr sz="2000" b="0" dirty="0" smtClean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729709" y="3867156"/>
            <a:ext cx="7772677" cy="427196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b="0" dirty="0" smtClean="0">
                <a:solidFill>
                  <a:schemeClr val="tx1"/>
                </a:solidFill>
                <a:latin typeface="+mn-lt"/>
              </a:rPr>
              <a:t>An infinite </a:t>
            </a:r>
            <a:r>
              <a:rPr sz="2000" dirty="0" smtClean="0">
                <a:solidFill>
                  <a:schemeClr val="tx1"/>
                </a:solidFill>
                <a:latin typeface="+mn-lt"/>
              </a:rPr>
              <a:t>for</a:t>
            </a:r>
            <a:r>
              <a:rPr sz="2000" b="0" dirty="0" smtClean="0">
                <a:solidFill>
                  <a:schemeClr val="tx1"/>
                </a:solidFill>
                <a:latin typeface="+mn-lt"/>
              </a:rPr>
              <a:t> loop is created if the expressions are empty.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729709" y="4889520"/>
            <a:ext cx="7772677" cy="427196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b="0" dirty="0" smtClean="0">
                <a:solidFill>
                  <a:schemeClr val="tx1"/>
                </a:solidFill>
                <a:latin typeface="+mn-lt"/>
              </a:rPr>
              <a:t>Use break or exit to come out of the loop.</a:t>
            </a: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687974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After completing this module you will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Write scripts which use a </a:t>
            </a:r>
            <a:r>
              <a:rPr lang="en-GB" b="1" dirty="0" smtClean="0"/>
              <a:t>for </a:t>
            </a:r>
            <a:r>
              <a:rPr lang="en-GB" dirty="0" smtClean="0"/>
              <a:t>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Write scripts which use </a:t>
            </a:r>
            <a:r>
              <a:rPr lang="en-GB" b="1" dirty="0" smtClean="0"/>
              <a:t>while</a:t>
            </a:r>
            <a:r>
              <a:rPr lang="en-GB" dirty="0" smtClean="0"/>
              <a:t> and </a:t>
            </a:r>
            <a:r>
              <a:rPr lang="en-GB" b="1" dirty="0" smtClean="0"/>
              <a:t>until</a:t>
            </a:r>
            <a:r>
              <a:rPr lang="en-GB" dirty="0" smtClean="0"/>
              <a:t> loops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b="1" dirty="0" smtClean="0"/>
              <a:t>break</a:t>
            </a:r>
            <a:r>
              <a:rPr lang="en-GB" dirty="0" smtClean="0"/>
              <a:t> and </a:t>
            </a:r>
            <a:r>
              <a:rPr lang="en-GB" b="1" dirty="0" smtClean="0"/>
              <a:t>continue</a:t>
            </a:r>
            <a:r>
              <a:rPr lang="en-GB" dirty="0" smtClean="0"/>
              <a:t>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Know how to avoid writing an infinite loop</a:t>
            </a:r>
          </a:p>
          <a:p>
            <a:pPr>
              <a:buNone/>
            </a:pP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– Using break to avoid an infinite </a:t>
            </a:r>
            <a:r>
              <a:rPr lang="en-GB" dirty="0"/>
              <a:t>l</a:t>
            </a:r>
            <a:r>
              <a:rPr lang="en-GB" dirty="0" smtClean="0"/>
              <a:t>oop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0074" y="1255115"/>
            <a:ext cx="7516061" cy="50746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#!/bin/bash</a:t>
            </a:r>
          </a:p>
          <a:p>
            <a:pPr lvl="1" indent="-371475"/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while true</a:t>
            </a: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do</a:t>
            </a: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echo "Pin number should contain at least 5 digits."</a:t>
            </a: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read -p "Enter pin number: " pin</a:t>
            </a:r>
          </a:p>
          <a:p>
            <a:pPr lvl="1" indent="-371475"/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if [ ${#pin} -</a:t>
            </a:r>
            <a:r>
              <a:rPr lang="en-GB" sz="1800" dirty="0" err="1" smtClean="0">
                <a:latin typeface="Lucida Console" pitchFamily="49" charset="0"/>
                <a:cs typeface="Courier New" pitchFamily="49" charset="0"/>
              </a:rPr>
              <a:t>lt</a:t>
            </a:r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5 ]</a:t>
            </a: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then</a:t>
            </a: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   echo "Pin too short - Please try again"</a:t>
            </a: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else</a:t>
            </a: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    </a:t>
            </a:r>
            <a:r>
              <a:rPr lang="en-GB" b="1" i="1" dirty="0" smtClean="0">
                <a:latin typeface="Lucida Console" pitchFamily="49" charset="0"/>
                <a:cs typeface="Courier New" pitchFamily="49" charset="0"/>
              </a:rPr>
              <a:t>break</a:t>
            </a:r>
            <a:r>
              <a:rPr lang="en-GB" b="1" dirty="0" smtClean="0">
                <a:latin typeface="Lucida Console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Lucida Console" pitchFamily="49" charset="0"/>
                <a:cs typeface="Courier New" pitchFamily="49" charset="0"/>
              </a:rPr>
              <a:t>#do not use continue command</a:t>
            </a:r>
            <a:endParaRPr lang="en-GB" sz="1800" b="1" dirty="0" smtClean="0">
              <a:latin typeface="Lucida Console" pitchFamily="49" charset="0"/>
              <a:cs typeface="Courier New" pitchFamily="49" charset="0"/>
            </a:endParaRP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  fi</a:t>
            </a: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done</a:t>
            </a:r>
          </a:p>
          <a:p>
            <a:pPr lvl="1" indent="-371475"/>
            <a:endParaRPr lang="en-GB" sz="1800" dirty="0" smtClean="0">
              <a:latin typeface="Lucida Console" pitchFamily="49" charset="0"/>
              <a:cs typeface="Courier New" pitchFamily="49" charset="0"/>
            </a:endParaRPr>
          </a:p>
          <a:p>
            <a:pPr lvl="1" indent="-371475"/>
            <a:r>
              <a:rPr lang="en-GB" sz="1800" dirty="0" smtClean="0">
                <a:latin typeface="Lucida Console" pitchFamily="49" charset="0"/>
                <a:cs typeface="Courier New" pitchFamily="49" charset="0"/>
              </a:rPr>
              <a:t>echo "Pin number is accepted" </a:t>
            </a:r>
            <a:r>
              <a:rPr lang="en-GB" sz="1600" dirty="0" smtClean="0">
                <a:latin typeface="Lucida Console" pitchFamily="49" charset="0"/>
                <a:cs typeface="Courier New" pitchFamily="49" charset="0"/>
              </a:rPr>
              <a:t>	</a:t>
            </a:r>
          </a:p>
          <a:p>
            <a:pPr lvl="1" indent="-371475">
              <a:buNone/>
            </a:pPr>
            <a:endParaRPr lang="en-GB" sz="1600" dirty="0" smtClean="0">
              <a:latin typeface="Lucida Console" pitchFamily="49" charset="0"/>
              <a:cs typeface="Courier New" pitchFamily="49" charset="0"/>
            </a:endParaRPr>
          </a:p>
          <a:p>
            <a:pPr lvl="1">
              <a:buNone/>
            </a:pPr>
            <a:endParaRPr lang="en-GB" sz="16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objectives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687974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Now you have completed this module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Write scripts which use a </a:t>
            </a:r>
            <a:r>
              <a:rPr lang="en-GB" b="1" dirty="0" smtClean="0"/>
              <a:t>for </a:t>
            </a:r>
            <a:r>
              <a:rPr lang="en-GB" dirty="0" smtClean="0"/>
              <a:t>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Write scripts which use </a:t>
            </a:r>
            <a:r>
              <a:rPr lang="en-GB" b="1" dirty="0" smtClean="0"/>
              <a:t>while</a:t>
            </a:r>
            <a:r>
              <a:rPr lang="en-GB" dirty="0" smtClean="0"/>
              <a:t>  and </a:t>
            </a:r>
            <a:r>
              <a:rPr lang="en-GB" b="1" dirty="0" smtClean="0"/>
              <a:t>until</a:t>
            </a:r>
            <a:r>
              <a:rPr lang="en-GB" dirty="0" smtClean="0"/>
              <a:t> loops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b="1" dirty="0" smtClean="0"/>
              <a:t>break</a:t>
            </a:r>
            <a:r>
              <a:rPr lang="en-GB" dirty="0" smtClean="0"/>
              <a:t> and </a:t>
            </a:r>
            <a:r>
              <a:rPr lang="en-GB" b="1" dirty="0" smtClean="0"/>
              <a:t>continue</a:t>
            </a:r>
            <a:r>
              <a:rPr lang="en-GB" dirty="0" smtClean="0"/>
              <a:t>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Know how to avoid writing	 an infinite loop</a:t>
            </a:r>
          </a:p>
          <a:p>
            <a:pPr>
              <a:buNone/>
            </a:pP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Iteration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2520000"/>
            <a:ext cx="7772677" cy="578882"/>
          </a:xfrm>
        </p:spPr>
        <p:txBody>
          <a:bodyPr/>
          <a:lstStyle/>
          <a:p>
            <a:r>
              <a:rPr lang="en-GB" dirty="0" smtClean="0"/>
              <a:t>For Loop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4000" y="1728000"/>
            <a:ext cx="7772677" cy="579600"/>
          </a:xfrm>
        </p:spPr>
        <p:txBody>
          <a:bodyPr/>
          <a:lstStyle/>
          <a:p>
            <a:r>
              <a:rPr smtClean="0"/>
              <a:t>Iteration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3312000"/>
            <a:ext cx="7772677" cy="578882"/>
          </a:xfrm>
        </p:spPr>
        <p:txBody>
          <a:bodyPr/>
          <a:lstStyle/>
          <a:p>
            <a:r>
              <a:rPr lang="en-GB" dirty="0" smtClean="0"/>
              <a:t>While Loop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104000"/>
            <a:ext cx="7772677" cy="578882"/>
          </a:xfrm>
        </p:spPr>
        <p:txBody>
          <a:bodyPr/>
          <a:lstStyle/>
          <a:p>
            <a:r>
              <a:rPr lang="en-GB" dirty="0" smtClean="0"/>
              <a:t>Until Loop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896000"/>
            <a:ext cx="7772677" cy="578882"/>
          </a:xfrm>
        </p:spPr>
        <p:txBody>
          <a:bodyPr/>
          <a:lstStyle/>
          <a:p>
            <a:r>
              <a:rPr lang="en-GB" dirty="0" smtClean="0"/>
              <a:t>Loop Control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5688000"/>
            <a:ext cx="7772677" cy="578882"/>
          </a:xfrm>
        </p:spPr>
        <p:txBody>
          <a:bodyPr/>
          <a:lstStyle/>
          <a:p>
            <a:r>
              <a:rPr lang="en-GB" dirty="0" smtClean="0"/>
              <a:t>Infinite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9981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Iteration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57350"/>
            <a:ext cx="7772400" cy="4687974"/>
          </a:xfrm>
        </p:spPr>
        <p:txBody>
          <a:bodyPr/>
          <a:lstStyle/>
          <a:p>
            <a:r>
              <a:rPr lang="en-GB" dirty="0" smtClean="0"/>
              <a:t>Iterative statements are used to repeat a set of commands a number of times</a:t>
            </a:r>
          </a:p>
          <a:p>
            <a:r>
              <a:rPr lang="en-GB" dirty="0" smtClean="0"/>
              <a:t>Within a bash script there are 3 flow control commands :</a:t>
            </a:r>
          </a:p>
          <a:p>
            <a:pPr lvl="1"/>
            <a:r>
              <a:rPr lang="en-GB" dirty="0" smtClean="0"/>
              <a:t>for</a:t>
            </a:r>
          </a:p>
          <a:p>
            <a:pPr lvl="1"/>
            <a:r>
              <a:rPr lang="en-GB" dirty="0" smtClean="0"/>
              <a:t>while</a:t>
            </a:r>
          </a:p>
          <a:p>
            <a:pPr lvl="1"/>
            <a:r>
              <a:rPr lang="en-GB" dirty="0" smtClean="0"/>
              <a:t>until</a:t>
            </a:r>
          </a:p>
          <a:p>
            <a:pPr lvl="1"/>
            <a:endParaRPr lang="en-GB" dirty="0" smtClean="0"/>
          </a:p>
          <a:p>
            <a:pPr>
              <a:buNone/>
            </a:pPr>
            <a:endParaRPr lang="en-GB" b="1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For Loop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2520000"/>
            <a:ext cx="7772677" cy="578882"/>
          </a:xfrm>
          <a:solidFill>
            <a:srgbClr val="369BD0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000090"/>
                </a:solidFill>
              </a:rPr>
              <a:t>For Loop</a:t>
            </a:r>
            <a:endParaRPr lang="en-GB" dirty="0">
              <a:solidFill>
                <a:srgbClr val="00009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4000" y="1728000"/>
            <a:ext cx="7772677" cy="579600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3312000"/>
            <a:ext cx="7772677" cy="578882"/>
          </a:xfrm>
        </p:spPr>
        <p:txBody>
          <a:bodyPr/>
          <a:lstStyle/>
          <a:p>
            <a:r>
              <a:rPr lang="en-GB" dirty="0" smtClean="0"/>
              <a:t>While Loop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104000"/>
            <a:ext cx="7772677" cy="578882"/>
          </a:xfrm>
        </p:spPr>
        <p:txBody>
          <a:bodyPr/>
          <a:lstStyle/>
          <a:p>
            <a:r>
              <a:rPr lang="en-GB" dirty="0" smtClean="0"/>
              <a:t>Until Loop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896000"/>
            <a:ext cx="7772677" cy="578882"/>
          </a:xfrm>
        </p:spPr>
        <p:txBody>
          <a:bodyPr/>
          <a:lstStyle/>
          <a:p>
            <a:r>
              <a:rPr lang="en-GB" dirty="0" smtClean="0"/>
              <a:t>Loop Control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5688000"/>
            <a:ext cx="7772677" cy="578882"/>
          </a:xfrm>
        </p:spPr>
        <p:txBody>
          <a:bodyPr/>
          <a:lstStyle/>
          <a:p>
            <a:r>
              <a:rPr lang="en-GB" dirty="0" smtClean="0"/>
              <a:t>Infinite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3433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Syntax - for </a:t>
            </a:r>
            <a:r>
              <a:rPr lang="en-GB" dirty="0" smtClean="0"/>
              <a:t>loop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10825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</a:t>
            </a:r>
            <a:r>
              <a:rPr lang="en-GB" dirty="0" smtClean="0"/>
              <a:t>or </a:t>
            </a:r>
            <a:r>
              <a:rPr lang="en-GB" dirty="0" smtClean="0"/>
              <a:t>loop </a:t>
            </a:r>
            <a:r>
              <a:rPr lang="en-GB" dirty="0" smtClean="0"/>
              <a:t>will </a:t>
            </a:r>
            <a:r>
              <a:rPr lang="en-GB" dirty="0" smtClean="0"/>
              <a:t>repeat </a:t>
            </a:r>
            <a:r>
              <a:rPr lang="en-GB" dirty="0" smtClean="0"/>
              <a:t>a sequence of commands once for each item in a </a:t>
            </a:r>
            <a:r>
              <a:rPr lang="en-GB" dirty="0" smtClean="0"/>
              <a:t>specified list</a:t>
            </a:r>
            <a:r>
              <a:rPr lang="en-GB" dirty="0" smtClean="0"/>
              <a:t>. 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The implicitly declared variable will cycle through each value.</a:t>
            </a:r>
            <a:r>
              <a:rPr lang="en-GB" dirty="0" smtClean="0"/>
              <a:t> 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931936" y="2552688"/>
            <a:ext cx="4085678" cy="167959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in 1 2 3 4 5 6 7 8 9 10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do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	echo $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i</a:t>
            </a:r>
            <a:endParaRPr lang="en-US" sz="1600" dirty="0" smtClean="0">
              <a:latin typeface="Lucida Console" pitchFamily="49" charset="0"/>
              <a:cs typeface="Courier New" pitchFamily="49" charset="0"/>
            </a:endParaRP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done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313495" y="2516176"/>
            <a:ext cx="3033388" cy="164308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for ((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=1;i&lt;=10;i++))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do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	echo $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i</a:t>
            </a:r>
            <a:endParaRPr lang="en-US" sz="1600" dirty="0" smtClean="0">
              <a:latin typeface="Lucida Console" pitchFamily="49" charset="0"/>
              <a:cs typeface="Courier New" pitchFamily="49" charset="0"/>
            </a:endParaRP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done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31935" y="4451365"/>
            <a:ext cx="3673770" cy="17891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for 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in $*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do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	echo $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i</a:t>
            </a:r>
            <a:endParaRPr lang="en-US" sz="1600" dirty="0" smtClean="0">
              <a:latin typeface="Lucida Console" pitchFamily="49" charset="0"/>
              <a:cs typeface="Courier New" pitchFamily="49" charset="0"/>
            </a:endParaRP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done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313495" y="4451364"/>
            <a:ext cx="3033388" cy="18256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for file in $(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ls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do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	echo $file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done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– for </a:t>
            </a:r>
            <a:r>
              <a:rPr lang="en-GB" dirty="0"/>
              <a:t>l</a:t>
            </a:r>
            <a:r>
              <a:rPr lang="en-GB" dirty="0" smtClean="0"/>
              <a:t>oop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96005" y="1639864"/>
            <a:ext cx="7448652" cy="416248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#!/bin/bash</a:t>
            </a:r>
          </a:p>
          <a:p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clear</a:t>
            </a:r>
          </a:p>
          <a:p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# iterates through all files and directories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# under the current </a:t>
            </a:r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directory</a:t>
            </a:r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endParaRPr lang="en-GB" sz="20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for file in *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do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   echo "file found: $file"</a:t>
            </a:r>
          </a:p>
          <a:p>
            <a:r>
              <a:rPr lang="en-GB" sz="2000" dirty="0" smtClean="0">
                <a:latin typeface="Lucida Console" pitchFamily="49" charset="0"/>
                <a:cs typeface="Courier New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While Loop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2520000"/>
            <a:ext cx="7772677" cy="578882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For Loop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4000" y="1728000"/>
            <a:ext cx="7772677" cy="579600"/>
          </a:xfrm>
          <a:solidFill>
            <a:srgbClr val="C5EAFB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dirty="0" smtClean="0">
                <a:solidFill>
                  <a:schemeClr val="bg1">
                    <a:lumMod val="50000"/>
                  </a:schemeClr>
                </a:solidFill>
              </a:rPr>
              <a:t>Iteration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568" y="3312000"/>
            <a:ext cx="7772677" cy="578882"/>
          </a:xfrm>
          <a:solidFill>
            <a:srgbClr val="369BD0"/>
          </a:solidFill>
          <a:ln>
            <a:solidFill>
              <a:srgbClr val="000090"/>
            </a:solidFill>
          </a:ln>
        </p:spPr>
        <p:txBody>
          <a:bodyPr/>
          <a:lstStyle/>
          <a:p>
            <a:r>
              <a:rPr lang="en-GB" dirty="0" smtClean="0">
                <a:solidFill>
                  <a:srgbClr val="000090"/>
                </a:solidFill>
              </a:rPr>
              <a:t>While Loop</a:t>
            </a:r>
            <a:endParaRPr lang="en-GB" dirty="0">
              <a:solidFill>
                <a:srgbClr val="000090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104000"/>
            <a:ext cx="7772677" cy="578882"/>
          </a:xfrm>
        </p:spPr>
        <p:txBody>
          <a:bodyPr/>
          <a:lstStyle/>
          <a:p>
            <a:r>
              <a:rPr lang="en-GB" dirty="0" smtClean="0"/>
              <a:t>Until Loop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4896000"/>
            <a:ext cx="7772677" cy="578882"/>
          </a:xfrm>
        </p:spPr>
        <p:txBody>
          <a:bodyPr/>
          <a:lstStyle/>
          <a:p>
            <a:r>
              <a:rPr lang="en-GB" dirty="0" smtClean="0"/>
              <a:t>Loop Control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4000" y="5688000"/>
            <a:ext cx="7772677" cy="579600"/>
          </a:xfrm>
        </p:spPr>
        <p:txBody>
          <a:bodyPr/>
          <a:lstStyle/>
          <a:p>
            <a:r>
              <a:rPr lang="en-GB" dirty="0" smtClean="0"/>
              <a:t>Infinite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4478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</a:t>
            </a:r>
            <a:r>
              <a:rPr lang="en-GB" dirty="0" smtClean="0"/>
              <a:t>– while loop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50334" y="3319462"/>
            <a:ext cx="3416102" cy="20447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w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hile [ condition ]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do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command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done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39657" y="3282949"/>
            <a:ext cx="4176374" cy="20812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w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hile [ condition ] ; </a:t>
            </a: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do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ヒラギノ角ゴ Pro W3" pitchFamily="-112" charset="-128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   command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ヒラギノ角ゴ Pro W3" pitchFamily="-112" charset="-128"/>
                <a:cs typeface="Courier New" pitchFamily="49" charset="0"/>
              </a:rPr>
              <a:t>done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665116" y="1742582"/>
            <a:ext cx="7648062" cy="1281589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</a:t>
            </a:r>
            <a:r>
              <a:rPr lang="en-GB" dirty="0" smtClean="0"/>
              <a:t>hile loop </a:t>
            </a:r>
            <a:r>
              <a:rPr lang="en-GB" dirty="0"/>
              <a:t>will continue </a:t>
            </a:r>
            <a:r>
              <a:rPr lang="en-GB" dirty="0" smtClean="0"/>
              <a:t>to iterate while the condition </a:t>
            </a:r>
            <a:r>
              <a:rPr lang="en-GB" dirty="0" smtClean="0"/>
              <a:t>is true. </a:t>
            </a:r>
            <a:endParaRPr lang="en-GB" dirty="0"/>
          </a:p>
          <a:p>
            <a:endParaRPr lang="en-GB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8015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Shell Programming</Module><IconOverlay xmlns="http://schemas.microsoft.com/sharepoint/v4" xsi:nil="true"/></documentManagement>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Props1.xml><?xml version="1.0" encoding="utf-8"?>
<ds:datastoreItem xmlns:ds="http://schemas.openxmlformats.org/officeDocument/2006/customXml" ds:itemID="{46A4E719-85A3-4777-8632-48DD1FB844C6}">
  <ds:schemaRefs>
    <ds:schemaRef ds:uri="http://www.w3.org/XML/1998/namespace"/>
    <ds:schemaRef ds:uri="http://schemas.microsoft.com/office/2006/documentManagement/types"/>
    <ds:schemaRef ds:uri="http://schemas.microsoft.com/sharepoint/v4"/>
    <ds:schemaRef ds:uri="$ListId:Shared Documents;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C523BC-4A13-4E85-8D0F-AC2174DB79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CD1EEF-5AB1-4AF5-9A5D-27C80CB1C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865</Words>
  <Application>Microsoft Office PowerPoint</Application>
  <PresentationFormat>On-screen Show (4:3)</PresentationFormat>
  <Paragraphs>264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Module objectives</vt:lpstr>
      <vt:lpstr>Iteration</vt:lpstr>
      <vt:lpstr>Iteration</vt:lpstr>
      <vt:lpstr>For Loop</vt:lpstr>
      <vt:lpstr>Syntax - for loop</vt:lpstr>
      <vt:lpstr>Example – for loop</vt:lpstr>
      <vt:lpstr>While Loop</vt:lpstr>
      <vt:lpstr>Syntax – while loop</vt:lpstr>
      <vt:lpstr>Example – while loop </vt:lpstr>
      <vt:lpstr>Example – while loop </vt:lpstr>
      <vt:lpstr>Until Loop</vt:lpstr>
      <vt:lpstr>Syntax – until loop</vt:lpstr>
      <vt:lpstr>Example – until loop</vt:lpstr>
      <vt:lpstr>Loop Control</vt:lpstr>
      <vt:lpstr>Break and Continue</vt:lpstr>
      <vt:lpstr>Example - break and continue </vt:lpstr>
      <vt:lpstr>Infinite Loop</vt:lpstr>
      <vt:lpstr>Syntax – infinite loop</vt:lpstr>
      <vt:lpstr>Example – Using break to avoid an infinite loop</vt:lpstr>
      <vt:lpstr>Module objectives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Richard Jimenez</cp:lastModifiedBy>
  <cp:revision>166</cp:revision>
  <dcterms:created xsi:type="dcterms:W3CDTF">2014-05-28T13:17:46Z</dcterms:created>
  <dcterms:modified xsi:type="dcterms:W3CDTF">2019-05-22T14:58:30Z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