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73" r:id="rId17"/>
    <p:sldId id="269" r:id="rId18"/>
    <p:sldId id="270" r:id="rId19"/>
    <p:sldId id="271" r:id="rId20"/>
    <p:sldId id="272" r:id="rId2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8426"/>
    <a:srgbClr val="309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snapToGrid="0" snapToObjects="1">
      <p:cViewPr varScale="1">
        <p:scale>
          <a:sx n="65" d="100"/>
          <a:sy n="65" d="100"/>
        </p:scale>
        <p:origin x="1320"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zh-TW"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4B9F496-C19A-4BAC-A407-B269C7EA6815}" type="datetime1">
              <a:rPr lang="en-GB" altLang="zh-TW"/>
              <a:pPr/>
              <a:t>03/11/2020</a:t>
            </a:fld>
            <a:endParaRPr lang="en-US" altLang="zh-TW"/>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zh-TW"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21BC115-AD82-4ABC-B4D4-7B1D53FA594B}" type="slidenum">
              <a:rPr lang="en-US" altLang="zh-TW"/>
              <a:pPr/>
              <a:t>‹#›</a:t>
            </a:fld>
            <a:endParaRPr lang="en-US" altLang="zh-TW"/>
          </a:p>
        </p:txBody>
      </p:sp>
    </p:spTree>
    <p:extLst>
      <p:ext uri="{BB962C8B-B14F-4D97-AF65-F5344CB8AC3E}">
        <p14:creationId xmlns:p14="http://schemas.microsoft.com/office/powerpoint/2010/main" val="23458313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zh-TW"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522E6401-D44A-40E8-8B3A-00B90D79FE9F}" type="datetime1">
              <a:rPr lang="en-GB" altLang="zh-TW"/>
              <a:pPr/>
              <a:t>03/11/2020</a:t>
            </a:fld>
            <a:endParaRPr lang="en-US" altLang="zh-TW"/>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TW" altLang="en-US"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zh-TW"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355BAF5-D701-4623-9D57-4BF90AEDE7EC}" type="slidenum">
              <a:rPr lang="en-US" altLang="zh-TW"/>
              <a:pPr/>
              <a:t>‹#›</a:t>
            </a:fld>
            <a:endParaRPr lang="en-US" altLang="zh-TW"/>
          </a:p>
        </p:txBody>
      </p:sp>
    </p:spTree>
    <p:extLst>
      <p:ext uri="{BB962C8B-B14F-4D97-AF65-F5344CB8AC3E}">
        <p14:creationId xmlns:p14="http://schemas.microsoft.com/office/powerpoint/2010/main" val="110535544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eaLnBrk="1" hangingPunct="1"/>
            <a:r>
              <a:rPr lang="en-US" dirty="0" smtClean="0">
                <a:solidFill>
                  <a:srgbClr val="000000"/>
                </a:solidFill>
                <a:latin typeface="Calibri" charset="0"/>
                <a:ea typeface="Calibri" charset="0"/>
                <a:cs typeface="Calibri" charset="0"/>
                <a:sym typeface="Calibri" charset="0"/>
              </a:rPr>
              <a:t>The scripts we have encountered so far have all consisted of a single block of code that performed various tasks sequentially. When programs become more complicated, programmers typically divide their work into small logical blocks, each of which performs a specific task.</a:t>
            </a:r>
          </a:p>
          <a:p>
            <a:pPr eaLnBrk="1" hangingPunct="1"/>
            <a:r>
              <a:rPr lang="en-US" dirty="0" smtClean="0">
                <a:solidFill>
                  <a:srgbClr val="000000"/>
                </a:solidFill>
                <a:latin typeface="Calibri" charset="0"/>
                <a:ea typeface="Calibri" charset="0"/>
                <a:cs typeface="Calibri" charset="0"/>
                <a:sym typeface="Calibri" charset="0"/>
              </a:rPr>
              <a:t> </a:t>
            </a:r>
          </a:p>
          <a:p>
            <a:pPr eaLnBrk="1" hangingPunct="1"/>
            <a:r>
              <a:rPr lang="en-US" dirty="0" smtClean="0">
                <a:solidFill>
                  <a:srgbClr val="000000"/>
                </a:solidFill>
                <a:latin typeface="Calibri" charset="0"/>
                <a:ea typeface="Calibri" charset="0"/>
                <a:cs typeface="Calibri" charset="0"/>
                <a:sym typeface="Calibri" charset="0"/>
              </a:rPr>
              <a:t>What these blocks are called and exactly how they fit together depends to some extent on the programming language you are using. In procedural languages (of which bash is one), they can generally be divided into two types: procedures and functions. In bash, all logical blocks are generally called 'functions' but the distinction between the two types remains.</a:t>
            </a:r>
          </a:p>
          <a:p>
            <a:pPr eaLnBrk="1" hangingPunct="1"/>
            <a:r>
              <a:rPr lang="en-US" dirty="0" smtClean="0">
                <a:solidFill>
                  <a:srgbClr val="000000"/>
                </a:solidFill>
                <a:latin typeface="Calibri" charset="0"/>
                <a:ea typeface="Calibri" charset="0"/>
                <a:cs typeface="Calibri" charset="0"/>
                <a:sym typeface="Calibri" charset="0"/>
              </a:rPr>
              <a:t> </a:t>
            </a:r>
          </a:p>
          <a:p>
            <a:pPr eaLnBrk="1" hangingPunct="1"/>
            <a:r>
              <a:rPr lang="en-US" dirty="0" smtClean="0">
                <a:solidFill>
                  <a:srgbClr val="000000"/>
                </a:solidFill>
                <a:latin typeface="Calibri" charset="0"/>
                <a:ea typeface="Calibri" charset="0"/>
                <a:cs typeface="Calibri" charset="0"/>
                <a:sym typeface="Calibri" charset="0"/>
              </a:rPr>
              <a:t>Learning basic syntax (as we've been doing throughout the course) is the easy part of programming. Understanding how to structure that syntax into logical blocks is really what programming is all about, and this takes practice and perseverance.</a:t>
            </a:r>
          </a:p>
          <a:p>
            <a:pPr eaLnBrk="1" hangingPunct="1"/>
            <a:r>
              <a:rPr lang="en-US" dirty="0" smtClean="0">
                <a:solidFill>
                  <a:srgbClr val="000000"/>
                </a:solidFill>
                <a:latin typeface="Calibri" charset="0"/>
                <a:ea typeface="Calibri" charset="0"/>
                <a:cs typeface="Calibri" charset="0"/>
                <a:sym typeface="Calibri" charset="0"/>
              </a:rPr>
              <a:t> </a:t>
            </a:r>
          </a:p>
          <a:p>
            <a:pPr eaLnBrk="1" hangingPunct="1"/>
            <a:r>
              <a:rPr lang="en-US" dirty="0" smtClean="0">
                <a:solidFill>
                  <a:srgbClr val="000000"/>
                </a:solidFill>
                <a:latin typeface="Calibri" charset="0"/>
                <a:ea typeface="Calibri" charset="0"/>
                <a:cs typeface="Calibri" charset="0"/>
                <a:sym typeface="Calibri" charset="0"/>
              </a:rPr>
              <a:t>In this chapter, we will begin by examining some very simple functions before looking at some more sophisticated examples as well as some important issues to be aware of.</a:t>
            </a:r>
          </a:p>
          <a:p>
            <a:pPr eaLnBrk="1" hangingPunct="1"/>
            <a:endParaRPr lang="en-US" dirty="0" smtClean="0">
              <a:solidFill>
                <a:srgbClr val="000000"/>
              </a:solidFill>
              <a:latin typeface="Calibri" charset="0"/>
              <a:ea typeface="Calibri" charset="0"/>
              <a:cs typeface="Calibri" charset="0"/>
              <a:sym typeface="Calibri" charset="0"/>
            </a:endParaRPr>
          </a:p>
        </p:txBody>
      </p:sp>
      <p:sp>
        <p:nvSpPr>
          <p:cNvPr id="4" name="Slide Number Placeholder 3"/>
          <p:cNvSpPr>
            <a:spLocks noGrp="1"/>
          </p:cNvSpPr>
          <p:nvPr>
            <p:ph type="sldNum" sz="quarter" idx="10"/>
          </p:nvPr>
        </p:nvSpPr>
        <p:spPr/>
        <p:txBody>
          <a:bodyPr/>
          <a:lstStyle/>
          <a:p>
            <a:fld id="{DE6C85E1-D451-48DF-864D-F69891B91C11}"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eaLnBrk="1" hangingPunct="1"/>
            <a:r>
              <a:rPr lang="en-GB" sz="1200" kern="1200" dirty="0" smtClean="0">
                <a:solidFill>
                  <a:schemeClr val="tx1"/>
                </a:solidFill>
                <a:latin typeface="Arial" charset="0"/>
                <a:ea typeface="ヒラギノ角ゴ Pro W3" pitchFamily="-112" charset="-128"/>
                <a:cs typeface="+mn-cs"/>
              </a:rPr>
              <a:t>In bash, a range of commands allow us to leave the current block of code. 'continue' will exit the current if statement, break will leave the current loop and exit will leave the current script. To leave a function, we use </a:t>
            </a:r>
            <a:r>
              <a:rPr lang="en-GB" sz="1200" b="1" kern="1200" dirty="0" smtClean="0">
                <a:solidFill>
                  <a:schemeClr val="tx1"/>
                </a:solidFill>
                <a:latin typeface="Arial" charset="0"/>
                <a:ea typeface="ヒラギノ角ゴ Pro W3" pitchFamily="-112" charset="-128"/>
                <a:cs typeface="+mn-cs"/>
              </a:rPr>
              <a:t>return</a:t>
            </a:r>
            <a:r>
              <a:rPr lang="en-GB" sz="1200" kern="1200" dirty="0" smtClean="0">
                <a:solidFill>
                  <a:schemeClr val="tx1"/>
                </a:solidFill>
                <a:latin typeface="Arial" charset="0"/>
                <a:ea typeface="ヒラギノ角ゴ Pro W3" pitchFamily="-112" charset="-128"/>
                <a:cs typeface="+mn-cs"/>
              </a:rPr>
              <a:t>.</a:t>
            </a:r>
          </a:p>
          <a:p>
            <a:pPr eaLnBrk="1" hangingPunct="1"/>
            <a:endParaRPr lang="en-GB" sz="1200" kern="1200" dirty="0" smtClean="0">
              <a:solidFill>
                <a:schemeClr val="tx1"/>
              </a:solidFill>
              <a:latin typeface="Arial" charset="0"/>
              <a:ea typeface="Calibri" charset="0"/>
              <a:cs typeface="+mn-cs"/>
              <a:sym typeface="Calibri" charset="0"/>
            </a:endParaRPr>
          </a:p>
          <a:p>
            <a:pPr eaLnBrk="1" hangingPunct="1"/>
            <a:r>
              <a:rPr lang="en-GB" sz="1200" kern="1200" dirty="0" smtClean="0">
                <a:solidFill>
                  <a:schemeClr val="tx1"/>
                </a:solidFill>
                <a:latin typeface="Arial" charset="0"/>
                <a:ea typeface="ヒラギノ角ゴ Pro W3" pitchFamily="-112" charset="-128"/>
                <a:cs typeface="+mn-cs"/>
              </a:rPr>
              <a:t>Another more sophisticated usage of return is for returning integer values to the $? variable - just as the exit command can. With return, you can create functions that perform your own tests and use them to validate values.</a:t>
            </a:r>
            <a:endParaRPr lang="en-US" dirty="0" smtClean="0">
              <a:solidFill>
                <a:srgbClr val="000000"/>
              </a:solidFill>
              <a:latin typeface="Calibri" charset="0"/>
              <a:ea typeface="Calibri" charset="0"/>
              <a:cs typeface="Calibri" charset="0"/>
              <a:sym typeface="Calibri" charset="0"/>
            </a:endParaRPr>
          </a:p>
        </p:txBody>
      </p:sp>
      <p:sp>
        <p:nvSpPr>
          <p:cNvPr id="4" name="Slide Number Placeholder 3"/>
          <p:cNvSpPr>
            <a:spLocks noGrp="1"/>
          </p:cNvSpPr>
          <p:nvPr>
            <p:ph type="sldNum" sz="quarter" idx="10"/>
          </p:nvPr>
        </p:nvSpPr>
        <p:spPr/>
        <p:txBody>
          <a:bodyPr/>
          <a:lstStyle/>
          <a:p>
            <a:fld id="{DE6C85E1-D451-48DF-864D-F69891B91C11}"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DE6C85E1-D451-48DF-864D-F69891B91C11}" type="slidenum">
              <a:rPr lang="en-US" smtClean="0"/>
              <a:pPr/>
              <a:t>12</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dirty="0" smtClean="0"/>
              <a:t>$? Can be interrogated in the</a:t>
            </a:r>
            <a:r>
              <a:rPr lang="en-GB" baseline="0" dirty="0" smtClean="0"/>
              <a:t> if statement </a:t>
            </a:r>
            <a:r>
              <a:rPr lang="en-GB" dirty="0" smtClean="0"/>
              <a:t>to determine the value of the return code.</a:t>
            </a:r>
            <a:endParaRPr lang="en-GB" dirty="0" smtClean="0"/>
          </a:p>
        </p:txBody>
      </p:sp>
      <p:sp>
        <p:nvSpPr>
          <p:cNvPr id="4" name="Slide Number Placeholder 3"/>
          <p:cNvSpPr>
            <a:spLocks noGrp="1"/>
          </p:cNvSpPr>
          <p:nvPr>
            <p:ph type="sldNum" sz="quarter" idx="10"/>
          </p:nvPr>
        </p:nvSpPr>
        <p:spPr/>
        <p:txBody>
          <a:bodyPr/>
          <a:lstStyle/>
          <a:p>
            <a:fld id="{DE6C85E1-D451-48DF-864D-F69891B91C11}" type="slidenum">
              <a:rPr lang="en-US" smtClean="0"/>
              <a:pPr/>
              <a:t>13</a:t>
            </a:fld>
            <a:endParaRPr lang="en-US" dirty="0"/>
          </a:p>
        </p:txBody>
      </p:sp>
    </p:spTree>
    <p:extLst>
      <p:ext uri="{BB962C8B-B14F-4D97-AF65-F5344CB8AC3E}">
        <p14:creationId xmlns:p14="http://schemas.microsoft.com/office/powerpoint/2010/main" val="3622564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eaLnBrk="1" hangingPunct="1"/>
            <a:r>
              <a:rPr lang="en-US" dirty="0" smtClean="0">
                <a:solidFill>
                  <a:srgbClr val="000000"/>
                </a:solidFill>
                <a:latin typeface="Calibri" charset="0"/>
                <a:ea typeface="Calibri" charset="0"/>
                <a:cs typeface="Calibri" charset="0"/>
                <a:sym typeface="Calibri" charset="0"/>
              </a:rPr>
              <a:t>By default, variables are declared globally. This means that the variable's scope extends across the entire script.</a:t>
            </a:r>
          </a:p>
          <a:p>
            <a:pPr eaLnBrk="1" hangingPunct="1"/>
            <a:r>
              <a:rPr lang="en-US" dirty="0" smtClean="0">
                <a:solidFill>
                  <a:srgbClr val="000000"/>
                </a:solidFill>
                <a:latin typeface="Calibri Bold" charset="0"/>
                <a:ea typeface="Calibri Bold" charset="0"/>
                <a:cs typeface="Calibri Bold" charset="0"/>
                <a:sym typeface="Calibri Bold" charset="0"/>
              </a:rPr>
              <a:t>Local</a:t>
            </a:r>
            <a:r>
              <a:rPr lang="en-US" dirty="0" smtClean="0">
                <a:solidFill>
                  <a:srgbClr val="000000"/>
                </a:solidFill>
                <a:latin typeface="Calibri" charset="0"/>
                <a:ea typeface="Calibri" charset="0"/>
                <a:cs typeface="Calibri" charset="0"/>
                <a:sym typeface="Calibri" charset="0"/>
              </a:rPr>
              <a:t> - means that the scope of this variable does not go beyond the function in which it is declared.</a:t>
            </a:r>
          </a:p>
          <a:p>
            <a:pPr eaLnBrk="1" hangingPunct="1"/>
            <a:endParaRPr lang="en-US" dirty="0" smtClean="0">
              <a:solidFill>
                <a:srgbClr val="000000"/>
              </a:solidFill>
              <a:latin typeface="Calibri" charset="0"/>
              <a:ea typeface="Calibri" charset="0"/>
              <a:cs typeface="Calibri" charset="0"/>
              <a:sym typeface="Calibri" charset="0"/>
            </a:endParaRPr>
          </a:p>
        </p:txBody>
      </p:sp>
      <p:sp>
        <p:nvSpPr>
          <p:cNvPr id="4" name="Slide Number Placeholder 3"/>
          <p:cNvSpPr>
            <a:spLocks noGrp="1"/>
          </p:cNvSpPr>
          <p:nvPr>
            <p:ph type="sldNum" sz="quarter" idx="10"/>
          </p:nvPr>
        </p:nvSpPr>
        <p:spPr/>
        <p:txBody>
          <a:bodyPr/>
          <a:lstStyle/>
          <a:p>
            <a:fld id="{DE6C85E1-D451-48DF-864D-F69891B91C11}"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16</a:t>
            </a:fld>
            <a:endParaRPr lang="en-US" dirty="0"/>
          </a:p>
        </p:txBody>
      </p:sp>
    </p:spTree>
    <p:extLst>
      <p:ext uri="{BB962C8B-B14F-4D97-AF65-F5344CB8AC3E}">
        <p14:creationId xmlns:p14="http://schemas.microsoft.com/office/powerpoint/2010/main" val="1348197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eaLnBrk="1" hangingPunct="1"/>
            <a:r>
              <a:rPr lang="en-US" dirty="0" smtClean="0">
                <a:solidFill>
                  <a:srgbClr val="000000"/>
                </a:solidFill>
                <a:latin typeface="Calibri" charset="0"/>
                <a:ea typeface="Calibri" charset="0"/>
                <a:cs typeface="Calibri" charset="0"/>
                <a:sym typeface="Calibri" charset="0"/>
              </a:rPr>
              <a:t>The scripts we have encountered so far have all consisted of a single block of code that performed various tasks sequentially. When programs become more complicated, programmers typically divide their work into small logical blocks, each of which performs a specific task.</a:t>
            </a:r>
          </a:p>
          <a:p>
            <a:pPr eaLnBrk="1" hangingPunct="1"/>
            <a:r>
              <a:rPr lang="en-US" dirty="0" smtClean="0">
                <a:solidFill>
                  <a:srgbClr val="000000"/>
                </a:solidFill>
                <a:latin typeface="Calibri" charset="0"/>
                <a:ea typeface="Calibri" charset="0"/>
                <a:cs typeface="Calibri" charset="0"/>
                <a:sym typeface="Calibri" charset="0"/>
              </a:rPr>
              <a:t> </a:t>
            </a:r>
          </a:p>
          <a:p>
            <a:pPr eaLnBrk="1" hangingPunct="1"/>
            <a:r>
              <a:rPr lang="en-US" dirty="0" smtClean="0">
                <a:solidFill>
                  <a:srgbClr val="000000"/>
                </a:solidFill>
                <a:latin typeface="Calibri" charset="0"/>
                <a:ea typeface="Calibri" charset="0"/>
                <a:cs typeface="Calibri" charset="0"/>
                <a:sym typeface="Calibri" charset="0"/>
              </a:rPr>
              <a:t>What these blocks are called and exactly how they fit together depends to some extent on the programming language you are using. In procedural languages (of which bash is one), they can generally be divided into two types: procedures and functions. In bash, all logical blocks are generally called 'functions' but the distinction between the two types remains.</a:t>
            </a:r>
          </a:p>
          <a:p>
            <a:pPr eaLnBrk="1" hangingPunct="1"/>
            <a:r>
              <a:rPr lang="en-US" dirty="0" smtClean="0">
                <a:solidFill>
                  <a:srgbClr val="000000"/>
                </a:solidFill>
                <a:latin typeface="Calibri" charset="0"/>
                <a:ea typeface="Calibri" charset="0"/>
                <a:cs typeface="Calibri" charset="0"/>
                <a:sym typeface="Calibri" charset="0"/>
              </a:rPr>
              <a:t> </a:t>
            </a:r>
          </a:p>
          <a:p>
            <a:pPr eaLnBrk="1" hangingPunct="1"/>
            <a:r>
              <a:rPr lang="en-US" dirty="0" smtClean="0">
                <a:solidFill>
                  <a:srgbClr val="000000"/>
                </a:solidFill>
                <a:latin typeface="Calibri" charset="0"/>
                <a:ea typeface="Calibri" charset="0"/>
                <a:cs typeface="Calibri" charset="0"/>
                <a:sym typeface="Calibri" charset="0"/>
              </a:rPr>
              <a:t>Learning basic syntax (as we've been doing throughout the course) is the easy part of programming. Understanding how to structure that syntax into logical blocks is really what programming is all about, and this takes practice and perseverance.</a:t>
            </a:r>
          </a:p>
          <a:p>
            <a:pPr eaLnBrk="1" hangingPunct="1"/>
            <a:r>
              <a:rPr lang="en-US" dirty="0" smtClean="0">
                <a:solidFill>
                  <a:srgbClr val="000000"/>
                </a:solidFill>
                <a:latin typeface="Calibri" charset="0"/>
                <a:ea typeface="Calibri" charset="0"/>
                <a:cs typeface="Calibri" charset="0"/>
                <a:sym typeface="Calibri" charset="0"/>
              </a:rPr>
              <a:t> </a:t>
            </a:r>
          </a:p>
          <a:p>
            <a:pPr eaLnBrk="1" hangingPunct="1"/>
            <a:r>
              <a:rPr lang="en-US" dirty="0" smtClean="0">
                <a:solidFill>
                  <a:srgbClr val="000000"/>
                </a:solidFill>
                <a:latin typeface="Calibri" charset="0"/>
                <a:ea typeface="Calibri" charset="0"/>
                <a:cs typeface="Calibri" charset="0"/>
                <a:sym typeface="Calibri" charset="0"/>
              </a:rPr>
              <a:t>In this chapter, we will begin by examining some very simple functions before looking at some more sophisticated examples as well as some important issues to be aware of.</a:t>
            </a:r>
          </a:p>
          <a:p>
            <a:pPr eaLnBrk="1" hangingPunct="1"/>
            <a:endParaRPr lang="en-US" dirty="0" smtClean="0">
              <a:solidFill>
                <a:srgbClr val="000000"/>
              </a:solidFill>
              <a:latin typeface="Calibri" charset="0"/>
              <a:ea typeface="Calibri" charset="0"/>
              <a:cs typeface="Calibri" charset="0"/>
              <a:sym typeface="Calibri" charset="0"/>
            </a:endParaRPr>
          </a:p>
        </p:txBody>
      </p:sp>
      <p:sp>
        <p:nvSpPr>
          <p:cNvPr id="4" name="Slide Number Placeholder 3"/>
          <p:cNvSpPr>
            <a:spLocks noGrp="1"/>
          </p:cNvSpPr>
          <p:nvPr>
            <p:ph type="sldNum" sz="quarter" idx="10"/>
          </p:nvPr>
        </p:nvSpPr>
        <p:spPr/>
        <p:txBody>
          <a:bodyPr/>
          <a:lstStyle/>
          <a:p>
            <a:fld id="{DE6C85E1-D451-48DF-864D-F69891B91C11}" type="slidenum">
              <a:rPr lang="en-US" smtClean="0"/>
              <a:pPr/>
              <a:t>17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85000" lnSpcReduction="20000"/>
          </a:bodyPr>
          <a:lstStyle/>
          <a:p>
            <a:pPr eaLnBrk="1" hangingPunct="1"/>
            <a:r>
              <a:rPr lang="en-US" dirty="0" smtClean="0">
                <a:solidFill>
                  <a:srgbClr val="000000"/>
                </a:solidFill>
                <a:latin typeface="Calibri" charset="0"/>
                <a:ea typeface="Calibri" charset="0"/>
                <a:cs typeface="Calibri" charset="0"/>
                <a:sym typeface="Calibri" charset="0"/>
              </a:rPr>
              <a:t>At its most basic, a function is simply a named block of code within your script which you run by typing that name.</a:t>
            </a:r>
          </a:p>
          <a:p>
            <a:pPr eaLnBrk="1" hangingPunct="1"/>
            <a:r>
              <a:rPr lang="en-US" dirty="0" smtClean="0">
                <a:solidFill>
                  <a:srgbClr val="000000"/>
                </a:solidFill>
                <a:latin typeface="Calibri" charset="0"/>
                <a:ea typeface="Calibri" charset="0"/>
                <a:cs typeface="Calibri" charset="0"/>
                <a:sym typeface="Calibri" charset="0"/>
              </a:rPr>
              <a:t>Functions should be placed at the top of your script.</a:t>
            </a:r>
          </a:p>
          <a:p>
            <a:pPr eaLnBrk="1" hangingPunct="1"/>
            <a:endParaRPr lang="en-US" dirty="0" smtClean="0">
              <a:solidFill>
                <a:srgbClr val="000000"/>
              </a:solidFill>
              <a:latin typeface="Calibri" charset="0"/>
              <a:ea typeface="Calibri" charset="0"/>
              <a:cs typeface="Calibri" charset="0"/>
              <a:sym typeface="Calibri" charset="0"/>
            </a:endParaRPr>
          </a:p>
          <a:p>
            <a:pPr eaLnBrk="1" hangingPunct="1"/>
            <a:r>
              <a:rPr lang="en-US" dirty="0" smtClean="0">
                <a:solidFill>
                  <a:srgbClr val="000000"/>
                </a:solidFill>
                <a:latin typeface="Calibri" charset="0"/>
                <a:ea typeface="Calibri" charset="0"/>
                <a:cs typeface="Calibri" charset="0"/>
                <a:sym typeface="Calibri" charset="0"/>
              </a:rPr>
              <a:t>Functions are reusable pieces of code</a:t>
            </a:r>
          </a:p>
          <a:p>
            <a:pPr eaLnBrk="1" hangingPunct="1"/>
            <a:endParaRPr lang="en-US" dirty="0" smtClean="0">
              <a:solidFill>
                <a:srgbClr val="000000"/>
              </a:solidFill>
              <a:latin typeface="Calibri" charset="0"/>
              <a:ea typeface="Calibri" charset="0"/>
              <a:cs typeface="Calibri" charset="0"/>
              <a:sym typeface="Calibri" charset="0"/>
            </a:endParaRPr>
          </a:p>
          <a:p>
            <a:pPr eaLnBrk="1" hangingPunct="1"/>
            <a:r>
              <a:rPr lang="en-US" dirty="0" smtClean="0">
                <a:solidFill>
                  <a:srgbClr val="000000"/>
                </a:solidFill>
                <a:latin typeface="Calibri" charset="0"/>
                <a:ea typeface="Calibri" charset="0"/>
                <a:cs typeface="Calibri" charset="0"/>
                <a:sym typeface="Calibri" charset="0"/>
              </a:rPr>
              <a:t>Encapsulated in one place</a:t>
            </a:r>
          </a:p>
          <a:p>
            <a:pPr eaLnBrk="1" hangingPunct="1"/>
            <a:endParaRPr lang="en-US" dirty="0" smtClean="0">
              <a:solidFill>
                <a:srgbClr val="000000"/>
              </a:solidFill>
              <a:latin typeface="Calibri" charset="0"/>
              <a:ea typeface="Calibri" charset="0"/>
              <a:cs typeface="Calibri" charset="0"/>
              <a:sym typeface="Calibri" charset="0"/>
            </a:endParaRPr>
          </a:p>
          <a:p>
            <a:pPr eaLnBrk="1" hangingPunct="1"/>
            <a:r>
              <a:rPr lang="en-US" dirty="0" smtClean="0">
                <a:solidFill>
                  <a:srgbClr val="000000"/>
                </a:solidFill>
                <a:latin typeface="Calibri" charset="0"/>
                <a:ea typeface="Calibri" charset="0"/>
                <a:cs typeface="Calibri" charset="0"/>
                <a:sym typeface="Calibri" charset="0"/>
              </a:rPr>
              <a:t>Can be called anywhere and any number of times</a:t>
            </a:r>
          </a:p>
          <a:p>
            <a:pPr eaLnBrk="1" hangingPunct="1"/>
            <a:endParaRPr lang="en-US" dirty="0" smtClean="0">
              <a:solidFill>
                <a:srgbClr val="000000"/>
              </a:solidFill>
              <a:latin typeface="Calibri" charset="0"/>
              <a:ea typeface="Calibri" charset="0"/>
              <a:cs typeface="Calibri" charset="0"/>
              <a:sym typeface="Calibri" charset="0"/>
            </a:endParaRPr>
          </a:p>
          <a:p>
            <a:pPr eaLnBrk="1" hangingPunct="1"/>
            <a:r>
              <a:rPr lang="en-US" dirty="0" smtClean="0">
                <a:solidFill>
                  <a:srgbClr val="000000"/>
                </a:solidFill>
                <a:latin typeface="Calibri" charset="0"/>
                <a:ea typeface="Calibri" charset="0"/>
                <a:cs typeface="Calibri" charset="0"/>
                <a:sym typeface="Calibri" charset="0"/>
              </a:rPr>
              <a:t>In all respects is like a script in miniature</a:t>
            </a:r>
          </a:p>
          <a:p>
            <a:endParaRPr lang="en-GB" dirty="0" smtClean="0"/>
          </a:p>
          <a:p>
            <a:r>
              <a:rPr lang="en-GB" baseline="0" dirty="0" smtClean="0"/>
              <a:t>Functions save writing code over &amp; over</a:t>
            </a:r>
          </a:p>
          <a:p>
            <a:r>
              <a:rPr lang="en-GB" baseline="0" dirty="0" smtClean="0"/>
              <a:t>		</a:t>
            </a:r>
            <a:endParaRPr lang="en-GB" dirty="0" smtClean="0"/>
          </a:p>
          <a:p>
            <a:r>
              <a:rPr lang="en-GB" dirty="0" smtClean="0"/>
              <a:t>	Encapsulated in one place</a:t>
            </a:r>
          </a:p>
          <a:p>
            <a:r>
              <a:rPr lang="en-GB" dirty="0" smtClean="0"/>
              <a:t>		Bring structure and clarity to a program</a:t>
            </a:r>
          </a:p>
          <a:p>
            <a:r>
              <a:rPr lang="en-GB" dirty="0" smtClean="0"/>
              <a:t>		Easy to add new functions</a:t>
            </a:r>
          </a:p>
          <a:p>
            <a:r>
              <a:rPr lang="en-GB" dirty="0" smtClean="0"/>
              <a:t>		Modular</a:t>
            </a:r>
            <a:r>
              <a:rPr lang="en-GB" baseline="0" dirty="0" smtClean="0"/>
              <a:t> approach</a:t>
            </a:r>
          </a:p>
          <a:p>
            <a:r>
              <a:rPr lang="en-GB" baseline="0" dirty="0" smtClean="0"/>
              <a:t>		Helps de-bugging</a:t>
            </a:r>
            <a:endParaRPr lang="en-GB" dirty="0" smtClean="0"/>
          </a:p>
          <a:p>
            <a:r>
              <a:rPr lang="en-GB" dirty="0" smtClean="0"/>
              <a:t>	Can be called anywhere and any number of times</a:t>
            </a:r>
          </a:p>
          <a:p>
            <a:r>
              <a:rPr lang="en-GB" dirty="0" smtClean="0"/>
              <a:t>		Inside your script and</a:t>
            </a:r>
          </a:p>
          <a:p>
            <a:r>
              <a:rPr lang="en-GB" dirty="0" smtClean="0"/>
              <a:t>		Can be referenced</a:t>
            </a:r>
            <a:r>
              <a:rPr lang="en-GB" baseline="0" dirty="0" smtClean="0"/>
              <a:t> from a library file</a:t>
            </a:r>
            <a:endParaRPr lang="en-GB" dirty="0" smtClean="0"/>
          </a:p>
          <a:p>
            <a:pPr eaLnBrk="1" hangingPunct="1"/>
            <a:endParaRPr lang="en-US" dirty="0" smtClean="0">
              <a:solidFill>
                <a:srgbClr val="000000"/>
              </a:solidFill>
              <a:latin typeface="Calibri" charset="0"/>
              <a:ea typeface="Calibri" charset="0"/>
              <a:cs typeface="Calibri" charset="0"/>
              <a:sym typeface="Calibri" charset="0"/>
            </a:endParaRPr>
          </a:p>
          <a:p>
            <a:r>
              <a:rPr lang="en-GB" dirty="0" smtClean="0"/>
              <a:t>	</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sz="1200" kern="1200" dirty="0" smtClean="0">
                <a:solidFill>
                  <a:schemeClr val="tx1"/>
                </a:solidFill>
                <a:latin typeface="Arial" charset="0"/>
                <a:ea typeface="ヒラギノ角ゴ Pro W3" pitchFamily="-112" charset="-128"/>
                <a:cs typeface="+mn-cs"/>
              </a:rPr>
              <a:t>This script simply executes the function "greeting" twice.</a:t>
            </a:r>
          </a:p>
          <a:p>
            <a:endParaRPr lang="en-GB" sz="1200" kern="1200" dirty="0" smtClean="0">
              <a:solidFill>
                <a:schemeClr val="tx1"/>
              </a:solidFill>
              <a:latin typeface="Arial" charset="0"/>
              <a:ea typeface="ヒラギノ角ゴ Pro W3" pitchFamily="-112" charset="-128"/>
              <a:cs typeface="+mn-cs"/>
            </a:endParaRPr>
          </a:p>
          <a:p>
            <a:r>
              <a:rPr lang="en-GB" sz="1200" kern="1200" dirty="0" smtClean="0">
                <a:solidFill>
                  <a:schemeClr val="tx1"/>
                </a:solidFill>
                <a:latin typeface="Arial" charset="0"/>
                <a:ea typeface="ヒラギノ角ゴ Pro W3" pitchFamily="-112" charset="-128"/>
                <a:cs typeface="+mn-cs"/>
              </a:rPr>
              <a:t>Note the syntax for declaring a function: the “function” keyword is optional</a:t>
            </a:r>
            <a:r>
              <a:rPr lang="en-GB" sz="1200" kern="1200" baseline="0" dirty="0" smtClean="0">
                <a:solidFill>
                  <a:schemeClr val="tx1"/>
                </a:solidFill>
                <a:latin typeface="Arial" charset="0"/>
                <a:ea typeface="ヒラギノ角ゴ Pro W3" pitchFamily="-112" charset="-128"/>
                <a:cs typeface="+mn-cs"/>
              </a:rPr>
              <a:t> to use, f</a:t>
            </a:r>
            <a:r>
              <a:rPr lang="en-GB" sz="1200" kern="1200" dirty="0" smtClean="0">
                <a:solidFill>
                  <a:schemeClr val="tx1"/>
                </a:solidFill>
                <a:latin typeface="Arial" charset="0"/>
                <a:ea typeface="ヒラギノ角ゴ Pro W3" pitchFamily="-112" charset="-128"/>
                <a:cs typeface="+mn-cs"/>
              </a:rPr>
              <a:t>unction name followed by empty parentheses, followed by an open brace (closed at the end of the function).</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eaLnBrk="1" hangingPunct="1"/>
            <a:r>
              <a:rPr lang="en-US" dirty="0" smtClean="0">
                <a:solidFill>
                  <a:srgbClr val="000000"/>
                </a:solidFill>
                <a:latin typeface="Calibri" charset="0"/>
                <a:ea typeface="Calibri" charset="0"/>
                <a:cs typeface="Calibri" charset="0"/>
                <a:sym typeface="Calibri" charset="0"/>
              </a:rPr>
              <a:t>You can think of a function as a command within your script. Just as with any other command, you can pass it arguments and just as with scripts, these are referred to as $1, $2, $3 etc within the function. </a:t>
            </a:r>
          </a:p>
          <a:p>
            <a:pPr eaLnBrk="1" hangingPunct="1"/>
            <a:r>
              <a:rPr lang="en-US" dirty="0" smtClean="0">
                <a:solidFill>
                  <a:srgbClr val="000000"/>
                </a:solidFill>
                <a:latin typeface="Calibri" charset="0"/>
                <a:ea typeface="Calibri" charset="0"/>
                <a:cs typeface="Calibri" charset="0"/>
                <a:sym typeface="Calibri" charset="0"/>
              </a:rPr>
              <a:t>Functions allow you to divide a larger task up into discrete units and, like loops, will help you to avoid repetition in your code.</a:t>
            </a:r>
          </a:p>
          <a:p>
            <a:pPr eaLnBrk="1" hangingPunct="1"/>
            <a:endParaRPr lang="en-US" dirty="0" smtClean="0">
              <a:solidFill>
                <a:srgbClr val="000000"/>
              </a:solidFill>
              <a:latin typeface="Calibri" charset="0"/>
              <a:ea typeface="Calibri" charset="0"/>
              <a:cs typeface="Calibri" charset="0"/>
              <a:sym typeface="Calibri" charset="0"/>
            </a:endParaRPr>
          </a:p>
          <a:p>
            <a:pPr eaLnBrk="1" hangingPunct="1"/>
            <a:r>
              <a:rPr lang="en-US" dirty="0" smtClean="0">
                <a:solidFill>
                  <a:srgbClr val="000000"/>
                </a:solidFill>
                <a:latin typeface="Calibri" charset="0"/>
                <a:ea typeface="Calibri" charset="0"/>
                <a:cs typeface="Calibri" charset="0"/>
                <a:sym typeface="Calibri" charset="0"/>
              </a:rPr>
              <a:t>The important part here</a:t>
            </a:r>
            <a:r>
              <a:rPr lang="en-US" baseline="0" dirty="0" smtClean="0">
                <a:solidFill>
                  <a:srgbClr val="000000"/>
                </a:solidFill>
                <a:latin typeface="Calibri" charset="0"/>
                <a:ea typeface="Calibri" charset="0"/>
                <a:cs typeface="Calibri" charset="0"/>
                <a:sym typeface="Calibri" charset="0"/>
              </a:rPr>
              <a:t> is </a:t>
            </a:r>
            <a:r>
              <a:rPr lang="en-GB" sz="1200" kern="1200" dirty="0" smtClean="0">
                <a:solidFill>
                  <a:schemeClr val="tx1"/>
                </a:solidFill>
                <a:latin typeface="Arial" charset="0"/>
                <a:ea typeface="ヒラギノ角ゴ Pro W3" pitchFamily="-112" charset="-128"/>
                <a:cs typeface="+mn-cs"/>
              </a:rPr>
              <a:t>the "$1" in the </a:t>
            </a:r>
            <a:r>
              <a:rPr lang="en-GB" sz="1200" kern="1200" dirty="0" err="1" smtClean="0">
                <a:solidFill>
                  <a:schemeClr val="tx1"/>
                </a:solidFill>
                <a:latin typeface="Arial" charset="0"/>
                <a:ea typeface="ヒラギノ角ゴ Pro W3" pitchFamily="-112" charset="-128"/>
                <a:cs typeface="+mn-cs"/>
              </a:rPr>
              <a:t>displayUserDetails</a:t>
            </a:r>
            <a:r>
              <a:rPr lang="en-GB" sz="1200" kern="1200" dirty="0" smtClean="0">
                <a:solidFill>
                  <a:schemeClr val="tx1"/>
                </a:solidFill>
                <a:latin typeface="Arial" charset="0"/>
                <a:ea typeface="ヒラギノ角ゴ Pro W3" pitchFamily="-112" charset="-128"/>
                <a:cs typeface="+mn-cs"/>
              </a:rPr>
              <a:t> function do </a:t>
            </a:r>
            <a:r>
              <a:rPr lang="en-GB" sz="1200" b="1" kern="1200" dirty="0" smtClean="0">
                <a:solidFill>
                  <a:schemeClr val="tx1"/>
                </a:solidFill>
                <a:latin typeface="Arial" charset="0"/>
                <a:ea typeface="ヒラギノ角ゴ Pro W3" pitchFamily="-112" charset="-128"/>
                <a:cs typeface="+mn-cs"/>
              </a:rPr>
              <a:t>not</a:t>
            </a:r>
            <a:r>
              <a:rPr lang="en-GB" sz="1200" kern="1200" dirty="0" smtClean="0">
                <a:solidFill>
                  <a:schemeClr val="tx1"/>
                </a:solidFill>
                <a:latin typeface="Arial" charset="0"/>
                <a:ea typeface="ヒラギノ角ゴ Pro W3" pitchFamily="-112" charset="-128"/>
                <a:cs typeface="+mn-cs"/>
              </a:rPr>
              <a:t> refer to the first parameter of script.</a:t>
            </a:r>
          </a:p>
          <a:p>
            <a:pPr eaLnBrk="1" hangingPunct="1"/>
            <a:r>
              <a:rPr lang="en-GB" sz="1200" kern="1200" dirty="0" smtClean="0">
                <a:solidFill>
                  <a:schemeClr val="tx1"/>
                </a:solidFill>
                <a:latin typeface="Arial" charset="0"/>
                <a:ea typeface="ヒラギノ角ゴ Pro W3" pitchFamily="-112" charset="-128"/>
                <a:cs typeface="+mn-cs"/>
              </a:rPr>
              <a:t>The script and the function have their own separate parameters.</a:t>
            </a:r>
            <a:endParaRPr lang="en-US" dirty="0" smtClean="0">
              <a:solidFill>
                <a:srgbClr val="000000"/>
              </a:solidFill>
              <a:latin typeface="Calibri" charset="0"/>
              <a:ea typeface="Calibri" charset="0"/>
              <a:cs typeface="Calibri" charset="0"/>
              <a:sym typeface="Calibri" charset="0"/>
            </a:endParaRPr>
          </a:p>
        </p:txBody>
      </p:sp>
      <p:sp>
        <p:nvSpPr>
          <p:cNvPr id="4" name="Slide Number Placeholder 3"/>
          <p:cNvSpPr>
            <a:spLocks noGrp="1"/>
          </p:cNvSpPr>
          <p:nvPr>
            <p:ph type="sldNum" sz="quarter" idx="10"/>
          </p:nvPr>
        </p:nvSpPr>
        <p:spPr/>
        <p:txBody>
          <a:bodyPr/>
          <a:lstStyle/>
          <a:p>
            <a:fld id="{DE6C85E1-D451-48DF-864D-F69891B91C11}"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eaLnBrk="1" hangingPunct="1"/>
            <a:r>
              <a:rPr lang="en-GB" sz="1200" kern="1200" dirty="0" smtClean="0">
                <a:solidFill>
                  <a:schemeClr val="tx1"/>
                </a:solidFill>
                <a:latin typeface="Arial" charset="0"/>
                <a:ea typeface="ヒラギノ角ゴ Pro W3" pitchFamily="-112" charset="-128"/>
                <a:cs typeface="+mn-cs"/>
              </a:rPr>
              <a:t>We</a:t>
            </a:r>
            <a:r>
              <a:rPr lang="en-GB" sz="1200" kern="1200" baseline="0" dirty="0" smtClean="0">
                <a:solidFill>
                  <a:schemeClr val="tx1"/>
                </a:solidFill>
                <a:latin typeface="Arial" charset="0"/>
                <a:ea typeface="ヒラギノ角ゴ Pro W3" pitchFamily="-112" charset="-128"/>
                <a:cs typeface="+mn-cs"/>
              </a:rPr>
              <a:t> can</a:t>
            </a:r>
            <a:r>
              <a:rPr lang="en-GB" sz="1200" kern="1200" dirty="0" smtClean="0">
                <a:solidFill>
                  <a:schemeClr val="tx1"/>
                </a:solidFill>
                <a:latin typeface="Arial" charset="0"/>
                <a:ea typeface="ヒラギノ角ゴ Pro W3" pitchFamily="-112" charset="-128"/>
                <a:cs typeface="+mn-cs"/>
              </a:rPr>
              <a:t> create a function that sends text to standard output.</a:t>
            </a:r>
          </a:p>
          <a:p>
            <a:pPr eaLnBrk="1" hangingPunct="1"/>
            <a:endParaRPr lang="en-GB" sz="1200" kern="1200" dirty="0" smtClean="0">
              <a:solidFill>
                <a:schemeClr val="tx1"/>
              </a:solidFill>
              <a:latin typeface="Arial" charset="0"/>
              <a:ea typeface="Calibri" charset="0"/>
              <a:cs typeface="+mn-cs"/>
              <a:sym typeface="Calibri" charset="0"/>
            </a:endParaRPr>
          </a:p>
          <a:p>
            <a:pPr eaLnBrk="1" hangingPunct="1"/>
            <a:r>
              <a:rPr lang="en-US" dirty="0" smtClean="0">
                <a:solidFill>
                  <a:srgbClr val="000000"/>
                </a:solidFill>
                <a:latin typeface="Calibri" charset="0"/>
                <a:ea typeface="Calibri" charset="0"/>
                <a:cs typeface="Calibri" charset="0"/>
                <a:sym typeface="Calibri" charset="0"/>
              </a:rPr>
              <a:t>We have used our </a:t>
            </a:r>
            <a:r>
              <a:rPr lang="en-US" dirty="0" err="1" smtClean="0">
                <a:solidFill>
                  <a:srgbClr val="000000"/>
                </a:solidFill>
                <a:latin typeface="Calibri" charset="0"/>
                <a:ea typeface="Calibri" charset="0"/>
                <a:cs typeface="Calibri" charset="0"/>
                <a:sym typeface="Calibri" charset="0"/>
              </a:rPr>
              <a:t>getName</a:t>
            </a:r>
            <a:r>
              <a:rPr lang="en-US" dirty="0" smtClean="0">
                <a:solidFill>
                  <a:srgbClr val="000000"/>
                </a:solidFill>
                <a:latin typeface="Calibri" charset="0"/>
                <a:ea typeface="Calibri" charset="0"/>
                <a:cs typeface="Calibri" charset="0"/>
                <a:sym typeface="Calibri" charset="0"/>
              </a:rPr>
              <a:t> function within a command substitution.</a:t>
            </a:r>
          </a:p>
          <a:p>
            <a:pPr eaLnBrk="1" hangingPunct="1"/>
            <a:r>
              <a:rPr lang="en-US" dirty="0" smtClean="0">
                <a:solidFill>
                  <a:srgbClr val="000000"/>
                </a:solidFill>
                <a:latin typeface="Calibri" charset="0"/>
                <a:ea typeface="Calibri" charset="0"/>
                <a:cs typeface="Calibri" charset="0"/>
                <a:sym typeface="Calibri" charset="0"/>
              </a:rPr>
              <a:t>We can do this because </a:t>
            </a:r>
            <a:r>
              <a:rPr lang="en-US" dirty="0" err="1" smtClean="0">
                <a:solidFill>
                  <a:srgbClr val="000000"/>
                </a:solidFill>
                <a:latin typeface="Calibri" charset="0"/>
                <a:ea typeface="Calibri" charset="0"/>
                <a:cs typeface="Calibri" charset="0"/>
                <a:sym typeface="Calibri" charset="0"/>
              </a:rPr>
              <a:t>getName</a:t>
            </a:r>
            <a:r>
              <a:rPr lang="en-US" dirty="0" smtClean="0">
                <a:solidFill>
                  <a:srgbClr val="000000"/>
                </a:solidFill>
                <a:latin typeface="Calibri" charset="0"/>
                <a:ea typeface="Calibri" charset="0"/>
                <a:cs typeface="Calibri" charset="0"/>
                <a:sym typeface="Calibri" charset="0"/>
              </a:rPr>
              <a:t> returns a value to standard output using the echo command.</a:t>
            </a:r>
          </a:p>
          <a:p>
            <a:pPr eaLnBrk="1" hangingPunct="1"/>
            <a:r>
              <a:rPr lang="en-US" dirty="0" smtClean="0">
                <a:solidFill>
                  <a:srgbClr val="000000"/>
                </a:solidFill>
                <a:latin typeface="Calibri" charset="0"/>
                <a:ea typeface="Calibri" charset="0"/>
                <a:cs typeface="Calibri" charset="0"/>
                <a:sym typeface="Calibri" charset="0"/>
              </a:rPr>
              <a:t>This is typical of value-returning functions - generally they end with a single echo command corresponding to the value they are returning.</a:t>
            </a:r>
          </a:p>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p:cNvSpPr/>
          <p:nvPr userDrawn="1"/>
        </p:nvSpPr>
        <p:spPr>
          <a:xfrm>
            <a:off x="0" y="6359525"/>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3" name="Group 8"/>
          <p:cNvGrpSpPr>
            <a:grpSpLocks/>
          </p:cNvGrpSpPr>
          <p:nvPr userDrawn="1"/>
        </p:nvGrpSpPr>
        <p:grpSpPr bwMode="auto">
          <a:xfrm>
            <a:off x="6000750" y="2008188"/>
            <a:ext cx="2697163" cy="762000"/>
            <a:chOff x="5282347" y="2359163"/>
            <a:chExt cx="3415237" cy="964722"/>
          </a:xfrm>
        </p:grpSpPr>
        <p:sp>
          <p:nvSpPr>
            <p:cNvPr id="4" name="Oval 3"/>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5" name="Oval 4"/>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6" name="Oval 5"/>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pic>
        <p:nvPicPr>
          <p:cNvPr id="7" name="Picture 19" descr="FDM-Logo-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725"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0"/>
            <a:ext cx="9144000" cy="534988"/>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kumimoji="1" lang="zh-TW" altLang="en-US" sz="1800">
              <a:solidFill>
                <a:srgbClr val="000000"/>
              </a:solidFill>
              <a:latin typeface="Arial" pitchFamily="34" charset="0"/>
            </a:endParaRPr>
          </a:p>
        </p:txBody>
      </p:sp>
      <p:sp>
        <p:nvSpPr>
          <p:cNvPr id="9" name="TextBox 8"/>
          <p:cNvSpPr txBox="1">
            <a:spLocks noChangeArrowheads="1"/>
          </p:cNvSpPr>
          <p:nvPr userDrawn="1"/>
        </p:nvSpPr>
        <p:spPr bwMode="auto">
          <a:xfrm>
            <a:off x="346075" y="6492875"/>
            <a:ext cx="1274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solidFill>
                  <a:schemeClr val="bg1"/>
                </a:solidFill>
                <a:latin typeface="Arial" charset="0"/>
                <a:cs typeface="Arial" charset="0"/>
              </a:rPr>
              <a:t>fdmgroup.com</a:t>
            </a:r>
            <a:endParaRPr lang="en-US" sz="1200" b="1" dirty="0" smtClean="0">
              <a:solidFill>
                <a:schemeClr val="bg1"/>
              </a:solidFill>
              <a:latin typeface="Arial" charset="0"/>
              <a:cs typeface="Arial" charset="0"/>
            </a:endParaRPr>
          </a:p>
        </p:txBody>
      </p:sp>
      <p:sp>
        <p:nvSpPr>
          <p:cNvPr id="10" name="Slide Number Placeholder 1"/>
          <p:cNvSpPr>
            <a:spLocks noGrp="1"/>
          </p:cNvSpPr>
          <p:nvPr>
            <p:ph type="sldNum" sz="quarter" idx="10"/>
          </p:nvPr>
        </p:nvSpPr>
        <p:spPr/>
        <p:txBody>
          <a:bodyPr/>
          <a:lstStyle>
            <a:lvl1pPr algn="l">
              <a:defRPr>
                <a:solidFill>
                  <a:schemeClr val="tx1"/>
                </a:solidFill>
              </a:defRPr>
            </a:lvl1pPr>
          </a:lstStyle>
          <a:p>
            <a:fld id="{6BD36F28-88FF-4171-9152-F33F2364BBF7}" type="slidenum">
              <a:rPr lang="zh-TW" altLang="en-US"/>
              <a:pPr/>
              <a:t>‹#›</a:t>
            </a:fld>
            <a:endParaRPr lang="zh-TW" altLang="en-US"/>
          </a:p>
        </p:txBody>
      </p:sp>
    </p:spTree>
    <p:extLst>
      <p:ext uri="{BB962C8B-B14F-4D97-AF65-F5344CB8AC3E}">
        <p14:creationId xmlns:p14="http://schemas.microsoft.com/office/powerpoint/2010/main" val="621997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userDrawn="1"/>
        </p:nvSpPr>
        <p:spPr>
          <a:xfrm>
            <a:off x="0" y="0"/>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5" name="Group 9"/>
          <p:cNvGrpSpPr>
            <a:grpSpLocks/>
          </p:cNvGrpSpPr>
          <p:nvPr userDrawn="1"/>
        </p:nvGrpSpPr>
        <p:grpSpPr bwMode="auto">
          <a:xfrm>
            <a:off x="8085138" y="77788"/>
            <a:ext cx="646112"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cxnSp>
        <p:nvCxnSpPr>
          <p:cNvPr id="11" name="Straight Connector 10"/>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457200" y="641350"/>
            <a:ext cx="8229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457200" y="13319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p:txBody>
          <a:bodyPr/>
          <a:lstStyle>
            <a:lvl1pPr>
              <a:defRPr/>
            </a:lvl1pPr>
          </a:lstStyle>
          <a:p>
            <a:fld id="{6F33CA37-E250-45DF-831E-279988E751E7}" type="slidenum">
              <a:rPr lang="zh-TW" altLang="en-US"/>
              <a:pPr/>
              <a:t>‹#›</a:t>
            </a:fld>
            <a:endParaRPr lang="zh-TW" altLang="en-US"/>
          </a:p>
        </p:txBody>
      </p:sp>
    </p:spTree>
    <p:extLst>
      <p:ext uri="{BB962C8B-B14F-4D97-AF65-F5344CB8AC3E}">
        <p14:creationId xmlns:p14="http://schemas.microsoft.com/office/powerpoint/2010/main" val="257791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module title</a:t>
            </a:r>
            <a:endParaRPr lang="en-GB" dirty="0"/>
          </a:p>
        </p:txBody>
      </p:sp>
      <p:sp>
        <p:nvSpPr>
          <p:cNvPr id="11" name="Text Placeholder 10"/>
          <p:cNvSpPr>
            <a:spLocks noGrp="1"/>
          </p:cNvSpPr>
          <p:nvPr>
            <p:ph type="body" sz="quarter" idx="13" hasCustomPrompt="1"/>
          </p:nvPr>
        </p:nvSpPr>
        <p:spPr>
          <a:xfrm>
            <a:off x="694592" y="1838325"/>
            <a:ext cx="7772677" cy="476726"/>
          </a:xfrm>
          <a:prstGeom prst="roundRect">
            <a:avLst/>
          </a:prstGeo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rgbClr val="333399"/>
                </a:solidFill>
                <a:effectLst/>
                <a:latin typeface="Arial" charset="0"/>
                <a:ea typeface="ヒラギノ角ゴ Pro W3" pitchFamily="-112" charset="-128"/>
                <a:cs typeface="+mn-cs"/>
              </a:defRPr>
            </a:lvl1pPr>
          </a:lstStyle>
          <a:p>
            <a:pPr lvl="0"/>
            <a:r>
              <a:rPr lang="en-GB" dirty="0" smtClean="0"/>
              <a:t>Section title</a:t>
            </a:r>
            <a:endParaRPr lang="en-GB" dirty="0"/>
          </a:p>
        </p:txBody>
      </p:sp>
      <p:sp>
        <p:nvSpPr>
          <p:cNvPr id="14" name="Text Placeholder 10"/>
          <p:cNvSpPr>
            <a:spLocks noGrp="1"/>
          </p:cNvSpPr>
          <p:nvPr>
            <p:ph type="body" sz="quarter" idx="14" hasCustomPrompt="1"/>
          </p:nvPr>
        </p:nvSpPr>
        <p:spPr>
          <a:xfrm>
            <a:off x="694592" y="2644259"/>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chemeClr val="tx1">
                    <a:lumMod val="50000"/>
                    <a:lumOff val="50000"/>
                  </a:schemeClr>
                </a:solidFill>
                <a:latin typeface="Arial" charset="0"/>
                <a:ea typeface="ヒラギノ角ゴ Pro W3" pitchFamily="-112" charset="-128"/>
                <a:cs typeface="+mn-cs"/>
              </a:defRPr>
            </a:lvl1pPr>
          </a:lstStyle>
          <a:p>
            <a:pPr lvl="0"/>
            <a:r>
              <a:rPr lang="en-GB" dirty="0" smtClean="0"/>
              <a:t>Section title</a:t>
            </a:r>
            <a:endParaRPr lang="en-GB" dirty="0"/>
          </a:p>
        </p:txBody>
      </p:sp>
      <p:sp>
        <p:nvSpPr>
          <p:cNvPr id="15" name="Text Placeholder 10"/>
          <p:cNvSpPr>
            <a:spLocks noGrp="1"/>
          </p:cNvSpPr>
          <p:nvPr>
            <p:ph type="body" sz="quarter" idx="15" hasCustomPrompt="1"/>
          </p:nvPr>
        </p:nvSpPr>
        <p:spPr>
          <a:xfrm>
            <a:off x="694592" y="344805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marL="342900" lvl="0" indent="-342900" algn="ctr" rtl="0" eaLnBrk="0" fontAlgn="base" hangingPunct="0">
              <a:spcBef>
                <a:spcPct val="0"/>
              </a:spcBef>
              <a:spcAft>
                <a:spcPct val="0"/>
              </a:spcAft>
              <a:buClr>
                <a:srgbClr val="202062"/>
              </a:buClr>
              <a:buFont typeface="Wingdings 3" pitchFamily="18" charset="2"/>
              <a:buNone/>
            </a:pPr>
            <a:r>
              <a:rPr lang="en-GB" dirty="0" smtClean="0"/>
              <a:t>Section title</a:t>
            </a:r>
            <a:endParaRPr lang="en-GB" dirty="0"/>
          </a:p>
        </p:txBody>
      </p:sp>
      <p:sp>
        <p:nvSpPr>
          <p:cNvPr id="16" name="Text Placeholder 10"/>
          <p:cNvSpPr>
            <a:spLocks noGrp="1"/>
          </p:cNvSpPr>
          <p:nvPr>
            <p:ph type="body" sz="quarter" idx="16" hasCustomPrompt="1"/>
          </p:nvPr>
        </p:nvSpPr>
        <p:spPr>
          <a:xfrm>
            <a:off x="694592" y="426720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marL="342900" lvl="0" indent="-342900" algn="ctr" rtl="0" eaLnBrk="0" fontAlgn="base" hangingPunct="0">
              <a:spcBef>
                <a:spcPct val="0"/>
              </a:spcBef>
              <a:spcAft>
                <a:spcPct val="0"/>
              </a:spcAft>
              <a:buClr>
                <a:srgbClr val="202062"/>
              </a:buClr>
              <a:buFont typeface="Wingdings 3" pitchFamily="18" charset="2"/>
              <a:buNone/>
            </a:pPr>
            <a:r>
              <a:rPr lang="en-GB" dirty="0" smtClean="0"/>
              <a:t>Section title</a:t>
            </a:r>
            <a:endParaRPr lang="en-GB" dirty="0"/>
          </a:p>
        </p:txBody>
      </p:sp>
      <p:sp>
        <p:nvSpPr>
          <p:cNvPr id="17" name="Text Placeholder 10"/>
          <p:cNvSpPr>
            <a:spLocks noGrp="1"/>
          </p:cNvSpPr>
          <p:nvPr>
            <p:ph type="body" sz="quarter" idx="17" hasCustomPrompt="1"/>
          </p:nvPr>
        </p:nvSpPr>
        <p:spPr>
          <a:xfrm>
            <a:off x="694592" y="508635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marL="342900" lvl="0" indent="-342900" algn="ctr" rtl="0" eaLnBrk="0" fontAlgn="base" hangingPunct="0">
              <a:spcBef>
                <a:spcPct val="0"/>
              </a:spcBef>
              <a:spcAft>
                <a:spcPct val="0"/>
              </a:spcAft>
              <a:buClr>
                <a:srgbClr val="202062"/>
              </a:buClr>
              <a:buFont typeface="Wingdings 3" pitchFamily="18" charset="2"/>
              <a:buNone/>
            </a:pPr>
            <a:r>
              <a:rPr lang="en-GB" dirty="0" smtClean="0"/>
              <a:t>Section title</a:t>
            </a:r>
            <a:endParaRPr lang="en-GB" dirty="0"/>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ubb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GB" dirty="0"/>
          </a:p>
        </p:txBody>
      </p:sp>
      <p:sp>
        <p:nvSpPr>
          <p:cNvPr id="8" name="Text Placeholder 7"/>
          <p:cNvSpPr>
            <a:spLocks noGrp="1"/>
          </p:cNvSpPr>
          <p:nvPr>
            <p:ph type="body" sz="quarter" idx="13" hasCustomPrompt="1"/>
          </p:nvPr>
        </p:nvSpPr>
        <p:spPr>
          <a:xfrm>
            <a:off x="694592" y="2438400"/>
            <a:ext cx="7772677" cy="1971675"/>
          </a:xfrm>
          <a:prstGeom prst="roundRect">
            <a:avLst>
              <a:gd name="adj" fmla="val 10982"/>
            </a:avLst>
          </a:prstGeom>
          <a:solidFill>
            <a:srgbClr val="9EC23C"/>
          </a:solidFill>
          <a:ln w="28575"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lvl1pPr marL="0" indent="0" algn="l" rtl="0" eaLnBrk="0" fontAlgn="base" hangingPunct="0">
              <a:spcBef>
                <a:spcPct val="0"/>
              </a:spcBef>
              <a:spcAft>
                <a:spcPct val="0"/>
              </a:spcAft>
              <a:buNone/>
              <a:defRPr lang="en-GB" sz="2400" b="1" kern="1200" dirty="0">
                <a:solidFill>
                  <a:srgbClr val="333399"/>
                </a:solidFill>
                <a:effectLst/>
                <a:latin typeface="Arial" charset="0"/>
                <a:ea typeface="ヒラギノ角ゴ Pro W3" pitchFamily="-112" charset="-128"/>
                <a:cs typeface="+mn-cs"/>
              </a:defRPr>
            </a:lvl1pPr>
          </a:lstStyle>
          <a:p>
            <a:pPr lvl="0"/>
            <a:r>
              <a:rPr lang="en-GB" dirty="0" smtClean="0"/>
              <a:t>Insert 'bubble' text here...</a:t>
            </a:r>
          </a:p>
          <a:p>
            <a:pPr lvl="0"/>
            <a:endParaRPr lang="en-GB" dirty="0" smtClean="0"/>
          </a:p>
          <a:p>
            <a:pPr lvl="0"/>
            <a:endParaRPr lang="en-GB" dirty="0" smtClean="0"/>
          </a:p>
          <a:p>
            <a:pPr lvl="0"/>
            <a:endParaRPr lang="en-GB" dirty="0" smtClean="0"/>
          </a:p>
          <a:p>
            <a:pPr lvl="0"/>
            <a:endParaRPr lang="en-GB" dirty="0" smtClean="0"/>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DD68A2A8-48C0-4AF4-B211-F6B1CF73049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41350"/>
            <a:ext cx="8229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p>
            <a:pPr lvl="0"/>
            <a:r>
              <a:rPr lang="en-GB" altLang="zh-TW" smtClean="0"/>
              <a:t>Click to edit Master title style</a:t>
            </a:r>
            <a:endParaRPr lang="en-US" altLang="zh-TW" smtClean="0"/>
          </a:p>
        </p:txBody>
      </p:sp>
      <p:sp>
        <p:nvSpPr>
          <p:cNvPr id="1027" name="Text Placeholder 2"/>
          <p:cNvSpPr>
            <a:spLocks noGrp="1"/>
          </p:cNvSpPr>
          <p:nvPr>
            <p:ph type="body" idx="1"/>
          </p:nvPr>
        </p:nvSpPr>
        <p:spPr bwMode="auto">
          <a:xfrm>
            <a:off x="457200" y="13319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zh-TW" smtClean="0"/>
              <a:t>Click to edit Master text styles</a:t>
            </a:r>
          </a:p>
          <a:p>
            <a:pPr lvl="1"/>
            <a:endParaRPr lang="en-GB" altLang="zh-TW" smtClean="0"/>
          </a:p>
          <a:p>
            <a:pPr lvl="1"/>
            <a:r>
              <a:rPr lang="en-GB" altLang="zh-TW" smtClean="0"/>
              <a:t>Second level</a:t>
            </a:r>
          </a:p>
          <a:p>
            <a:pPr lvl="2"/>
            <a:r>
              <a:rPr lang="en-GB" altLang="zh-TW" smtClean="0"/>
              <a:t>Third level</a:t>
            </a:r>
            <a:endParaRPr lang="en-US" altLang="zh-TW" smtClean="0"/>
          </a:p>
        </p:txBody>
      </p:sp>
      <p:sp>
        <p:nvSpPr>
          <p:cNvPr id="9" name="TextBox 8"/>
          <p:cNvSpPr txBox="1">
            <a:spLocks noChangeArrowheads="1"/>
          </p:cNvSpPr>
          <p:nvPr userDrawn="1"/>
        </p:nvSpPr>
        <p:spPr bwMode="auto">
          <a:xfrm>
            <a:off x="346075" y="6492875"/>
            <a:ext cx="1274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latin typeface="Arial" charset="0"/>
                <a:cs typeface="Arial" charset="0"/>
              </a:rPr>
              <a:t>fdmgroup.com</a:t>
            </a:r>
            <a:endParaRPr lang="en-US" sz="1200" b="1" dirty="0" smtClean="0">
              <a:latin typeface="Arial" charset="0"/>
              <a:cs typeface="Arial" charset="0"/>
            </a:endParaRPr>
          </a:p>
        </p:txBody>
      </p:sp>
      <p:cxnSp>
        <p:nvCxnSpPr>
          <p:cNvPr id="10" name="Straight Connector 9"/>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0"/>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1031" name="Group 9"/>
          <p:cNvGrpSpPr>
            <a:grpSpLocks/>
          </p:cNvGrpSpPr>
          <p:nvPr userDrawn="1"/>
        </p:nvGrpSpPr>
        <p:grpSpPr bwMode="auto">
          <a:xfrm>
            <a:off x="8085138" y="77788"/>
            <a:ext cx="646112" cy="182562"/>
            <a:chOff x="5282347" y="2359163"/>
            <a:chExt cx="3415237" cy="964722"/>
          </a:xfrm>
        </p:grpSpPr>
        <p:sp>
          <p:nvSpPr>
            <p:cNvPr id="12" name="Oval 11"/>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15" name="Oval 14"/>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16" name="Oval 15"/>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sp>
        <p:nvSpPr>
          <p:cNvPr id="1033" name="TextBox 2"/>
          <p:cNvSpPr txBox="1">
            <a:spLocks noChangeArrowheads="1"/>
          </p:cNvSpPr>
          <p:nvPr userDrawn="1"/>
        </p:nvSpPr>
        <p:spPr bwMode="auto">
          <a:xfrm>
            <a:off x="806450" y="66119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endParaRPr kumimoji="1" lang="zh-TW" altLang="en-US" sz="1800"/>
          </a:p>
        </p:txBody>
      </p:sp>
      <p:sp>
        <p:nvSpPr>
          <p:cNvPr id="13" name="Slide Number Placeholder 1"/>
          <p:cNvSpPr>
            <a:spLocks noGrp="1"/>
          </p:cNvSpPr>
          <p:nvPr>
            <p:ph type="sldNum" sz="quarter" idx="4"/>
          </p:nvPr>
        </p:nvSpPr>
        <p:spPr>
          <a:xfrm>
            <a:off x="6623050" y="648493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1" sz="1200" b="1">
                <a:solidFill>
                  <a:srgbClr val="000000"/>
                </a:solidFill>
                <a:latin typeface="Arial" pitchFamily="34" charset="0"/>
              </a:defRPr>
            </a:lvl1pPr>
          </a:lstStyle>
          <a:p>
            <a:fld id="{D769101F-BD27-4299-93EF-A3CA27BFF3EE}"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4126" r:id="rId1"/>
    <p:sldLayoutId id="2147484127" r:id="rId2"/>
    <p:sldLayoutId id="2147484129" r:id="rId3"/>
    <p:sldLayoutId id="2147484130" r:id="rId4"/>
    <p:sldLayoutId id="2147484131" r:id="rId5"/>
  </p:sldLayoutIdLst>
  <p:hf hdr="0" ftr="0" dt="0"/>
  <p:txStyles>
    <p:title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449353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 – Shell Scripting</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45599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1800" b="1" dirty="0" smtClean="0">
                <a:latin typeface="Arial" pitchFamily="34" charset="0"/>
                <a:cs typeface="Arial" pitchFamily="34" charset="0"/>
              </a:rPr>
              <a:t>Functions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662300" y="800064"/>
            <a:ext cx="7772400" cy="415498"/>
          </a:xfrm>
        </p:spPr>
        <p:txBody>
          <a:bodyPr/>
          <a:lstStyle/>
          <a:p>
            <a:r>
              <a:rPr lang="en-GB" b="1" dirty="0" smtClean="0"/>
              <a:t>Functions</a:t>
            </a:r>
            <a:endParaRPr lang="en-GB" b="1" dirty="0"/>
          </a:p>
        </p:txBody>
      </p:sp>
      <p:sp>
        <p:nvSpPr>
          <p:cNvPr id="21" name="Text Placeholder 20"/>
          <p:cNvSpPr>
            <a:spLocks noGrp="1"/>
          </p:cNvSpPr>
          <p:nvPr>
            <p:ph type="body" sz="quarter" idx="13"/>
          </p:nvPr>
        </p:nvSpPr>
        <p:spPr>
          <a:xfrm>
            <a:off x="662300" y="4021200"/>
            <a:ext cx="7772677" cy="476726"/>
          </a:xfrm>
          <a:effectLst>
            <a:outerShdw blurRad="63500" dist="63500" dir="2700000" algn="tl" rotWithShape="0">
              <a:prstClr val="black">
                <a:alpha val="40000"/>
              </a:prstClr>
            </a:outerShdw>
          </a:effectLst>
        </p:spPr>
        <p:txBody>
          <a:bodyPr/>
          <a:lstStyle/>
          <a:p>
            <a:r>
              <a:rPr dirty="0" smtClean="0"/>
              <a:t> return code</a:t>
            </a:r>
            <a:endParaRPr lang="en-GB" dirty="0"/>
          </a:p>
        </p:txBody>
      </p:sp>
      <p:sp>
        <p:nvSpPr>
          <p:cNvPr id="4" name="Text Placeholder 3"/>
          <p:cNvSpPr>
            <a:spLocks noGrp="1"/>
          </p:cNvSpPr>
          <p:nvPr>
            <p:ph type="body" sz="quarter" idx="16"/>
          </p:nvPr>
        </p:nvSpPr>
        <p:spPr>
          <a:xfrm>
            <a:off x="662300" y="1602000"/>
            <a:ext cx="7772677" cy="578882"/>
          </a:xfrm>
        </p:spPr>
        <p:txBody>
          <a:bodyPr/>
          <a:lstStyle/>
          <a:p>
            <a:r>
              <a:rPr/>
              <a:t>b</a:t>
            </a:r>
            <a:r>
              <a:rPr smtClean="0"/>
              <a:t>asic functions</a:t>
            </a:r>
            <a:endParaRPr lang="en-GB" dirty="0"/>
          </a:p>
        </p:txBody>
      </p:sp>
      <p:sp>
        <p:nvSpPr>
          <p:cNvPr id="7" name="Text Placeholder 3"/>
          <p:cNvSpPr>
            <a:spLocks noGrp="1"/>
          </p:cNvSpPr>
          <p:nvPr>
            <p:ph type="body" sz="quarter" idx="16"/>
          </p:nvPr>
        </p:nvSpPr>
        <p:spPr>
          <a:xfrm>
            <a:off x="661292" y="2408400"/>
            <a:ext cx="7772677" cy="578882"/>
          </a:xfrm>
        </p:spPr>
        <p:txBody>
          <a:bodyPr/>
          <a:lstStyle/>
          <a:p>
            <a:r>
              <a:rPr smtClean="0"/>
              <a:t>passing arguments</a:t>
            </a:r>
            <a:endParaRPr lang="en-GB" dirty="0"/>
          </a:p>
        </p:txBody>
      </p:sp>
      <p:sp>
        <p:nvSpPr>
          <p:cNvPr id="8" name="Text Placeholder 3"/>
          <p:cNvSpPr>
            <a:spLocks noGrp="1"/>
          </p:cNvSpPr>
          <p:nvPr>
            <p:ph type="body" sz="quarter" idx="16"/>
          </p:nvPr>
        </p:nvSpPr>
        <p:spPr>
          <a:xfrm>
            <a:off x="661292" y="3214800"/>
            <a:ext cx="7772677" cy="578882"/>
          </a:xfrm>
        </p:spPr>
        <p:txBody>
          <a:bodyPr/>
          <a:lstStyle/>
          <a:p>
            <a:r>
              <a:rPr dirty="0" smtClean="0"/>
              <a:t>return value</a:t>
            </a:r>
            <a:endParaRPr lang="en-GB" dirty="0"/>
          </a:p>
        </p:txBody>
      </p:sp>
      <p:sp>
        <p:nvSpPr>
          <p:cNvPr id="9" name="Text Placeholder 3"/>
          <p:cNvSpPr>
            <a:spLocks noGrp="1"/>
          </p:cNvSpPr>
          <p:nvPr>
            <p:ph type="body" sz="quarter" idx="16"/>
          </p:nvPr>
        </p:nvSpPr>
        <p:spPr>
          <a:xfrm>
            <a:off x="662300" y="4827600"/>
            <a:ext cx="7772677" cy="578882"/>
          </a:xfrm>
        </p:spPr>
        <p:txBody>
          <a:bodyPr/>
          <a:lstStyle/>
          <a:p>
            <a:r>
              <a:rPr/>
              <a:t>v</a:t>
            </a:r>
            <a:r>
              <a:rPr smtClean="0"/>
              <a:t>ariable scope</a:t>
            </a:r>
            <a:endParaRPr lang="en-GB" dirty="0"/>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Return code</a:t>
            </a:r>
            <a:endParaRPr lang="en-GB"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sz="2000" dirty="0" smtClean="0"/>
              <a:t>The</a:t>
            </a:r>
            <a:r>
              <a:rPr lang="en-US" sz="2000" b="1" dirty="0" smtClean="0"/>
              <a:t> exit</a:t>
            </a:r>
            <a:r>
              <a:rPr lang="en-US" sz="2000" dirty="0" smtClean="0"/>
              <a:t> command is used to return an exit status from a shell script or command to the calling environment.</a:t>
            </a:r>
          </a:p>
          <a:p>
            <a:pPr marL="285750" indent="-285750">
              <a:buFont typeface="Arial" panose="020B0604020202020204" pitchFamily="34" charset="0"/>
              <a:buChar char="•"/>
            </a:pPr>
            <a:r>
              <a:rPr lang="en-US" sz="2000" dirty="0" smtClean="0"/>
              <a:t>A function can similarly set a return code that is returned to the location where it was called.</a:t>
            </a:r>
          </a:p>
          <a:p>
            <a:pPr marL="285750" indent="-285750">
              <a:buFont typeface="Arial" panose="020B0604020202020204" pitchFamily="34" charset="0"/>
              <a:buChar char="•"/>
            </a:pPr>
            <a:r>
              <a:rPr lang="en-US" sz="2000" dirty="0" smtClean="0"/>
              <a:t>A return code is specified in the </a:t>
            </a:r>
            <a:r>
              <a:rPr lang="en-US" sz="2000" b="1" dirty="0" smtClean="0"/>
              <a:t>return</a:t>
            </a:r>
            <a:r>
              <a:rPr lang="en-US" sz="2000" dirty="0" smtClean="0"/>
              <a:t> command.</a:t>
            </a:r>
          </a:p>
          <a:p>
            <a:pPr marL="280988" indent="-280988"/>
            <a:endParaRPr lang="en-US" sz="2000" dirty="0" smtClean="0"/>
          </a:p>
          <a:p>
            <a:pPr>
              <a:buNone/>
            </a:pPr>
            <a:endParaRPr lang="en-GB" dirty="0" smtClean="0"/>
          </a:p>
          <a:p>
            <a:pPr>
              <a:buNone/>
            </a:pPr>
            <a:endParaRPr lang="en-GB"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 return code</a:t>
            </a:r>
            <a:endParaRPr lang="en-GB" dirty="0"/>
          </a:p>
        </p:txBody>
      </p:sp>
      <p:sp>
        <p:nvSpPr>
          <p:cNvPr id="5" name="Rounded Rectangle 4"/>
          <p:cNvSpPr/>
          <p:nvPr/>
        </p:nvSpPr>
        <p:spPr bwMode="auto">
          <a:xfrm>
            <a:off x="633046" y="1052368"/>
            <a:ext cx="8053754" cy="5382505"/>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1800" dirty="0" smtClean="0">
                <a:latin typeface="Lucida Console" pitchFamily="49" charset="0"/>
                <a:cs typeface="Courier New" pitchFamily="49" charset="0"/>
              </a:rPr>
              <a:t>#!/bin/bash</a:t>
            </a:r>
          </a:p>
          <a:p>
            <a:r>
              <a:rPr lang="en-GB" sz="1800" dirty="0" smtClean="0">
                <a:latin typeface="Lucida Console" pitchFamily="49" charset="0"/>
                <a:cs typeface="Courier New" pitchFamily="49" charset="0"/>
              </a:rPr>
              <a:t>function </a:t>
            </a:r>
            <a:r>
              <a:rPr lang="en-GB" sz="1800" dirty="0" err="1" smtClean="0">
                <a:latin typeface="Lucida Console" pitchFamily="49" charset="0"/>
                <a:cs typeface="Courier New" pitchFamily="49" charset="0"/>
              </a:rPr>
              <a:t>isChar</a:t>
            </a:r>
            <a:r>
              <a:rPr lang="en-GB" sz="1800" dirty="0" smtClean="0">
                <a:latin typeface="Lucida Console" pitchFamily="49" charset="0"/>
                <a:cs typeface="Courier New" pitchFamily="49" charset="0"/>
              </a:rPr>
              <a:t>(){</a:t>
            </a:r>
          </a:p>
          <a:p>
            <a:r>
              <a:rPr lang="en-GB" sz="1800" dirty="0" smtClean="0">
                <a:latin typeface="Lucida Console" pitchFamily="49" charset="0"/>
                <a:cs typeface="Courier New" pitchFamily="49" charset="0"/>
              </a:rPr>
              <a:t>   case $1 in</a:t>
            </a:r>
          </a:p>
          <a:p>
            <a:r>
              <a:rPr lang="en-GB" sz="1800" dirty="0" smtClean="0">
                <a:latin typeface="Lucida Console" pitchFamily="49" charset="0"/>
                <a:cs typeface="Courier New" pitchFamily="49" charset="0"/>
              </a:rPr>
              <a:t>      [a-</a:t>
            </a:r>
            <a:r>
              <a:rPr lang="en-GB" sz="1800" dirty="0" err="1" smtClean="0">
                <a:latin typeface="Lucida Console" pitchFamily="49" charset="0"/>
                <a:cs typeface="Courier New" pitchFamily="49" charset="0"/>
              </a:rPr>
              <a:t>zA</a:t>
            </a:r>
            <a:r>
              <a:rPr lang="en-GB" sz="1800" dirty="0" smtClean="0">
                <a:latin typeface="Lucida Console" pitchFamily="49" charset="0"/>
                <a:cs typeface="Courier New" pitchFamily="49" charset="0"/>
              </a:rPr>
              <a:t>-Z])</a:t>
            </a:r>
          </a:p>
          <a:p>
            <a:r>
              <a:rPr lang="en-GB" sz="1800" dirty="0" smtClean="0">
                <a:latin typeface="Lucida Console" pitchFamily="49" charset="0"/>
                <a:cs typeface="Courier New" pitchFamily="49" charset="0"/>
              </a:rPr>
              <a:t>         return 0 ;;</a:t>
            </a:r>
          </a:p>
          <a:p>
            <a:r>
              <a:rPr lang="en-GB" sz="1800" dirty="0" smtClean="0">
                <a:latin typeface="Lucida Console" pitchFamily="49" charset="0"/>
                <a:cs typeface="Courier New" pitchFamily="49" charset="0"/>
              </a:rPr>
              <a:t>      *)</a:t>
            </a:r>
          </a:p>
          <a:p>
            <a:r>
              <a:rPr lang="en-GB" sz="1800" dirty="0" smtClean="0">
                <a:latin typeface="Lucida Console" pitchFamily="49" charset="0"/>
                <a:cs typeface="Courier New" pitchFamily="49" charset="0"/>
              </a:rPr>
              <a:t>         return 1 ;;</a:t>
            </a:r>
          </a:p>
          <a:p>
            <a:r>
              <a:rPr lang="en-GB" sz="1800" dirty="0" smtClean="0">
                <a:latin typeface="Lucida Console" pitchFamily="49" charset="0"/>
                <a:cs typeface="Courier New" pitchFamily="49" charset="0"/>
              </a:rPr>
              <a:t>   </a:t>
            </a:r>
            <a:r>
              <a:rPr lang="en-GB" sz="1800" dirty="0" err="1" smtClean="0">
                <a:latin typeface="Lucida Console" pitchFamily="49" charset="0"/>
                <a:cs typeface="Courier New" pitchFamily="49" charset="0"/>
              </a:rPr>
              <a:t>esac</a:t>
            </a:r>
            <a:endParaRPr lang="en-GB" sz="1800" dirty="0" smtClean="0">
              <a:latin typeface="Lucida Console" pitchFamily="49" charset="0"/>
              <a:cs typeface="Courier New" pitchFamily="49" charset="0"/>
            </a:endParaRPr>
          </a:p>
          <a:p>
            <a:r>
              <a:rPr lang="en-GB" sz="1800" dirty="0" smtClean="0">
                <a:latin typeface="Lucida Console" pitchFamily="49" charset="0"/>
                <a:cs typeface="Courier New" pitchFamily="49" charset="0"/>
              </a:rPr>
              <a:t>}</a:t>
            </a:r>
          </a:p>
          <a:p>
            <a:endParaRPr lang="en-GB" sz="1800" dirty="0" smtClean="0">
              <a:latin typeface="Lucida Console" pitchFamily="49" charset="0"/>
              <a:cs typeface="Courier New" pitchFamily="49" charset="0"/>
            </a:endParaRPr>
          </a:p>
          <a:p>
            <a:r>
              <a:rPr lang="en-GB" sz="1800" dirty="0" smtClean="0">
                <a:latin typeface="Lucida Console" pitchFamily="49" charset="0"/>
                <a:cs typeface="Courier New" pitchFamily="49" charset="0"/>
              </a:rPr>
              <a:t>read -p "Enter a character: " </a:t>
            </a:r>
            <a:r>
              <a:rPr lang="en-GB" dirty="0" err="1" smtClean="0">
                <a:latin typeface="Lucida Console" pitchFamily="49" charset="0"/>
                <a:cs typeface="Courier New" pitchFamily="49" charset="0"/>
              </a:rPr>
              <a:t>inputVar</a:t>
            </a:r>
            <a:endParaRPr lang="en-GB" sz="1800" dirty="0" smtClean="0">
              <a:latin typeface="Lucida Console" pitchFamily="49" charset="0"/>
              <a:cs typeface="Courier New" pitchFamily="49" charset="0"/>
            </a:endParaRPr>
          </a:p>
          <a:p>
            <a:r>
              <a:rPr lang="en-GB" sz="1800" dirty="0" smtClean="0">
                <a:latin typeface="Lucida Console" pitchFamily="49" charset="0"/>
                <a:cs typeface="Courier New" pitchFamily="49" charset="0"/>
              </a:rPr>
              <a:t>if </a:t>
            </a:r>
            <a:r>
              <a:rPr lang="en-GB" sz="1800" dirty="0" err="1" smtClean="0">
                <a:latin typeface="Lucida Console" pitchFamily="49" charset="0"/>
                <a:cs typeface="Courier New" pitchFamily="49" charset="0"/>
              </a:rPr>
              <a:t>isChar</a:t>
            </a:r>
            <a:r>
              <a:rPr lang="en-GB" sz="1800" dirty="0" smtClean="0">
                <a:latin typeface="Lucida Console" pitchFamily="49" charset="0"/>
                <a:cs typeface="Courier New" pitchFamily="49" charset="0"/>
              </a:rPr>
              <a:t> </a:t>
            </a:r>
            <a:r>
              <a:rPr lang="en-GB" sz="1800" dirty="0" smtClean="0">
                <a:latin typeface="Lucida Console" pitchFamily="49" charset="0"/>
                <a:cs typeface="Courier New" pitchFamily="49" charset="0"/>
              </a:rPr>
              <a:t>$</a:t>
            </a:r>
            <a:r>
              <a:rPr lang="en-GB" sz="1800" dirty="0" err="1" smtClean="0">
                <a:latin typeface="Lucida Console" pitchFamily="49" charset="0"/>
                <a:cs typeface="Courier New" pitchFamily="49" charset="0"/>
              </a:rPr>
              <a:t>inputVar</a:t>
            </a:r>
            <a:endParaRPr lang="en-GB" sz="1800" dirty="0" smtClean="0">
              <a:latin typeface="Lucida Console" pitchFamily="49" charset="0"/>
              <a:cs typeface="Courier New" pitchFamily="49" charset="0"/>
            </a:endParaRPr>
          </a:p>
          <a:p>
            <a:r>
              <a:rPr lang="en-GB" sz="1800" dirty="0" smtClean="0">
                <a:latin typeface="Lucida Console" pitchFamily="49" charset="0"/>
                <a:cs typeface="Courier New" pitchFamily="49" charset="0"/>
              </a:rPr>
              <a:t>then</a:t>
            </a:r>
          </a:p>
          <a:p>
            <a:r>
              <a:rPr lang="en-GB" sz="1800" dirty="0" smtClean="0">
                <a:latin typeface="Lucida Console" pitchFamily="49" charset="0"/>
                <a:cs typeface="Courier New" pitchFamily="49" charset="0"/>
              </a:rPr>
              <a:t>   echo "You entered a single letter"</a:t>
            </a:r>
          </a:p>
          <a:p>
            <a:r>
              <a:rPr lang="en-GB" sz="1800" dirty="0" smtClean="0">
                <a:latin typeface="Lucida Console" pitchFamily="49" charset="0"/>
                <a:cs typeface="Courier New" pitchFamily="49" charset="0"/>
              </a:rPr>
              <a:t>else</a:t>
            </a:r>
          </a:p>
          <a:p>
            <a:r>
              <a:rPr lang="en-GB" sz="1800" dirty="0" smtClean="0">
                <a:latin typeface="Lucida Console" pitchFamily="49" charset="0"/>
                <a:cs typeface="Courier New" pitchFamily="49" charset="0"/>
              </a:rPr>
              <a:t>   echo "Character entered was not a single letter"</a:t>
            </a:r>
          </a:p>
          <a:p>
            <a:r>
              <a:rPr lang="en-GB" sz="1800" dirty="0" err="1" smtClean="0">
                <a:latin typeface="Lucida Console" pitchFamily="49" charset="0"/>
                <a:cs typeface="Courier New" pitchFamily="49" charset="0"/>
              </a:rPr>
              <a:t>fi</a:t>
            </a:r>
            <a:endParaRPr lang="en-GB" sz="1800" dirty="0" smtClean="0">
              <a:latin typeface="Lucida Console" pitchFamily="49" charset="0"/>
              <a:cs typeface="Courier New" pitchFamily="49" charset="0"/>
            </a:endParaRPr>
          </a:p>
          <a:p>
            <a:endParaRPr lang="en-GB" sz="1600" dirty="0" smtClean="0">
              <a:latin typeface="Lucida Console" pitchFamily="49" charset="0"/>
              <a:cs typeface="Courier New" pitchFamily="49" charset="0"/>
            </a:endParaRPr>
          </a:p>
        </p:txBody>
      </p:sp>
    </p:spTree>
    <p:extLst>
      <p:ext uri="{BB962C8B-B14F-4D97-AF65-F5344CB8AC3E}">
        <p14:creationId xmlns:p14="http://schemas.microsoft.com/office/powerpoint/2010/main" val="493801557"/>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 return code</a:t>
            </a:r>
            <a:endParaRPr lang="en-GB" dirty="0"/>
          </a:p>
        </p:txBody>
      </p:sp>
      <p:sp>
        <p:nvSpPr>
          <p:cNvPr id="5" name="Rounded Rectangle 4"/>
          <p:cNvSpPr/>
          <p:nvPr/>
        </p:nvSpPr>
        <p:spPr bwMode="auto">
          <a:xfrm>
            <a:off x="633046" y="1052368"/>
            <a:ext cx="8053754" cy="5382505"/>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1800" dirty="0" smtClean="0">
                <a:latin typeface="Lucida Console" pitchFamily="49" charset="0"/>
                <a:cs typeface="Courier New" pitchFamily="49" charset="0"/>
              </a:rPr>
              <a:t>#!/bin/bash</a:t>
            </a:r>
          </a:p>
          <a:p>
            <a:r>
              <a:rPr lang="en-GB" sz="1800" dirty="0" smtClean="0">
                <a:latin typeface="Lucida Console" pitchFamily="49" charset="0"/>
                <a:cs typeface="Courier New" pitchFamily="49" charset="0"/>
              </a:rPr>
              <a:t>function </a:t>
            </a:r>
            <a:r>
              <a:rPr lang="en-GB" sz="1800" dirty="0" err="1" smtClean="0">
                <a:latin typeface="Lucida Console" pitchFamily="49" charset="0"/>
                <a:cs typeface="Courier New" pitchFamily="49" charset="0"/>
              </a:rPr>
              <a:t>isChar</a:t>
            </a:r>
            <a:r>
              <a:rPr lang="en-GB" sz="1800" dirty="0" smtClean="0">
                <a:latin typeface="Lucida Console" pitchFamily="49" charset="0"/>
                <a:cs typeface="Courier New" pitchFamily="49" charset="0"/>
              </a:rPr>
              <a:t>(){</a:t>
            </a:r>
          </a:p>
          <a:p>
            <a:r>
              <a:rPr lang="en-GB" sz="1800" dirty="0" smtClean="0">
                <a:latin typeface="Lucida Console" pitchFamily="49" charset="0"/>
                <a:cs typeface="Courier New" pitchFamily="49" charset="0"/>
              </a:rPr>
              <a:t>   case $1 in</a:t>
            </a:r>
          </a:p>
          <a:p>
            <a:r>
              <a:rPr lang="en-GB" sz="1800" dirty="0" smtClean="0">
                <a:latin typeface="Lucida Console" pitchFamily="49" charset="0"/>
                <a:cs typeface="Courier New" pitchFamily="49" charset="0"/>
              </a:rPr>
              <a:t>      [a-</a:t>
            </a:r>
            <a:r>
              <a:rPr lang="en-GB" sz="1800" dirty="0" err="1" smtClean="0">
                <a:latin typeface="Lucida Console" pitchFamily="49" charset="0"/>
                <a:cs typeface="Courier New" pitchFamily="49" charset="0"/>
              </a:rPr>
              <a:t>zA</a:t>
            </a:r>
            <a:r>
              <a:rPr lang="en-GB" sz="1800" dirty="0" smtClean="0">
                <a:latin typeface="Lucida Console" pitchFamily="49" charset="0"/>
                <a:cs typeface="Courier New" pitchFamily="49" charset="0"/>
              </a:rPr>
              <a:t>-Z</a:t>
            </a:r>
            <a:r>
              <a:rPr lang="en-GB" sz="1800" dirty="0" smtClean="0">
                <a:latin typeface="Lucida Console" pitchFamily="49" charset="0"/>
                <a:cs typeface="Courier New" pitchFamily="49" charset="0"/>
              </a:rPr>
              <a:t>])	return </a:t>
            </a:r>
            <a:r>
              <a:rPr lang="en-GB" sz="1800" dirty="0" smtClean="0">
                <a:latin typeface="Lucida Console" pitchFamily="49" charset="0"/>
                <a:cs typeface="Courier New" pitchFamily="49" charset="0"/>
              </a:rPr>
              <a:t>0 ;;</a:t>
            </a:r>
          </a:p>
          <a:p>
            <a:r>
              <a:rPr lang="en-GB" sz="1800" dirty="0" smtClean="0">
                <a:latin typeface="Lucida Console" pitchFamily="49" charset="0"/>
                <a:cs typeface="Courier New" pitchFamily="49" charset="0"/>
              </a:rPr>
              <a:t>      </a:t>
            </a:r>
            <a:r>
              <a:rPr lang="en-GB" sz="1800" dirty="0" smtClean="0">
                <a:latin typeface="Lucida Console" pitchFamily="49" charset="0"/>
                <a:cs typeface="Courier New" pitchFamily="49" charset="0"/>
              </a:rPr>
              <a:t>[0-9])		return 1 ;;</a:t>
            </a:r>
          </a:p>
          <a:p>
            <a:r>
              <a:rPr lang="en-GB" dirty="0">
                <a:latin typeface="Lucida Console" pitchFamily="49" charset="0"/>
                <a:cs typeface="Courier New" pitchFamily="49" charset="0"/>
              </a:rPr>
              <a:t>	</a:t>
            </a:r>
            <a:r>
              <a:rPr lang="en-GB" dirty="0" smtClean="0">
                <a:latin typeface="Lucida Console" pitchFamily="49" charset="0"/>
                <a:cs typeface="Courier New" pitchFamily="49" charset="0"/>
              </a:rPr>
              <a:t>	</a:t>
            </a:r>
            <a:r>
              <a:rPr lang="en-GB" sz="1800" dirty="0" smtClean="0">
                <a:latin typeface="Lucida Console" pitchFamily="49" charset="0"/>
                <a:cs typeface="Courier New" pitchFamily="49" charset="0"/>
              </a:rPr>
              <a:t>*)        </a:t>
            </a:r>
            <a:r>
              <a:rPr lang="en-GB" sz="1800" dirty="0" smtClean="0">
                <a:latin typeface="Lucida Console" pitchFamily="49" charset="0"/>
                <a:cs typeface="Courier New" pitchFamily="49" charset="0"/>
              </a:rPr>
              <a:t>return </a:t>
            </a:r>
            <a:r>
              <a:rPr lang="en-GB" sz="1800" dirty="0" smtClean="0">
                <a:latin typeface="Lucida Console" pitchFamily="49" charset="0"/>
                <a:cs typeface="Courier New" pitchFamily="49" charset="0"/>
              </a:rPr>
              <a:t>2 </a:t>
            </a:r>
            <a:r>
              <a:rPr lang="en-GB" sz="1800" dirty="0" smtClean="0">
                <a:latin typeface="Lucida Console" pitchFamily="49" charset="0"/>
                <a:cs typeface="Courier New" pitchFamily="49" charset="0"/>
              </a:rPr>
              <a:t>;;</a:t>
            </a:r>
          </a:p>
          <a:p>
            <a:r>
              <a:rPr lang="en-GB" sz="1800" dirty="0" smtClean="0">
                <a:latin typeface="Lucida Console" pitchFamily="49" charset="0"/>
                <a:cs typeface="Courier New" pitchFamily="49" charset="0"/>
              </a:rPr>
              <a:t>   </a:t>
            </a:r>
            <a:r>
              <a:rPr lang="en-GB" sz="1800" dirty="0" err="1" smtClean="0">
                <a:latin typeface="Lucida Console" pitchFamily="49" charset="0"/>
                <a:cs typeface="Courier New" pitchFamily="49" charset="0"/>
              </a:rPr>
              <a:t>esac</a:t>
            </a:r>
            <a:endParaRPr lang="en-GB" sz="1800" dirty="0" smtClean="0">
              <a:latin typeface="Lucida Console" pitchFamily="49" charset="0"/>
              <a:cs typeface="Courier New" pitchFamily="49" charset="0"/>
            </a:endParaRPr>
          </a:p>
          <a:p>
            <a:r>
              <a:rPr lang="en-GB" sz="1800" dirty="0" smtClean="0">
                <a:latin typeface="Lucida Console" pitchFamily="49" charset="0"/>
                <a:cs typeface="Courier New" pitchFamily="49" charset="0"/>
              </a:rPr>
              <a:t>}</a:t>
            </a:r>
          </a:p>
          <a:p>
            <a:endParaRPr lang="en-GB" sz="1800" dirty="0" smtClean="0">
              <a:latin typeface="Lucida Console" pitchFamily="49" charset="0"/>
              <a:cs typeface="Courier New" pitchFamily="49" charset="0"/>
            </a:endParaRPr>
          </a:p>
          <a:p>
            <a:r>
              <a:rPr lang="en-GB" sz="1800" dirty="0" smtClean="0">
                <a:latin typeface="Lucida Console" pitchFamily="49" charset="0"/>
                <a:cs typeface="Courier New" pitchFamily="49" charset="0"/>
              </a:rPr>
              <a:t>read -p "Enter a </a:t>
            </a:r>
            <a:r>
              <a:rPr lang="en-GB" dirty="0" smtClean="0">
                <a:latin typeface="Lucida Console" pitchFamily="49" charset="0"/>
                <a:cs typeface="Courier New" pitchFamily="49" charset="0"/>
              </a:rPr>
              <a:t>letter or number</a:t>
            </a:r>
            <a:r>
              <a:rPr lang="en-GB" sz="1800" dirty="0" smtClean="0">
                <a:latin typeface="Lucida Console" pitchFamily="49" charset="0"/>
                <a:cs typeface="Courier New" pitchFamily="49" charset="0"/>
              </a:rPr>
              <a:t>: </a:t>
            </a:r>
            <a:r>
              <a:rPr lang="en-GB" sz="1800" dirty="0" smtClean="0">
                <a:latin typeface="Lucida Console" pitchFamily="49" charset="0"/>
                <a:cs typeface="Courier New" pitchFamily="49" charset="0"/>
              </a:rPr>
              <a:t>" </a:t>
            </a:r>
            <a:r>
              <a:rPr lang="en-GB" sz="1800" dirty="0" err="1" smtClean="0">
                <a:latin typeface="Lucida Console" pitchFamily="49" charset="0"/>
                <a:cs typeface="Courier New" pitchFamily="49" charset="0"/>
              </a:rPr>
              <a:t>inputVar</a:t>
            </a:r>
            <a:endParaRPr lang="en-GB" sz="1800" dirty="0" smtClean="0">
              <a:latin typeface="Lucida Console" pitchFamily="49" charset="0"/>
              <a:cs typeface="Courier New" pitchFamily="49" charset="0"/>
            </a:endParaRPr>
          </a:p>
          <a:p>
            <a:r>
              <a:rPr lang="en-GB" sz="1800" dirty="0" smtClean="0">
                <a:latin typeface="Lucida Console" pitchFamily="49" charset="0"/>
                <a:cs typeface="Courier New" pitchFamily="49" charset="0"/>
              </a:rPr>
              <a:t>if </a:t>
            </a:r>
            <a:r>
              <a:rPr lang="en-GB" dirty="0" err="1">
                <a:latin typeface="Lucida Console" pitchFamily="49" charset="0"/>
                <a:cs typeface="Courier New" pitchFamily="49" charset="0"/>
              </a:rPr>
              <a:t>isChar</a:t>
            </a:r>
            <a:r>
              <a:rPr lang="en-GB" dirty="0">
                <a:latin typeface="Lucida Console" pitchFamily="49" charset="0"/>
                <a:cs typeface="Courier New" pitchFamily="49" charset="0"/>
              </a:rPr>
              <a:t> $</a:t>
            </a:r>
            <a:r>
              <a:rPr lang="en-GB" dirty="0" err="1" smtClean="0">
                <a:latin typeface="Lucida Console" pitchFamily="49" charset="0"/>
                <a:cs typeface="Courier New" pitchFamily="49" charset="0"/>
              </a:rPr>
              <a:t>inputVar</a:t>
            </a:r>
            <a:r>
              <a:rPr lang="en-GB" dirty="0" smtClean="0">
                <a:latin typeface="Lucida Console" pitchFamily="49" charset="0"/>
                <a:cs typeface="Courier New" pitchFamily="49" charset="0"/>
              </a:rPr>
              <a:t> </a:t>
            </a:r>
            <a:r>
              <a:rPr lang="en-GB" sz="1800" dirty="0" smtClean="0">
                <a:latin typeface="Lucida Console" pitchFamily="49" charset="0"/>
                <a:cs typeface="Courier New" pitchFamily="49" charset="0"/>
              </a:rPr>
              <a:t>; then</a:t>
            </a:r>
            <a:endParaRPr lang="en-GB" sz="1800" dirty="0" smtClean="0">
              <a:latin typeface="Lucida Console" pitchFamily="49" charset="0"/>
              <a:cs typeface="Courier New" pitchFamily="49" charset="0"/>
            </a:endParaRPr>
          </a:p>
          <a:p>
            <a:r>
              <a:rPr lang="en-GB" sz="1800" dirty="0" smtClean="0">
                <a:latin typeface="Lucida Console" pitchFamily="49" charset="0"/>
                <a:cs typeface="Courier New" pitchFamily="49" charset="0"/>
              </a:rPr>
              <a:t>   echo "You entered </a:t>
            </a:r>
            <a:r>
              <a:rPr lang="en-GB" sz="1800" dirty="0" smtClean="0">
                <a:latin typeface="Lucida Console" pitchFamily="49" charset="0"/>
                <a:cs typeface="Courier New" pitchFamily="49" charset="0"/>
              </a:rPr>
              <a:t>a </a:t>
            </a:r>
            <a:r>
              <a:rPr lang="en-GB" sz="1800" dirty="0" smtClean="0">
                <a:latin typeface="Lucida Console" pitchFamily="49" charset="0"/>
                <a:cs typeface="Courier New" pitchFamily="49" charset="0"/>
              </a:rPr>
              <a:t>letter"</a:t>
            </a:r>
          </a:p>
          <a:p>
            <a:r>
              <a:rPr lang="en-GB" dirty="0" err="1" smtClean="0">
                <a:latin typeface="Lucida Console" pitchFamily="49" charset="0"/>
                <a:cs typeface="Courier New" pitchFamily="49" charset="0"/>
              </a:rPr>
              <a:t>e</a:t>
            </a:r>
            <a:r>
              <a:rPr lang="en-GB" sz="1800" dirty="0" err="1" smtClean="0">
                <a:latin typeface="Lucida Console" pitchFamily="49" charset="0"/>
                <a:cs typeface="Courier New" pitchFamily="49" charset="0"/>
              </a:rPr>
              <a:t>lif</a:t>
            </a:r>
            <a:r>
              <a:rPr lang="en-GB" sz="1800" dirty="0" smtClean="0">
                <a:latin typeface="Lucida Console" pitchFamily="49" charset="0"/>
                <a:cs typeface="Courier New" pitchFamily="49" charset="0"/>
              </a:rPr>
              <a:t> [ $? –</a:t>
            </a:r>
            <a:r>
              <a:rPr lang="en-GB" sz="1800" dirty="0" err="1" smtClean="0">
                <a:latin typeface="Lucida Console" pitchFamily="49" charset="0"/>
                <a:cs typeface="Courier New" pitchFamily="49" charset="0"/>
              </a:rPr>
              <a:t>eq</a:t>
            </a:r>
            <a:r>
              <a:rPr lang="en-GB" sz="1800" dirty="0" smtClean="0">
                <a:latin typeface="Lucida Console" pitchFamily="49" charset="0"/>
                <a:cs typeface="Courier New" pitchFamily="49" charset="0"/>
              </a:rPr>
              <a:t> 1 ] ; then</a:t>
            </a:r>
          </a:p>
          <a:p>
            <a:r>
              <a:rPr lang="en-GB" dirty="0">
                <a:latin typeface="Lucida Console" pitchFamily="49" charset="0"/>
                <a:cs typeface="Courier New" pitchFamily="49" charset="0"/>
              </a:rPr>
              <a:t>	</a:t>
            </a:r>
            <a:r>
              <a:rPr lang="en-GB" dirty="0" smtClean="0">
                <a:latin typeface="Lucida Console" pitchFamily="49" charset="0"/>
                <a:cs typeface="Courier New" pitchFamily="49" charset="0"/>
              </a:rPr>
              <a:t>echo “You entered a number”</a:t>
            </a:r>
            <a:r>
              <a:rPr lang="en-GB" sz="1800" dirty="0" smtClean="0">
                <a:latin typeface="Lucida Console" pitchFamily="49" charset="0"/>
                <a:cs typeface="Courier New" pitchFamily="49" charset="0"/>
              </a:rPr>
              <a:t> </a:t>
            </a:r>
          </a:p>
          <a:p>
            <a:r>
              <a:rPr lang="en-GB" dirty="0" smtClean="0">
                <a:latin typeface="Lucida Console" pitchFamily="49" charset="0"/>
                <a:cs typeface="Courier New" pitchFamily="49" charset="0"/>
              </a:rPr>
              <a:t>else</a:t>
            </a:r>
            <a:endParaRPr lang="en-GB" sz="1800" dirty="0" smtClean="0">
              <a:latin typeface="Lucida Console" pitchFamily="49" charset="0"/>
              <a:cs typeface="Courier New" pitchFamily="49" charset="0"/>
            </a:endParaRPr>
          </a:p>
          <a:p>
            <a:r>
              <a:rPr lang="en-GB" sz="1800" dirty="0" smtClean="0">
                <a:latin typeface="Lucida Console" pitchFamily="49" charset="0"/>
                <a:cs typeface="Courier New" pitchFamily="49" charset="0"/>
              </a:rPr>
              <a:t>   echo </a:t>
            </a:r>
            <a:r>
              <a:rPr lang="en-GB" sz="1800" dirty="0" smtClean="0">
                <a:latin typeface="Lucida Console" pitchFamily="49" charset="0"/>
                <a:cs typeface="Courier New" pitchFamily="49" charset="0"/>
              </a:rPr>
              <a:t>“</a:t>
            </a:r>
            <a:r>
              <a:rPr lang="en-GB" dirty="0" smtClean="0">
                <a:latin typeface="Lucida Console" pitchFamily="49" charset="0"/>
                <a:cs typeface="Courier New" pitchFamily="49" charset="0"/>
              </a:rPr>
              <a:t>You did not</a:t>
            </a:r>
            <a:r>
              <a:rPr lang="en-GB" sz="1800" dirty="0" smtClean="0">
                <a:latin typeface="Lucida Console" pitchFamily="49" charset="0"/>
                <a:cs typeface="Courier New" pitchFamily="49" charset="0"/>
              </a:rPr>
              <a:t> enter a single letter or number"</a:t>
            </a:r>
            <a:endParaRPr lang="en-GB" sz="1800" dirty="0" smtClean="0">
              <a:latin typeface="Lucida Console" pitchFamily="49" charset="0"/>
              <a:cs typeface="Courier New" pitchFamily="49" charset="0"/>
            </a:endParaRPr>
          </a:p>
          <a:p>
            <a:r>
              <a:rPr lang="en-GB" sz="1800" dirty="0" err="1" smtClean="0">
                <a:latin typeface="Lucida Console" pitchFamily="49" charset="0"/>
                <a:cs typeface="Courier New" pitchFamily="49" charset="0"/>
              </a:rPr>
              <a:t>fi</a:t>
            </a:r>
            <a:endParaRPr lang="en-GB" sz="1800" dirty="0" smtClean="0">
              <a:latin typeface="Lucida Console" pitchFamily="49" charset="0"/>
              <a:cs typeface="Courier New" pitchFamily="49" charset="0"/>
            </a:endParaRPr>
          </a:p>
          <a:p>
            <a:endParaRPr lang="en-GB" sz="1600" dirty="0" smtClean="0">
              <a:latin typeface="Lucida Console" pitchFamily="49" charset="0"/>
              <a:cs typeface="Courier New" pitchFamily="49" charset="0"/>
            </a:endParaRPr>
          </a:p>
        </p:txBody>
      </p:sp>
    </p:spTree>
    <p:extLst>
      <p:ext uri="{BB962C8B-B14F-4D97-AF65-F5344CB8AC3E}">
        <p14:creationId xmlns:p14="http://schemas.microsoft.com/office/powerpoint/2010/main" val="1874749322"/>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662300" y="800064"/>
            <a:ext cx="7772400" cy="415498"/>
          </a:xfrm>
        </p:spPr>
        <p:txBody>
          <a:bodyPr/>
          <a:lstStyle/>
          <a:p>
            <a:r>
              <a:rPr lang="en-GB" b="1" dirty="0" smtClean="0"/>
              <a:t>Functions</a:t>
            </a:r>
            <a:endParaRPr lang="en-GB" b="1" dirty="0"/>
          </a:p>
        </p:txBody>
      </p:sp>
      <p:sp>
        <p:nvSpPr>
          <p:cNvPr id="21" name="Text Placeholder 20"/>
          <p:cNvSpPr>
            <a:spLocks noGrp="1"/>
          </p:cNvSpPr>
          <p:nvPr>
            <p:ph type="body" sz="quarter" idx="13"/>
          </p:nvPr>
        </p:nvSpPr>
        <p:spPr>
          <a:xfrm>
            <a:off x="661292" y="4827600"/>
            <a:ext cx="7772677" cy="476726"/>
          </a:xfrm>
          <a:effectLst>
            <a:outerShdw blurRad="63500" dist="63500" dir="2700000" algn="tl" rotWithShape="0">
              <a:prstClr val="black">
                <a:alpha val="40000"/>
              </a:prstClr>
            </a:outerShdw>
          </a:effectLst>
        </p:spPr>
        <p:txBody>
          <a:bodyPr/>
          <a:lstStyle/>
          <a:p>
            <a:r>
              <a:rPr smtClean="0"/>
              <a:t> variable scope</a:t>
            </a:r>
            <a:endParaRPr lang="en-GB" dirty="0"/>
          </a:p>
        </p:txBody>
      </p:sp>
      <p:sp>
        <p:nvSpPr>
          <p:cNvPr id="4" name="Text Placeholder 3"/>
          <p:cNvSpPr>
            <a:spLocks noGrp="1"/>
          </p:cNvSpPr>
          <p:nvPr>
            <p:ph type="body" sz="quarter" idx="16"/>
          </p:nvPr>
        </p:nvSpPr>
        <p:spPr>
          <a:xfrm>
            <a:off x="662300" y="1602000"/>
            <a:ext cx="7772677" cy="578882"/>
          </a:xfrm>
        </p:spPr>
        <p:txBody>
          <a:bodyPr/>
          <a:lstStyle/>
          <a:p>
            <a:r>
              <a:rPr/>
              <a:t>b</a:t>
            </a:r>
            <a:r>
              <a:rPr smtClean="0"/>
              <a:t>asic functions</a:t>
            </a:r>
            <a:endParaRPr lang="en-GB" dirty="0"/>
          </a:p>
        </p:txBody>
      </p:sp>
      <p:sp>
        <p:nvSpPr>
          <p:cNvPr id="7" name="Text Placeholder 3"/>
          <p:cNvSpPr>
            <a:spLocks noGrp="1"/>
          </p:cNvSpPr>
          <p:nvPr>
            <p:ph type="body" sz="quarter" idx="16"/>
          </p:nvPr>
        </p:nvSpPr>
        <p:spPr>
          <a:xfrm>
            <a:off x="661292" y="2408400"/>
            <a:ext cx="7772677" cy="578882"/>
          </a:xfrm>
        </p:spPr>
        <p:txBody>
          <a:bodyPr/>
          <a:lstStyle/>
          <a:p>
            <a:r>
              <a:rPr smtClean="0"/>
              <a:t>passing arguments</a:t>
            </a:r>
            <a:endParaRPr lang="en-GB" dirty="0"/>
          </a:p>
        </p:txBody>
      </p:sp>
      <p:sp>
        <p:nvSpPr>
          <p:cNvPr id="8" name="Text Placeholder 3"/>
          <p:cNvSpPr>
            <a:spLocks noGrp="1"/>
          </p:cNvSpPr>
          <p:nvPr>
            <p:ph type="body" sz="quarter" idx="16"/>
          </p:nvPr>
        </p:nvSpPr>
        <p:spPr>
          <a:xfrm>
            <a:off x="661292" y="3214800"/>
            <a:ext cx="7772677" cy="578882"/>
          </a:xfrm>
        </p:spPr>
        <p:txBody>
          <a:bodyPr/>
          <a:lstStyle/>
          <a:p>
            <a:r>
              <a:rPr/>
              <a:t>r</a:t>
            </a:r>
            <a:r>
              <a:rPr smtClean="0"/>
              <a:t>eturning values</a:t>
            </a:r>
            <a:endParaRPr lang="en-GB" dirty="0"/>
          </a:p>
        </p:txBody>
      </p:sp>
      <p:sp>
        <p:nvSpPr>
          <p:cNvPr id="9" name="Text Placeholder 3"/>
          <p:cNvSpPr>
            <a:spLocks noGrp="1"/>
          </p:cNvSpPr>
          <p:nvPr>
            <p:ph type="body" sz="quarter" idx="16"/>
          </p:nvPr>
        </p:nvSpPr>
        <p:spPr>
          <a:xfrm>
            <a:off x="661292" y="4021200"/>
            <a:ext cx="7772677" cy="578882"/>
          </a:xfrm>
        </p:spPr>
        <p:txBody>
          <a:bodyPr/>
          <a:lstStyle/>
          <a:p>
            <a:r>
              <a:rPr smtClean="0"/>
              <a:t>returning code</a:t>
            </a:r>
            <a:endParaRPr lang="en-GB" dirty="0"/>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 </a:t>
            </a:r>
            <a:r>
              <a:rPr lang="en-GB" dirty="0"/>
              <a:t>S</a:t>
            </a:r>
            <a:r>
              <a:rPr lang="en-GB" dirty="0" smtClean="0"/>
              <a:t>cope - local and global</a:t>
            </a:r>
            <a:endParaRPr lang="en-GB"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2000" dirty="0" smtClean="0"/>
              <a:t>Global -by default function variables are global and available for use outside the function</a:t>
            </a:r>
          </a:p>
          <a:p>
            <a:pPr marL="285750" indent="-285750">
              <a:buFont typeface="Arial" panose="020B0604020202020204" pitchFamily="34" charset="0"/>
              <a:buChar char="•"/>
            </a:pPr>
            <a:r>
              <a:rPr lang="en-US" sz="2000" dirty="0" smtClean="0"/>
              <a:t>Local – only available for use within the function</a:t>
            </a:r>
          </a:p>
          <a:p>
            <a:pPr marL="280988" indent="-280988">
              <a:buNone/>
            </a:pPr>
            <a:endParaRPr lang="en-US" dirty="0" smtClean="0"/>
          </a:p>
          <a:p>
            <a:pPr marL="280988" indent="-280988"/>
            <a:endParaRPr lang="en-US" dirty="0" smtClean="0"/>
          </a:p>
          <a:p>
            <a:pPr marL="280988" indent="-280988"/>
            <a:endParaRPr lang="en-US" dirty="0" smtClean="0"/>
          </a:p>
          <a:p>
            <a:pPr marL="280988" indent="-280988"/>
            <a:endParaRPr lang="en-US" dirty="0" smtClean="0"/>
          </a:p>
          <a:p>
            <a:pPr marL="280988" indent="-280988">
              <a:buNone/>
            </a:pPr>
            <a:endParaRPr lang="en-GB" dirty="0" smtClean="0"/>
          </a:p>
        </p:txBody>
      </p:sp>
      <p:sp>
        <p:nvSpPr>
          <p:cNvPr id="5" name="Rounded Rectangle 4"/>
          <p:cNvSpPr/>
          <p:nvPr/>
        </p:nvSpPr>
        <p:spPr bwMode="auto">
          <a:xfrm>
            <a:off x="457200" y="2527195"/>
            <a:ext cx="5229426" cy="270196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000" dirty="0" smtClean="0">
                <a:latin typeface="Lucida Console" pitchFamily="49" charset="0"/>
                <a:cs typeface="Courier New" pitchFamily="49" charset="0"/>
              </a:rPr>
              <a:t>function cube() {</a:t>
            </a:r>
          </a:p>
          <a:p>
            <a:r>
              <a:rPr lang="en-GB" sz="2000" dirty="0" smtClean="0">
                <a:latin typeface="Lucida Console" pitchFamily="49" charset="0"/>
                <a:cs typeface="Courier New" pitchFamily="49" charset="0"/>
              </a:rPr>
              <a:t>   x=$[ $1 * $1 * $1 ]</a:t>
            </a:r>
          </a:p>
          <a:p>
            <a:r>
              <a:rPr lang="en-GB" sz="2000" dirty="0" smtClean="0">
                <a:latin typeface="Lucida Console" pitchFamily="49" charset="0"/>
                <a:cs typeface="Courier New" pitchFamily="49" charset="0"/>
              </a:rPr>
              <a:t>   local y=123</a:t>
            </a:r>
          </a:p>
          <a:p>
            <a:r>
              <a:rPr lang="en-GB" sz="2000" dirty="0" smtClean="0">
                <a:latin typeface="Lucida Console" pitchFamily="49" charset="0"/>
                <a:cs typeface="Courier New" pitchFamily="49" charset="0"/>
              </a:rPr>
              <a:t>}</a:t>
            </a:r>
          </a:p>
          <a:p>
            <a:r>
              <a:rPr lang="en-GB" sz="2000" dirty="0" smtClean="0">
                <a:latin typeface="Lucida Console" pitchFamily="49" charset="0"/>
                <a:cs typeface="Courier New" pitchFamily="49" charset="0"/>
              </a:rPr>
              <a:t>cube 3</a:t>
            </a:r>
          </a:p>
          <a:p>
            <a:r>
              <a:rPr lang="en-GB" sz="2000" dirty="0" smtClean="0">
                <a:latin typeface="Lucida Console" pitchFamily="49" charset="0"/>
                <a:cs typeface="Courier New" pitchFamily="49" charset="0"/>
              </a:rPr>
              <a:t>echo "The cube of 3 is $</a:t>
            </a:r>
            <a:r>
              <a:rPr lang="en-GB" sz="2000" dirty="0" smtClean="0">
                <a:latin typeface="Lucida Console" pitchFamily="49" charset="0"/>
                <a:cs typeface="Courier New" pitchFamily="49" charset="0"/>
              </a:rPr>
              <a:t>x."</a:t>
            </a:r>
            <a:endParaRPr lang="en-GB" sz="2000" dirty="0" smtClean="0">
              <a:latin typeface="Lucida Console" pitchFamily="49" charset="0"/>
              <a:cs typeface="Courier New" pitchFamily="49" charset="0"/>
            </a:endParaRPr>
          </a:p>
          <a:p>
            <a:r>
              <a:rPr lang="en-GB" sz="2000" dirty="0" smtClean="0">
                <a:latin typeface="Lucida Console" pitchFamily="49" charset="0"/>
                <a:cs typeface="Courier New" pitchFamily="49" charset="0"/>
              </a:rPr>
              <a:t>echo "The value of y is : $</a:t>
            </a:r>
            <a:r>
              <a:rPr lang="en-GB" sz="2000" dirty="0" smtClean="0">
                <a:latin typeface="Lucida Console" pitchFamily="49" charset="0"/>
                <a:cs typeface="Courier New" pitchFamily="49" charset="0"/>
              </a:rPr>
              <a:t>y."</a:t>
            </a:r>
            <a:endParaRPr lang="en-GB" sz="2000" dirty="0">
              <a:latin typeface="Lucida Console" pitchFamily="49" charset="0"/>
              <a:cs typeface="Courier New" pitchFamily="49" charset="0"/>
            </a:endParaRPr>
          </a:p>
        </p:txBody>
      </p:sp>
      <p:sp>
        <p:nvSpPr>
          <p:cNvPr id="6" name="Rounded Rectangle 5"/>
          <p:cNvSpPr/>
          <p:nvPr/>
        </p:nvSpPr>
        <p:spPr bwMode="auto">
          <a:xfrm>
            <a:off x="457200" y="5388689"/>
            <a:ext cx="3781565" cy="938372"/>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r>
              <a:rPr lang="en-GB" sz="2000" dirty="0" smtClean="0">
                <a:solidFill>
                  <a:schemeClr val="bg1"/>
                </a:solidFill>
                <a:latin typeface="Lucida Console" pitchFamily="49" charset="0"/>
                <a:cs typeface="Courier New" pitchFamily="49" charset="0"/>
              </a:rPr>
              <a:t>The cube of 3 is </a:t>
            </a:r>
            <a:r>
              <a:rPr lang="en-GB" sz="2000" dirty="0" smtClean="0">
                <a:solidFill>
                  <a:schemeClr val="bg1"/>
                </a:solidFill>
                <a:latin typeface="Lucida Console" pitchFamily="49" charset="0"/>
                <a:cs typeface="Courier New" pitchFamily="49" charset="0"/>
              </a:rPr>
              <a:t>27.</a:t>
            </a:r>
            <a:endParaRPr lang="en-GB" sz="2000" dirty="0" smtClean="0">
              <a:solidFill>
                <a:schemeClr val="bg1"/>
              </a:solidFill>
              <a:latin typeface="Lucida Console" pitchFamily="49" charset="0"/>
              <a:cs typeface="Courier New" pitchFamily="49" charset="0"/>
            </a:endParaRPr>
          </a:p>
          <a:p>
            <a:r>
              <a:rPr lang="en-GB" sz="2000" dirty="0" smtClean="0">
                <a:solidFill>
                  <a:schemeClr val="bg1"/>
                </a:solidFill>
                <a:latin typeface="Lucida Console" pitchFamily="49" charset="0"/>
                <a:cs typeface="Courier New" pitchFamily="49" charset="0"/>
              </a:rPr>
              <a:t>The value of y is : </a:t>
            </a:r>
            <a:r>
              <a:rPr lang="en-GB" sz="2000" dirty="0" smtClean="0">
                <a:solidFill>
                  <a:schemeClr val="bg1"/>
                </a:solidFill>
                <a:latin typeface="Lucida Console" pitchFamily="49" charset="0"/>
                <a:cs typeface="Courier New" pitchFamily="49" charset="0"/>
              </a:rPr>
              <a:t>. </a:t>
            </a:r>
            <a:endParaRPr lang="en-GB" sz="2000" dirty="0">
              <a:solidFill>
                <a:schemeClr val="bg1"/>
              </a:solidFill>
              <a:latin typeface="Lucida Console"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0636" y="2182091"/>
            <a:ext cx="2632497" cy="2839197"/>
          </a:xfrm>
          <a:prstGeom prst="rect">
            <a:avLst/>
          </a:prstGeom>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GB" dirty="0" smtClean="0"/>
              <a:t>Module objectives</a:t>
            </a:r>
            <a:endParaRPr lang="en-US" dirty="0" smtClean="0"/>
          </a:p>
        </p:txBody>
      </p:sp>
      <p:sp>
        <p:nvSpPr>
          <p:cNvPr id="3076" name="Rectangle 3"/>
          <p:cNvSpPr>
            <a:spLocks noGrp="1" noChangeArrowheads="1"/>
          </p:cNvSpPr>
          <p:nvPr>
            <p:ph idx="1"/>
          </p:nvPr>
        </p:nvSpPr>
        <p:spPr>
          <a:xfrm>
            <a:off x="685800" y="1657350"/>
            <a:ext cx="7772400" cy="4687974"/>
          </a:xfrm>
        </p:spPr>
        <p:txBody>
          <a:bodyPr/>
          <a:lstStyle/>
          <a:p>
            <a:pPr>
              <a:buNone/>
            </a:pPr>
            <a:r>
              <a:rPr lang="en-GB" b="1" dirty="0" smtClean="0"/>
              <a:t>Now you completed this module you should be able to:</a:t>
            </a:r>
          </a:p>
          <a:p>
            <a:pPr>
              <a:buFont typeface="Arial" panose="020B0604020202020204" pitchFamily="34" charset="0"/>
              <a:buChar char="•"/>
            </a:pPr>
            <a:r>
              <a:rPr lang="en-GB" dirty="0" smtClean="0"/>
              <a:t>create and call a function</a:t>
            </a:r>
          </a:p>
          <a:p>
            <a:pPr>
              <a:buFont typeface="Arial" panose="020B0604020202020204" pitchFamily="34" charset="0"/>
              <a:buChar char="•"/>
            </a:pPr>
            <a:r>
              <a:rPr lang="en-GB" dirty="0" smtClean="0"/>
              <a:t>pass arguments to functions</a:t>
            </a:r>
          </a:p>
          <a:p>
            <a:pPr>
              <a:buFont typeface="Arial" panose="020B0604020202020204" pitchFamily="34" charset="0"/>
              <a:buChar char="•"/>
            </a:pPr>
            <a:r>
              <a:rPr lang="en-GB" dirty="0" smtClean="0"/>
              <a:t>return values from function</a:t>
            </a:r>
          </a:p>
          <a:p>
            <a:pPr>
              <a:buFont typeface="Arial" panose="020B0604020202020204" pitchFamily="34" charset="0"/>
              <a:buChar char="•"/>
            </a:pPr>
            <a:r>
              <a:rPr lang="en-GB" dirty="0" smtClean="0"/>
              <a:t>use return command with exit status</a:t>
            </a:r>
          </a:p>
          <a:p>
            <a:pPr>
              <a:buFont typeface="Arial" panose="020B0604020202020204" pitchFamily="34" charset="0"/>
              <a:buChar char="•"/>
            </a:pPr>
            <a:r>
              <a:rPr lang="en-GB" dirty="0" smtClean="0"/>
              <a:t>understand variable scope </a:t>
            </a:r>
          </a:p>
          <a:p>
            <a:endParaRPr lang="en-GB" dirty="0" smtClean="0"/>
          </a:p>
          <a:p>
            <a:endParaRPr lang="en-GB" dirty="0" smtClean="0"/>
          </a:p>
          <a:p>
            <a:endParaRPr lang="en-GB" dirty="0" smtClean="0"/>
          </a:p>
          <a:p>
            <a:endParaRPr lang="en-GB" dirty="0" smtClean="0"/>
          </a:p>
          <a:p>
            <a:endParaRPr lang="en-GB" dirty="0" smtClean="0"/>
          </a:p>
          <a:p>
            <a:endParaRPr lang="en-GB"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GB" dirty="0" smtClean="0"/>
              <a:t>Module objectives</a:t>
            </a:r>
            <a:endParaRPr lang="en-US" dirty="0" smtClean="0"/>
          </a:p>
        </p:txBody>
      </p:sp>
      <p:sp>
        <p:nvSpPr>
          <p:cNvPr id="3076" name="Rectangle 3"/>
          <p:cNvSpPr>
            <a:spLocks noGrp="1" noChangeArrowheads="1"/>
          </p:cNvSpPr>
          <p:nvPr>
            <p:ph idx="1"/>
          </p:nvPr>
        </p:nvSpPr>
        <p:spPr>
          <a:xfrm>
            <a:off x="685800" y="1657350"/>
            <a:ext cx="7772400" cy="4687974"/>
          </a:xfrm>
        </p:spPr>
        <p:txBody>
          <a:bodyPr/>
          <a:lstStyle/>
          <a:p>
            <a:pPr>
              <a:buNone/>
            </a:pPr>
            <a:r>
              <a:rPr lang="en-GB" sz="2000" b="1" dirty="0" smtClean="0"/>
              <a:t>After completing this module you will be able to:</a:t>
            </a:r>
          </a:p>
          <a:p>
            <a:pPr>
              <a:buFont typeface="Arial" panose="020B0604020202020204" pitchFamily="34" charset="0"/>
              <a:buChar char="•"/>
            </a:pPr>
            <a:r>
              <a:rPr lang="en-GB" sz="2000" dirty="0" smtClean="0"/>
              <a:t>create and call a function</a:t>
            </a:r>
          </a:p>
          <a:p>
            <a:pPr>
              <a:buFont typeface="Arial" panose="020B0604020202020204" pitchFamily="34" charset="0"/>
              <a:buChar char="•"/>
            </a:pPr>
            <a:r>
              <a:rPr lang="en-GB" sz="2000" dirty="0" smtClean="0"/>
              <a:t>pass arguments to functions</a:t>
            </a:r>
          </a:p>
          <a:p>
            <a:pPr>
              <a:buFont typeface="Arial" panose="020B0604020202020204" pitchFamily="34" charset="0"/>
              <a:buChar char="•"/>
            </a:pPr>
            <a:r>
              <a:rPr lang="en-GB" sz="2000" dirty="0" smtClean="0"/>
              <a:t>return values from function</a:t>
            </a:r>
          </a:p>
          <a:p>
            <a:pPr>
              <a:buFont typeface="Arial" panose="020B0604020202020204" pitchFamily="34" charset="0"/>
              <a:buChar char="•"/>
            </a:pPr>
            <a:r>
              <a:rPr lang="en-GB" sz="2000" dirty="0" smtClean="0"/>
              <a:t>use return command with exit status</a:t>
            </a:r>
          </a:p>
          <a:p>
            <a:pPr>
              <a:buFont typeface="Arial" panose="020B0604020202020204" pitchFamily="34" charset="0"/>
              <a:buChar char="•"/>
            </a:pPr>
            <a:r>
              <a:rPr lang="en-GB" sz="2000" dirty="0" smtClean="0"/>
              <a:t>understand variable scope </a:t>
            </a:r>
          </a:p>
          <a:p>
            <a:endParaRPr lang="en-GB" dirty="0" smtClean="0"/>
          </a:p>
          <a:p>
            <a:endParaRPr lang="en-GB" dirty="0" smtClean="0"/>
          </a:p>
          <a:p>
            <a:endParaRPr lang="en-GB" dirty="0" smtClean="0"/>
          </a:p>
          <a:p>
            <a:endParaRPr lang="en-GB" dirty="0" smtClean="0"/>
          </a:p>
          <a:p>
            <a:endParaRPr lang="en-GB" dirty="0" smtClean="0"/>
          </a:p>
          <a:p>
            <a:endParaRPr lang="en-GB"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GB" b="1" dirty="0" smtClean="0"/>
              <a:t>Functions</a:t>
            </a:r>
            <a:endParaRPr lang="en-GB" b="1" dirty="0"/>
          </a:p>
        </p:txBody>
      </p:sp>
      <p:sp>
        <p:nvSpPr>
          <p:cNvPr id="21" name="Text Placeholder 20"/>
          <p:cNvSpPr>
            <a:spLocks noGrp="1"/>
          </p:cNvSpPr>
          <p:nvPr>
            <p:ph type="body" sz="quarter" idx="13"/>
          </p:nvPr>
        </p:nvSpPr>
        <p:spPr>
          <a:xfrm>
            <a:off x="662300" y="1603350"/>
            <a:ext cx="7772677" cy="476726"/>
          </a:xfrm>
          <a:effectLst>
            <a:outerShdw blurRad="63500" dist="63500" dir="2700000" algn="tl" rotWithShape="0">
              <a:prstClr val="black">
                <a:alpha val="40000"/>
              </a:prstClr>
            </a:outerShdw>
          </a:effectLst>
        </p:spPr>
        <p:txBody>
          <a:bodyPr/>
          <a:lstStyle/>
          <a:p>
            <a:r>
              <a:rPr lang="en-GB" dirty="0" smtClean="0"/>
              <a:t>definition</a:t>
            </a:r>
            <a:endParaRPr lang="en-GB" dirty="0"/>
          </a:p>
        </p:txBody>
      </p:sp>
      <p:sp>
        <p:nvSpPr>
          <p:cNvPr id="4" name="Text Placeholder 3"/>
          <p:cNvSpPr>
            <a:spLocks noGrp="1"/>
          </p:cNvSpPr>
          <p:nvPr>
            <p:ph type="body" sz="quarter" idx="16"/>
          </p:nvPr>
        </p:nvSpPr>
        <p:spPr>
          <a:xfrm>
            <a:off x="662300" y="2406636"/>
            <a:ext cx="7772677" cy="578882"/>
          </a:xfrm>
        </p:spPr>
        <p:txBody>
          <a:bodyPr/>
          <a:lstStyle/>
          <a:p>
            <a:r>
              <a:rPr/>
              <a:t>p</a:t>
            </a:r>
            <a:r>
              <a:rPr smtClean="0"/>
              <a:t>assing arguments</a:t>
            </a:r>
            <a:endParaRPr lang="en-GB" dirty="0"/>
          </a:p>
        </p:txBody>
      </p:sp>
      <p:sp>
        <p:nvSpPr>
          <p:cNvPr id="7" name="Text Placeholder 3"/>
          <p:cNvSpPr>
            <a:spLocks noGrp="1"/>
          </p:cNvSpPr>
          <p:nvPr>
            <p:ph type="body" sz="quarter" idx="16"/>
          </p:nvPr>
        </p:nvSpPr>
        <p:spPr>
          <a:xfrm>
            <a:off x="662300" y="3214800"/>
            <a:ext cx="7772677" cy="578882"/>
          </a:xfrm>
        </p:spPr>
        <p:txBody>
          <a:bodyPr/>
          <a:lstStyle/>
          <a:p>
            <a:r>
              <a:rPr dirty="0" smtClean="0"/>
              <a:t>return value</a:t>
            </a:r>
            <a:endParaRPr lang="en-GB" dirty="0"/>
          </a:p>
        </p:txBody>
      </p:sp>
      <p:sp>
        <p:nvSpPr>
          <p:cNvPr id="8" name="Text Placeholder 3"/>
          <p:cNvSpPr>
            <a:spLocks noGrp="1"/>
          </p:cNvSpPr>
          <p:nvPr>
            <p:ph type="body" sz="quarter" idx="16"/>
          </p:nvPr>
        </p:nvSpPr>
        <p:spPr>
          <a:xfrm>
            <a:off x="662300" y="4021200"/>
            <a:ext cx="7772677" cy="578882"/>
          </a:xfrm>
        </p:spPr>
        <p:txBody>
          <a:bodyPr/>
          <a:lstStyle/>
          <a:p>
            <a:r>
              <a:rPr dirty="0" smtClean="0"/>
              <a:t>return code</a:t>
            </a:r>
            <a:endParaRPr lang="en-GB" dirty="0"/>
          </a:p>
        </p:txBody>
      </p:sp>
      <p:sp>
        <p:nvSpPr>
          <p:cNvPr id="9" name="Text Placeholder 3"/>
          <p:cNvSpPr>
            <a:spLocks noGrp="1"/>
          </p:cNvSpPr>
          <p:nvPr>
            <p:ph type="body" sz="quarter" idx="16"/>
          </p:nvPr>
        </p:nvSpPr>
        <p:spPr>
          <a:xfrm>
            <a:off x="662300" y="4827600"/>
            <a:ext cx="7772677" cy="578882"/>
          </a:xfrm>
        </p:spPr>
        <p:txBody>
          <a:bodyPr/>
          <a:lstStyle/>
          <a:p>
            <a:r>
              <a:rPr/>
              <a:t>v</a:t>
            </a:r>
            <a:r>
              <a:rPr smtClean="0"/>
              <a:t>ariable scope</a:t>
            </a:r>
            <a:endParaRPr lang="en-GB" dirty="0"/>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Functions</a:t>
            </a:r>
            <a:endParaRPr lang="en-GB" dirty="0"/>
          </a:p>
        </p:txBody>
      </p:sp>
      <p:sp>
        <p:nvSpPr>
          <p:cNvPr id="9" name="Content Placeholder 8"/>
          <p:cNvSpPr>
            <a:spLocks noGrp="1"/>
          </p:cNvSpPr>
          <p:nvPr>
            <p:ph idx="1"/>
          </p:nvPr>
        </p:nvSpPr>
        <p:spPr/>
        <p:txBody>
          <a:bodyPr/>
          <a:lstStyle/>
          <a:p>
            <a:pPr>
              <a:buFont typeface="Arial" panose="020B0604020202020204" pitchFamily="34" charset="0"/>
              <a:buChar char="•"/>
            </a:pPr>
            <a:r>
              <a:rPr lang="en-GB" sz="2000" dirty="0"/>
              <a:t>R</a:t>
            </a:r>
            <a:r>
              <a:rPr lang="en-GB" sz="2000" dirty="0" smtClean="0"/>
              <a:t>eusable </a:t>
            </a:r>
            <a:r>
              <a:rPr lang="en-GB" sz="2000" dirty="0"/>
              <a:t>blocks of code </a:t>
            </a:r>
            <a:r>
              <a:rPr lang="en-GB" sz="2000" dirty="0" smtClean="0"/>
              <a:t>within a script</a:t>
            </a:r>
            <a:endParaRPr lang="en-GB" sz="2000" dirty="0"/>
          </a:p>
          <a:p>
            <a:pPr>
              <a:buFont typeface="Arial" panose="020B0604020202020204" pitchFamily="34" charset="0"/>
              <a:buChar char="•"/>
            </a:pPr>
            <a:r>
              <a:rPr lang="en-GB" sz="2000" dirty="0" smtClean="0"/>
              <a:t>Used to modularize the script</a:t>
            </a:r>
          </a:p>
          <a:p>
            <a:pPr>
              <a:buFont typeface="Arial" panose="020B0604020202020204" pitchFamily="34" charset="0"/>
              <a:buChar char="•"/>
            </a:pPr>
            <a:r>
              <a:rPr lang="en-US" sz="2000" dirty="0" smtClean="0"/>
              <a:t>Can be called from anywhere in a script</a:t>
            </a:r>
          </a:p>
          <a:p>
            <a:pPr>
              <a:buFont typeface="Arial" panose="020B0604020202020204" pitchFamily="34" charset="0"/>
              <a:buChar char="•"/>
            </a:pPr>
            <a:r>
              <a:rPr lang="en-US" sz="2000" dirty="0" smtClean="0"/>
              <a:t>Can be called any number of times</a:t>
            </a:r>
          </a:p>
          <a:p>
            <a:pPr>
              <a:buFont typeface="Arial" panose="020B0604020202020204" pitchFamily="34" charset="0"/>
              <a:buChar char="•"/>
            </a:pPr>
            <a:r>
              <a:rPr lang="en-US" sz="2000" dirty="0" smtClean="0"/>
              <a:t>Should perform a specified task</a:t>
            </a:r>
          </a:p>
          <a:p>
            <a:endParaRPr lang="en-US" dirty="0" smtClean="0"/>
          </a:p>
          <a:p>
            <a:endParaRPr lang="en-US" dirty="0" smtClean="0"/>
          </a:p>
          <a:p>
            <a:pPr>
              <a:buNone/>
            </a:pPr>
            <a:endParaRPr lang="en-US" dirty="0" smtClean="0"/>
          </a:p>
          <a:p>
            <a:pPr>
              <a:buNone/>
            </a:pPr>
            <a:endParaRPr lang="en-US" dirty="0" smtClean="0"/>
          </a:p>
          <a:p>
            <a:pPr>
              <a:buNone/>
            </a:pPr>
            <a:endParaRPr lang="en-GB" dirty="0" smtClean="0"/>
          </a:p>
          <a:p>
            <a:endParaRPr lang="en-US" dirty="0" smtClean="0"/>
          </a:p>
          <a:p>
            <a:pPr>
              <a:buNone/>
            </a:pPr>
            <a:endParaRPr lang="en-GB"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Syntax - functions</a:t>
            </a:r>
            <a:endParaRPr lang="en-GB" dirty="0"/>
          </a:p>
        </p:txBody>
      </p:sp>
      <p:sp>
        <p:nvSpPr>
          <p:cNvPr id="9" name="Content Placeholder 8"/>
          <p:cNvSpPr>
            <a:spLocks noGrp="1"/>
          </p:cNvSpPr>
          <p:nvPr>
            <p:ph idx="1"/>
          </p:nvPr>
        </p:nvSpPr>
        <p:spPr>
          <a:xfrm>
            <a:off x="696005" y="1639863"/>
            <a:ext cx="7772400" cy="4438650"/>
          </a:xfrm>
        </p:spPr>
        <p:txBody>
          <a:bodyPr/>
          <a:lstStyle/>
          <a:p>
            <a:pPr>
              <a:buFont typeface="Arial" panose="020B0604020202020204" pitchFamily="34" charset="0"/>
              <a:buChar char="•"/>
            </a:pPr>
            <a:r>
              <a:rPr lang="en-US" sz="2000" dirty="0" smtClean="0"/>
              <a:t>Functions are created as follows</a:t>
            </a:r>
          </a:p>
          <a:p>
            <a:endParaRPr lang="en-US" dirty="0" smtClean="0"/>
          </a:p>
          <a:p>
            <a:endParaRPr lang="en-US" dirty="0" smtClean="0"/>
          </a:p>
          <a:p>
            <a:endParaRPr lang="en-US" dirty="0" smtClean="0"/>
          </a:p>
          <a:p>
            <a:pPr>
              <a:buNone/>
            </a:pPr>
            <a:endParaRPr lang="en-US" dirty="0" smtClean="0"/>
          </a:p>
          <a:p>
            <a:pPr>
              <a:buNone/>
            </a:pPr>
            <a:endParaRPr lang="en-US" dirty="0"/>
          </a:p>
          <a:p>
            <a:pPr>
              <a:buNone/>
            </a:pPr>
            <a:endParaRPr lang="en-US" dirty="0" smtClean="0"/>
          </a:p>
          <a:p>
            <a:pPr>
              <a:buNone/>
            </a:pPr>
            <a:r>
              <a:rPr lang="en-US" dirty="0" smtClean="0"/>
              <a:t>Or</a:t>
            </a:r>
          </a:p>
          <a:p>
            <a:pPr>
              <a:buNone/>
            </a:pPr>
            <a:endParaRPr lang="en-US" dirty="0" smtClean="0"/>
          </a:p>
          <a:p>
            <a:pPr>
              <a:buNone/>
            </a:pPr>
            <a:endParaRPr lang="en-US" dirty="0" smtClean="0"/>
          </a:p>
          <a:p>
            <a:pPr>
              <a:buNone/>
            </a:pPr>
            <a:endParaRPr lang="en-US" dirty="0" smtClean="0"/>
          </a:p>
          <a:p>
            <a:endParaRPr lang="en-US" dirty="0"/>
          </a:p>
          <a:p>
            <a:endParaRPr lang="en-US" sz="2000" dirty="0" smtClean="0"/>
          </a:p>
          <a:p>
            <a:pPr>
              <a:buFont typeface="Arial" panose="020B0604020202020204" pitchFamily="34" charset="0"/>
              <a:buChar char="•"/>
            </a:pPr>
            <a:r>
              <a:rPr lang="en-US" sz="2000" dirty="0" smtClean="0"/>
              <a:t>You can call or execute a function by typing its name.</a:t>
            </a:r>
          </a:p>
          <a:p>
            <a:endParaRPr lang="en-US" dirty="0" smtClean="0"/>
          </a:p>
          <a:p>
            <a:pPr>
              <a:buNone/>
            </a:pPr>
            <a:endParaRPr lang="en-US" dirty="0" smtClean="0"/>
          </a:p>
          <a:p>
            <a:pPr>
              <a:buNone/>
            </a:pPr>
            <a:endParaRPr lang="en-GB" dirty="0" smtClean="0"/>
          </a:p>
          <a:p>
            <a:endParaRPr lang="en-US" dirty="0" smtClean="0"/>
          </a:p>
          <a:p>
            <a:pPr>
              <a:buNone/>
            </a:pPr>
            <a:endParaRPr lang="en-GB" dirty="0"/>
          </a:p>
        </p:txBody>
      </p:sp>
      <p:sp>
        <p:nvSpPr>
          <p:cNvPr id="4" name="Rounded Rectangle 3"/>
          <p:cNvSpPr/>
          <p:nvPr/>
        </p:nvSpPr>
        <p:spPr bwMode="auto">
          <a:xfrm>
            <a:off x="4472297" y="2204864"/>
            <a:ext cx="4087839" cy="306034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US" sz="1800" dirty="0" smtClean="0">
                <a:solidFill>
                  <a:schemeClr val="tx1"/>
                </a:solidFill>
                <a:latin typeface="Lucida Console" pitchFamily="49" charset="0"/>
                <a:ea typeface="Calibri" charset="0"/>
                <a:cs typeface="Courier New" pitchFamily="49" charset="0"/>
                <a:sym typeface="Calibri" charset="0"/>
              </a:rPr>
              <a:t>#!/bin/bash</a:t>
            </a:r>
          </a:p>
          <a:p>
            <a:r>
              <a:rPr lang="en-US" sz="1800" dirty="0" smtClean="0">
                <a:solidFill>
                  <a:schemeClr val="tx1"/>
                </a:solidFill>
                <a:latin typeface="Lucida Console" pitchFamily="49" charset="0"/>
                <a:ea typeface="Calibri" charset="0"/>
                <a:cs typeface="Courier New" pitchFamily="49" charset="0"/>
                <a:sym typeface="Calibri" charset="0"/>
              </a:rPr>
              <a:t>function greeting() {</a:t>
            </a:r>
          </a:p>
          <a:p>
            <a:r>
              <a:rPr lang="en-US" sz="1800" dirty="0" smtClean="0">
                <a:solidFill>
                  <a:schemeClr val="tx1"/>
                </a:solidFill>
                <a:latin typeface="Lucida Console" pitchFamily="49" charset="0"/>
                <a:ea typeface="Calibri" charset="0"/>
                <a:cs typeface="Courier New" pitchFamily="49" charset="0"/>
                <a:sym typeface="Calibri" charset="0"/>
              </a:rPr>
              <a:t>   echo "Hello $USER"</a:t>
            </a:r>
          </a:p>
          <a:p>
            <a:r>
              <a:rPr lang="en-US" sz="1800" dirty="0" smtClean="0">
                <a:solidFill>
                  <a:schemeClr val="tx1"/>
                </a:solidFill>
                <a:latin typeface="Lucida Console" pitchFamily="49" charset="0"/>
                <a:ea typeface="Calibri" charset="0"/>
                <a:cs typeface="Courier New" pitchFamily="49" charset="0"/>
                <a:sym typeface="Calibri" charset="0"/>
              </a:rPr>
              <a:t>   echo "How are you"</a:t>
            </a:r>
          </a:p>
          <a:p>
            <a:r>
              <a:rPr lang="en-US" sz="1800" dirty="0" smtClean="0">
                <a:solidFill>
                  <a:schemeClr val="tx1"/>
                </a:solidFill>
                <a:latin typeface="Lucida Console" pitchFamily="49" charset="0"/>
                <a:ea typeface="Calibri" charset="0"/>
                <a:cs typeface="Courier New" pitchFamily="49" charset="0"/>
                <a:sym typeface="Calibri" charset="0"/>
              </a:rPr>
              <a:t>}</a:t>
            </a:r>
          </a:p>
          <a:p>
            <a:endParaRPr lang="en-US" sz="1800" dirty="0" smtClean="0">
              <a:solidFill>
                <a:schemeClr val="tx1"/>
              </a:solidFill>
              <a:latin typeface="Lucida Console" pitchFamily="49" charset="0"/>
              <a:ea typeface="Calibri" charset="0"/>
              <a:cs typeface="Courier New" pitchFamily="49" charset="0"/>
              <a:sym typeface="Calibri" charset="0"/>
            </a:endParaRPr>
          </a:p>
          <a:p>
            <a:r>
              <a:rPr lang="en-US" sz="1800" dirty="0" smtClean="0">
                <a:solidFill>
                  <a:schemeClr val="tx1"/>
                </a:solidFill>
                <a:latin typeface="Lucida Console" pitchFamily="49" charset="0"/>
                <a:ea typeface="Calibri" charset="0"/>
                <a:cs typeface="Courier New" pitchFamily="49" charset="0"/>
                <a:sym typeface="Calibri" charset="0"/>
              </a:rPr>
              <a:t>greeting</a:t>
            </a:r>
          </a:p>
          <a:p>
            <a:r>
              <a:rPr lang="en-US" sz="1800" dirty="0" smtClean="0">
                <a:solidFill>
                  <a:schemeClr val="tx1"/>
                </a:solidFill>
                <a:latin typeface="Lucida Console" pitchFamily="49" charset="0"/>
                <a:ea typeface="Calibri" charset="0"/>
                <a:cs typeface="Courier New" pitchFamily="49" charset="0"/>
                <a:sym typeface="Calibri" charset="0"/>
              </a:rPr>
              <a:t>greeting</a:t>
            </a:r>
          </a:p>
          <a:p>
            <a:endParaRPr lang="en-US" sz="1600" dirty="0" smtClean="0">
              <a:solidFill>
                <a:schemeClr val="tx1"/>
              </a:solidFill>
              <a:latin typeface="Lucida Console" pitchFamily="49" charset="0"/>
              <a:cs typeface="Courier New" pitchFamily="49" charset="0"/>
            </a:endParaRPr>
          </a:p>
          <a:p>
            <a:endParaRPr lang="en-GB" sz="1600" dirty="0" smtClean="0">
              <a:latin typeface="Lucida Console" pitchFamily="49" charset="0"/>
              <a:cs typeface="Courier New" pitchFamily="49" charset="0"/>
            </a:endParaRPr>
          </a:p>
          <a:p>
            <a:endParaRPr kumimoji="0" lang="en-GB" sz="16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
        <p:nvSpPr>
          <p:cNvPr id="5" name="Rounded Rectangle 4"/>
          <p:cNvSpPr/>
          <p:nvPr/>
        </p:nvSpPr>
        <p:spPr bwMode="auto">
          <a:xfrm>
            <a:off x="696005" y="3962401"/>
            <a:ext cx="3659524" cy="1240933"/>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buNone/>
            </a:pPr>
            <a:r>
              <a:rPr lang="en-US" sz="1800" dirty="0" err="1" smtClean="0">
                <a:latin typeface="Lucida Console" pitchFamily="49" charset="0"/>
                <a:cs typeface="Courier New" pitchFamily="49" charset="0"/>
              </a:rPr>
              <a:t>functionName</a:t>
            </a:r>
            <a:r>
              <a:rPr lang="en-US" sz="1800" dirty="0" smtClean="0">
                <a:latin typeface="Lucida Console" pitchFamily="49" charset="0"/>
                <a:cs typeface="Courier New" pitchFamily="49" charset="0"/>
              </a:rPr>
              <a:t>(){</a:t>
            </a:r>
          </a:p>
          <a:p>
            <a:pPr>
              <a:buNone/>
            </a:pPr>
            <a:r>
              <a:rPr lang="en-US" sz="1800" dirty="0" smtClean="0">
                <a:latin typeface="Lucida Console" pitchFamily="49" charset="0"/>
                <a:cs typeface="Courier New" pitchFamily="49" charset="0"/>
              </a:rPr>
              <a:t>   code</a:t>
            </a:r>
          </a:p>
          <a:p>
            <a:pPr>
              <a:buNone/>
            </a:pPr>
            <a:r>
              <a:rPr lang="en-US" sz="1800" dirty="0" smtClean="0">
                <a:latin typeface="Lucida Console" pitchFamily="49" charset="0"/>
                <a:cs typeface="Courier New" pitchFamily="49" charset="0"/>
              </a:rPr>
              <a:t>}</a:t>
            </a:r>
          </a:p>
        </p:txBody>
      </p:sp>
      <p:sp>
        <p:nvSpPr>
          <p:cNvPr id="6" name="Rounded Rectangle 5"/>
          <p:cNvSpPr/>
          <p:nvPr/>
        </p:nvSpPr>
        <p:spPr bwMode="auto">
          <a:xfrm>
            <a:off x="696005" y="2209801"/>
            <a:ext cx="3659524" cy="1179479"/>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buNone/>
            </a:pPr>
            <a:r>
              <a:rPr lang="en-US" sz="1800" dirty="0" smtClean="0">
                <a:latin typeface="Lucida Console" pitchFamily="49" charset="0"/>
                <a:cs typeface="Courier New" pitchFamily="49" charset="0"/>
              </a:rPr>
              <a:t>function </a:t>
            </a:r>
            <a:r>
              <a:rPr lang="en-US" sz="1800" dirty="0" err="1" smtClean="0">
                <a:latin typeface="Lucida Console" pitchFamily="49" charset="0"/>
                <a:cs typeface="Courier New" pitchFamily="49" charset="0"/>
              </a:rPr>
              <a:t>functionName</a:t>
            </a:r>
            <a:r>
              <a:rPr lang="en-US" sz="1800" dirty="0" smtClean="0">
                <a:latin typeface="Lucida Console" pitchFamily="49" charset="0"/>
                <a:cs typeface="Courier New" pitchFamily="49" charset="0"/>
              </a:rPr>
              <a:t>(){</a:t>
            </a:r>
          </a:p>
          <a:p>
            <a:pPr>
              <a:buNone/>
            </a:pPr>
            <a:r>
              <a:rPr lang="en-US" sz="1800" dirty="0" smtClean="0">
                <a:latin typeface="Lucida Console" pitchFamily="49" charset="0"/>
                <a:cs typeface="Courier New" pitchFamily="49" charset="0"/>
              </a:rPr>
              <a:t>   code</a:t>
            </a:r>
          </a:p>
          <a:p>
            <a:pPr>
              <a:buNone/>
            </a:pPr>
            <a:r>
              <a:rPr lang="en-US" sz="1800" dirty="0" smtClean="0">
                <a:latin typeface="Lucida Console" pitchFamily="49" charset="0"/>
                <a:cs typeface="Courier New" pitchFamily="49" charset="0"/>
              </a:rPr>
              <a: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662300" y="800064"/>
            <a:ext cx="7772400" cy="415498"/>
          </a:xfrm>
        </p:spPr>
        <p:txBody>
          <a:bodyPr/>
          <a:lstStyle/>
          <a:p>
            <a:r>
              <a:rPr lang="en-GB" b="1" dirty="0" smtClean="0"/>
              <a:t>Functions</a:t>
            </a:r>
            <a:endParaRPr lang="en-GB" b="1" dirty="0"/>
          </a:p>
        </p:txBody>
      </p:sp>
      <p:sp>
        <p:nvSpPr>
          <p:cNvPr id="21" name="Text Placeholder 20"/>
          <p:cNvSpPr>
            <a:spLocks noGrp="1"/>
          </p:cNvSpPr>
          <p:nvPr>
            <p:ph type="body" sz="quarter" idx="13"/>
          </p:nvPr>
        </p:nvSpPr>
        <p:spPr>
          <a:xfrm>
            <a:off x="662300" y="2408400"/>
            <a:ext cx="7772677" cy="597690"/>
          </a:xfrm>
          <a:effectLst>
            <a:outerShdw blurRad="63500" dist="63500" dir="2700000" algn="tl" rotWithShape="0">
              <a:prstClr val="black">
                <a:alpha val="40000"/>
              </a:prstClr>
            </a:outerShdw>
          </a:effectLst>
        </p:spPr>
        <p:txBody>
          <a:bodyPr/>
          <a:lstStyle/>
          <a:p>
            <a:r>
              <a:rPr dirty="0" smtClean="0"/>
              <a:t> passing arguments</a:t>
            </a:r>
            <a:endParaRPr lang="en-GB" dirty="0"/>
          </a:p>
        </p:txBody>
      </p:sp>
      <p:sp>
        <p:nvSpPr>
          <p:cNvPr id="4" name="Text Placeholder 3"/>
          <p:cNvSpPr>
            <a:spLocks noGrp="1"/>
          </p:cNvSpPr>
          <p:nvPr>
            <p:ph type="body" sz="quarter" idx="16"/>
          </p:nvPr>
        </p:nvSpPr>
        <p:spPr>
          <a:xfrm>
            <a:off x="662300" y="1602000"/>
            <a:ext cx="7772677" cy="578882"/>
          </a:xfrm>
        </p:spPr>
        <p:txBody>
          <a:bodyPr/>
          <a:lstStyle/>
          <a:p>
            <a:r>
              <a:rPr lang="en-GB" dirty="0" smtClean="0"/>
              <a:t>definition</a:t>
            </a:r>
            <a:endParaRPr lang="en-GB" dirty="0"/>
          </a:p>
        </p:txBody>
      </p:sp>
      <p:sp>
        <p:nvSpPr>
          <p:cNvPr id="7" name="Text Placeholder 3"/>
          <p:cNvSpPr>
            <a:spLocks noGrp="1"/>
          </p:cNvSpPr>
          <p:nvPr>
            <p:ph type="body" sz="quarter" idx="16"/>
          </p:nvPr>
        </p:nvSpPr>
        <p:spPr>
          <a:xfrm>
            <a:off x="662300" y="3214800"/>
            <a:ext cx="7772677" cy="578882"/>
          </a:xfrm>
        </p:spPr>
        <p:txBody>
          <a:bodyPr/>
          <a:lstStyle/>
          <a:p>
            <a:r>
              <a:rPr lang="en-GB" dirty="0"/>
              <a:t>r</a:t>
            </a:r>
            <a:r>
              <a:rPr dirty="0" smtClean="0"/>
              <a:t>etur</a:t>
            </a:r>
            <a:r>
              <a:rPr lang="en-GB" dirty="0" smtClean="0"/>
              <a:t>n </a:t>
            </a:r>
            <a:r>
              <a:rPr dirty="0" smtClean="0"/>
              <a:t>value</a:t>
            </a:r>
            <a:endParaRPr lang="en-GB" dirty="0"/>
          </a:p>
        </p:txBody>
      </p:sp>
      <p:sp>
        <p:nvSpPr>
          <p:cNvPr id="8" name="Text Placeholder 3"/>
          <p:cNvSpPr>
            <a:spLocks noGrp="1"/>
          </p:cNvSpPr>
          <p:nvPr>
            <p:ph type="body" sz="quarter" idx="16"/>
          </p:nvPr>
        </p:nvSpPr>
        <p:spPr>
          <a:xfrm>
            <a:off x="661292" y="4021200"/>
            <a:ext cx="7772677" cy="578882"/>
          </a:xfrm>
        </p:spPr>
        <p:txBody>
          <a:bodyPr/>
          <a:lstStyle/>
          <a:p>
            <a:r>
              <a:rPr dirty="0" smtClean="0"/>
              <a:t>return code</a:t>
            </a:r>
            <a:endParaRPr lang="en-GB" dirty="0"/>
          </a:p>
        </p:txBody>
      </p:sp>
      <p:sp>
        <p:nvSpPr>
          <p:cNvPr id="9" name="Text Placeholder 3"/>
          <p:cNvSpPr>
            <a:spLocks noGrp="1"/>
          </p:cNvSpPr>
          <p:nvPr>
            <p:ph type="body" sz="quarter" idx="16"/>
          </p:nvPr>
        </p:nvSpPr>
        <p:spPr>
          <a:xfrm>
            <a:off x="662300" y="4827600"/>
            <a:ext cx="7772677" cy="578882"/>
          </a:xfrm>
        </p:spPr>
        <p:txBody>
          <a:bodyPr/>
          <a:lstStyle/>
          <a:p>
            <a:r>
              <a:rPr/>
              <a:t>v</a:t>
            </a:r>
            <a:r>
              <a:rPr smtClean="0"/>
              <a:t>ariable scope</a:t>
            </a:r>
            <a:endParaRPr lang="en-GB" dirty="0"/>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Passing arguments</a:t>
            </a:r>
            <a:endParaRPr lang="en-GB"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2000" dirty="0" smtClean="0"/>
              <a:t>The following function calls pass two parameters into the function</a:t>
            </a:r>
          </a:p>
          <a:p>
            <a:pPr marL="640988" lvl="1" indent="-280988">
              <a:buNone/>
            </a:pPr>
            <a:r>
              <a:rPr lang="en-US" sz="2000" dirty="0" smtClean="0"/>
              <a:t>-	name 	</a:t>
            </a:r>
            <a:r>
              <a:rPr lang="en-US" sz="2000" dirty="0" smtClean="0"/>
              <a:t>is captured </a:t>
            </a:r>
            <a:r>
              <a:rPr lang="en-US" sz="2000" dirty="0" smtClean="0"/>
              <a:t>as </a:t>
            </a:r>
            <a:r>
              <a:rPr lang="en-US" sz="2000" b="1" dirty="0" smtClean="0"/>
              <a:t>$1 inside the function</a:t>
            </a:r>
          </a:p>
          <a:p>
            <a:pPr marL="640988" lvl="1" indent="-280988">
              <a:buNone/>
            </a:pPr>
            <a:r>
              <a:rPr lang="en-US" sz="2000" dirty="0" smtClean="0"/>
              <a:t>-	age 	</a:t>
            </a:r>
            <a:r>
              <a:rPr lang="en-US" sz="2000" dirty="0" smtClean="0"/>
              <a:t>is captured </a:t>
            </a:r>
            <a:r>
              <a:rPr lang="en-US" sz="2000" dirty="0" smtClean="0"/>
              <a:t>as</a:t>
            </a:r>
            <a:r>
              <a:rPr lang="en-US" sz="2000" b="1" dirty="0" smtClean="0"/>
              <a:t> $2 inside the function</a:t>
            </a:r>
          </a:p>
          <a:p>
            <a:pPr>
              <a:buNone/>
            </a:pPr>
            <a:endParaRPr lang="en-GB" dirty="0" smtClean="0"/>
          </a:p>
          <a:p>
            <a:pPr>
              <a:buNone/>
            </a:pPr>
            <a:endParaRPr lang="en-GB" dirty="0"/>
          </a:p>
        </p:txBody>
      </p:sp>
      <p:sp>
        <p:nvSpPr>
          <p:cNvPr id="4" name="Rounded Rectangle 3"/>
          <p:cNvSpPr/>
          <p:nvPr/>
        </p:nvSpPr>
        <p:spPr bwMode="auto">
          <a:xfrm>
            <a:off x="797118" y="2789232"/>
            <a:ext cx="7515609" cy="3068643"/>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US" sz="2000" dirty="0" smtClean="0">
                <a:solidFill>
                  <a:schemeClr val="tx1"/>
                </a:solidFill>
                <a:latin typeface="Lucida Console" pitchFamily="49" charset="0"/>
                <a:ea typeface="Calibri" charset="0"/>
                <a:cs typeface="Courier New" pitchFamily="49" charset="0"/>
                <a:sym typeface="Calibri" charset="0"/>
              </a:rPr>
              <a:t>#!/bin/bash</a:t>
            </a:r>
          </a:p>
          <a:p>
            <a:r>
              <a:rPr lang="en-US" sz="2000" dirty="0" smtClean="0">
                <a:solidFill>
                  <a:schemeClr val="tx1"/>
                </a:solidFill>
                <a:latin typeface="Lucida Console" pitchFamily="49" charset="0"/>
                <a:ea typeface="Calibri" charset="0"/>
                <a:cs typeface="Courier New" pitchFamily="49" charset="0"/>
                <a:sym typeface="Calibri" charset="0"/>
              </a:rPr>
              <a:t> </a:t>
            </a:r>
          </a:p>
          <a:p>
            <a:r>
              <a:rPr lang="en-US" sz="2000" dirty="0" smtClean="0">
                <a:solidFill>
                  <a:schemeClr val="tx1"/>
                </a:solidFill>
                <a:latin typeface="Lucida Console" pitchFamily="49" charset="0"/>
                <a:ea typeface="Calibri" charset="0"/>
                <a:cs typeface="Courier New" pitchFamily="49" charset="0"/>
                <a:sym typeface="Calibri" charset="0"/>
              </a:rPr>
              <a:t>function </a:t>
            </a:r>
            <a:r>
              <a:rPr lang="en-US" sz="2000" dirty="0" err="1" smtClean="0">
                <a:solidFill>
                  <a:schemeClr val="tx1"/>
                </a:solidFill>
                <a:latin typeface="Lucida Console" pitchFamily="49" charset="0"/>
                <a:ea typeface="Calibri" charset="0"/>
                <a:cs typeface="Courier New" pitchFamily="49" charset="0"/>
                <a:sym typeface="Calibri" charset="0"/>
              </a:rPr>
              <a:t>displayUserDetails</a:t>
            </a:r>
            <a:r>
              <a:rPr lang="en-US" sz="2000" dirty="0" smtClean="0">
                <a:solidFill>
                  <a:schemeClr val="tx1"/>
                </a:solidFill>
                <a:latin typeface="Lucida Console" pitchFamily="49" charset="0"/>
                <a:ea typeface="Calibri" charset="0"/>
                <a:cs typeface="Courier New" pitchFamily="49" charset="0"/>
                <a:sym typeface="Calibri" charset="0"/>
              </a:rPr>
              <a:t>() {</a:t>
            </a:r>
          </a:p>
          <a:p>
            <a:r>
              <a:rPr lang="en-US" sz="2000" dirty="0" smtClean="0">
                <a:solidFill>
                  <a:schemeClr val="tx1"/>
                </a:solidFill>
                <a:latin typeface="Lucida Console" pitchFamily="49" charset="0"/>
                <a:ea typeface="Calibri" charset="0"/>
                <a:cs typeface="Courier New" pitchFamily="49" charset="0"/>
                <a:sym typeface="Calibri" charset="0"/>
              </a:rPr>
              <a:t>  echo </a:t>
            </a:r>
            <a:r>
              <a:rPr lang="en-US" sz="2000" dirty="0" smtClean="0">
                <a:latin typeface="Lucida Console" pitchFamily="49" charset="0"/>
                <a:cs typeface="Courier New" pitchFamily="49" charset="0"/>
              </a:rPr>
              <a:t>"</a:t>
            </a:r>
            <a:r>
              <a:rPr lang="en-US" sz="2000" dirty="0" smtClean="0">
                <a:solidFill>
                  <a:schemeClr val="tx1"/>
                </a:solidFill>
                <a:latin typeface="Lucida Console" pitchFamily="49" charset="0"/>
                <a:ea typeface="Calibri" charset="0"/>
                <a:cs typeface="Courier New" pitchFamily="49" charset="0"/>
                <a:sym typeface="Calibri" charset="0"/>
              </a:rPr>
              <a:t>Your name is $1 ."</a:t>
            </a:r>
          </a:p>
          <a:p>
            <a:r>
              <a:rPr lang="en-US" sz="2000" dirty="0" smtClean="0">
                <a:solidFill>
                  <a:schemeClr val="tx1"/>
                </a:solidFill>
                <a:latin typeface="Lucida Console" pitchFamily="49" charset="0"/>
                <a:ea typeface="Calibri" charset="0"/>
                <a:cs typeface="Courier New" pitchFamily="49" charset="0"/>
                <a:sym typeface="Calibri" charset="0"/>
              </a:rPr>
              <a:t>  echo </a:t>
            </a:r>
            <a:r>
              <a:rPr lang="en-US" sz="2000" dirty="0" smtClean="0">
                <a:latin typeface="Lucida Console" pitchFamily="49" charset="0"/>
                <a:cs typeface="Courier New" pitchFamily="49" charset="0"/>
              </a:rPr>
              <a:t>"</a:t>
            </a:r>
            <a:r>
              <a:rPr lang="en-US" sz="2000" dirty="0" smtClean="0">
                <a:solidFill>
                  <a:schemeClr val="tx1"/>
                </a:solidFill>
                <a:latin typeface="Lucida Console" pitchFamily="49" charset="0"/>
                <a:ea typeface="Calibri" charset="0"/>
                <a:cs typeface="Courier New" pitchFamily="49" charset="0"/>
                <a:sym typeface="Calibri" charset="0"/>
              </a:rPr>
              <a:t>You are $2 years old. "</a:t>
            </a:r>
          </a:p>
          <a:p>
            <a:r>
              <a:rPr lang="en-US" sz="2000" dirty="0" smtClean="0">
                <a:solidFill>
                  <a:schemeClr val="tx1"/>
                </a:solidFill>
                <a:latin typeface="Lucida Console" pitchFamily="49" charset="0"/>
                <a:ea typeface="Calibri" charset="0"/>
                <a:cs typeface="Courier New" pitchFamily="49" charset="0"/>
                <a:sym typeface="Calibri" charset="0"/>
              </a:rPr>
              <a:t>}</a:t>
            </a:r>
          </a:p>
          <a:p>
            <a:endParaRPr lang="en-US" sz="2000" dirty="0" smtClean="0">
              <a:solidFill>
                <a:schemeClr val="tx1"/>
              </a:solidFill>
              <a:latin typeface="Lucida Console" pitchFamily="49" charset="0"/>
              <a:ea typeface="Calibri" charset="0"/>
              <a:cs typeface="Courier New" pitchFamily="49" charset="0"/>
              <a:sym typeface="Calibri" charset="0"/>
            </a:endParaRPr>
          </a:p>
          <a:p>
            <a:r>
              <a:rPr lang="en-US" sz="2000" dirty="0" err="1" smtClean="0">
                <a:solidFill>
                  <a:schemeClr val="tx1"/>
                </a:solidFill>
                <a:latin typeface="Lucida Console" pitchFamily="49" charset="0"/>
                <a:ea typeface="Calibri" charset="0"/>
                <a:cs typeface="Courier New" pitchFamily="49" charset="0"/>
                <a:sym typeface="Calibri" charset="0"/>
              </a:rPr>
              <a:t>displayUserDetails</a:t>
            </a:r>
            <a:r>
              <a:rPr lang="en-US" sz="2000" dirty="0" smtClean="0">
                <a:solidFill>
                  <a:schemeClr val="tx1"/>
                </a:solidFill>
                <a:latin typeface="Lucida Console" pitchFamily="49" charset="0"/>
                <a:ea typeface="Calibri" charset="0"/>
                <a:cs typeface="Courier New" pitchFamily="49" charset="0"/>
                <a:sym typeface="Calibri" charset="0"/>
              </a:rPr>
              <a:t> Alice</a:t>
            </a:r>
            <a:r>
              <a:rPr lang="en-US" sz="2000" dirty="0" smtClean="0">
                <a:solidFill>
                  <a:schemeClr val="tx1"/>
                </a:solidFill>
                <a:latin typeface="Lucida Console" pitchFamily="49" charset="0"/>
                <a:cs typeface="Courier New" pitchFamily="49" charset="0"/>
                <a:sym typeface="Calibri" charset="0"/>
              </a:rPr>
              <a:t> </a:t>
            </a:r>
            <a:r>
              <a:rPr lang="en-US" sz="2000" dirty="0" smtClean="0">
                <a:solidFill>
                  <a:schemeClr val="tx1"/>
                </a:solidFill>
                <a:latin typeface="Lucida Console" pitchFamily="49" charset="0"/>
                <a:ea typeface="Calibri" charset="0"/>
                <a:cs typeface="Courier New" pitchFamily="49" charset="0"/>
                <a:sym typeface="Calibri" charset="0"/>
              </a:rPr>
              <a:t>25</a:t>
            </a:r>
          </a:p>
          <a:p>
            <a:r>
              <a:rPr lang="en-US" sz="2000" dirty="0" err="1" smtClean="0">
                <a:solidFill>
                  <a:schemeClr val="tx1"/>
                </a:solidFill>
                <a:latin typeface="Lucida Console" pitchFamily="49" charset="0"/>
                <a:ea typeface="Calibri" charset="0"/>
                <a:cs typeface="Courier New" pitchFamily="49" charset="0"/>
                <a:sym typeface="Calibri" charset="0"/>
              </a:rPr>
              <a:t>displayUserDetails</a:t>
            </a:r>
            <a:r>
              <a:rPr lang="en-US" sz="2000" dirty="0" smtClean="0">
                <a:solidFill>
                  <a:schemeClr val="tx1"/>
                </a:solidFill>
                <a:latin typeface="Lucida Console" pitchFamily="49" charset="0"/>
                <a:ea typeface="Calibri" charset="0"/>
                <a:cs typeface="Courier New" pitchFamily="49" charset="0"/>
                <a:sym typeface="Calibri" charset="0"/>
              </a:rPr>
              <a:t> Bob 32</a:t>
            </a:r>
            <a:endParaRPr lang="en-US" sz="2000" dirty="0">
              <a:solidFill>
                <a:schemeClr val="tx1"/>
              </a:solidFill>
              <a:latin typeface="Lucida Console" pitchFamily="49" charset="0"/>
              <a:ea typeface="Calibri" charset="0"/>
              <a:cs typeface="Courier New" pitchFamily="49" charset="0"/>
              <a:sym typeface="Calibri"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662300" y="800064"/>
            <a:ext cx="7772400" cy="415498"/>
          </a:xfrm>
        </p:spPr>
        <p:txBody>
          <a:bodyPr/>
          <a:lstStyle/>
          <a:p>
            <a:r>
              <a:rPr lang="en-GB" b="1" dirty="0" smtClean="0"/>
              <a:t>Functions</a:t>
            </a:r>
            <a:endParaRPr lang="en-GB" b="1" dirty="0"/>
          </a:p>
        </p:txBody>
      </p:sp>
      <p:sp>
        <p:nvSpPr>
          <p:cNvPr id="21" name="Text Placeholder 20"/>
          <p:cNvSpPr>
            <a:spLocks noGrp="1"/>
          </p:cNvSpPr>
          <p:nvPr>
            <p:ph type="body" sz="quarter" idx="13"/>
          </p:nvPr>
        </p:nvSpPr>
        <p:spPr>
          <a:xfrm>
            <a:off x="661292" y="3214800"/>
            <a:ext cx="7772677" cy="476726"/>
          </a:xfrm>
          <a:effectLst>
            <a:outerShdw blurRad="63500" dist="63500" dir="2700000" algn="tl" rotWithShape="0">
              <a:prstClr val="black">
                <a:alpha val="40000"/>
              </a:prstClr>
            </a:outerShdw>
          </a:effectLst>
        </p:spPr>
        <p:txBody>
          <a:bodyPr/>
          <a:lstStyle/>
          <a:p>
            <a:r>
              <a:rPr dirty="0" smtClean="0"/>
              <a:t> return value</a:t>
            </a:r>
            <a:endParaRPr lang="en-GB" dirty="0"/>
          </a:p>
        </p:txBody>
      </p:sp>
      <p:sp>
        <p:nvSpPr>
          <p:cNvPr id="4" name="Text Placeholder 3"/>
          <p:cNvSpPr>
            <a:spLocks noGrp="1"/>
          </p:cNvSpPr>
          <p:nvPr>
            <p:ph type="body" sz="quarter" idx="16"/>
          </p:nvPr>
        </p:nvSpPr>
        <p:spPr>
          <a:xfrm>
            <a:off x="661292" y="1602000"/>
            <a:ext cx="7772677" cy="578882"/>
          </a:xfrm>
        </p:spPr>
        <p:txBody>
          <a:bodyPr/>
          <a:lstStyle/>
          <a:p>
            <a:r>
              <a:rPr dirty="0"/>
              <a:t>b</a:t>
            </a:r>
            <a:r>
              <a:rPr dirty="0" smtClean="0"/>
              <a:t>asic functions</a:t>
            </a:r>
            <a:endParaRPr lang="en-GB" dirty="0"/>
          </a:p>
        </p:txBody>
      </p:sp>
      <p:sp>
        <p:nvSpPr>
          <p:cNvPr id="7" name="Text Placeholder 3"/>
          <p:cNvSpPr>
            <a:spLocks noGrp="1"/>
          </p:cNvSpPr>
          <p:nvPr>
            <p:ph type="body" sz="quarter" idx="16"/>
          </p:nvPr>
        </p:nvSpPr>
        <p:spPr>
          <a:xfrm>
            <a:off x="661292" y="2408400"/>
            <a:ext cx="7772677" cy="578882"/>
          </a:xfrm>
        </p:spPr>
        <p:txBody>
          <a:bodyPr/>
          <a:lstStyle/>
          <a:p>
            <a:r>
              <a:rPr dirty="0" smtClean="0"/>
              <a:t>passing arguments</a:t>
            </a:r>
            <a:endParaRPr lang="en-GB" dirty="0"/>
          </a:p>
        </p:txBody>
      </p:sp>
      <p:sp>
        <p:nvSpPr>
          <p:cNvPr id="8" name="Text Placeholder 3"/>
          <p:cNvSpPr>
            <a:spLocks noGrp="1"/>
          </p:cNvSpPr>
          <p:nvPr>
            <p:ph type="body" sz="quarter" idx="16"/>
          </p:nvPr>
        </p:nvSpPr>
        <p:spPr>
          <a:xfrm>
            <a:off x="661292" y="4021200"/>
            <a:ext cx="7772677" cy="578882"/>
          </a:xfrm>
        </p:spPr>
        <p:txBody>
          <a:bodyPr/>
          <a:lstStyle/>
          <a:p>
            <a:r>
              <a:rPr dirty="0" smtClean="0"/>
              <a:t>return code</a:t>
            </a:r>
            <a:endParaRPr lang="en-GB" dirty="0"/>
          </a:p>
        </p:txBody>
      </p:sp>
      <p:sp>
        <p:nvSpPr>
          <p:cNvPr id="9" name="Text Placeholder 3"/>
          <p:cNvSpPr>
            <a:spLocks noGrp="1"/>
          </p:cNvSpPr>
          <p:nvPr>
            <p:ph type="body" sz="quarter" idx="16"/>
          </p:nvPr>
        </p:nvSpPr>
        <p:spPr>
          <a:xfrm>
            <a:off x="661292" y="4827600"/>
            <a:ext cx="7772677" cy="578882"/>
          </a:xfrm>
        </p:spPr>
        <p:txBody>
          <a:bodyPr/>
          <a:lstStyle/>
          <a:p>
            <a:r>
              <a:rPr dirty="0"/>
              <a:t>v</a:t>
            </a:r>
            <a:r>
              <a:rPr dirty="0" smtClean="0"/>
              <a:t>ariable scope</a:t>
            </a:r>
            <a:endParaRPr lang="en-GB" dirty="0"/>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Return value</a:t>
            </a:r>
            <a:endParaRPr lang="en-GB"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2000" dirty="0" smtClean="0"/>
              <a:t>Use </a:t>
            </a:r>
            <a:r>
              <a:rPr lang="en-US" sz="2000" b="1" dirty="0" smtClean="0"/>
              <a:t>echo</a:t>
            </a:r>
            <a:r>
              <a:rPr lang="en-US" sz="2000" dirty="0" smtClean="0"/>
              <a:t> to return a value from a function </a:t>
            </a:r>
          </a:p>
          <a:p>
            <a:pPr>
              <a:buNone/>
            </a:pPr>
            <a:endParaRPr lang="en-GB" dirty="0"/>
          </a:p>
        </p:txBody>
      </p:sp>
      <p:sp>
        <p:nvSpPr>
          <p:cNvPr id="4" name="Rounded Rectangle 3"/>
          <p:cNvSpPr/>
          <p:nvPr/>
        </p:nvSpPr>
        <p:spPr bwMode="auto">
          <a:xfrm>
            <a:off x="916209" y="2240868"/>
            <a:ext cx="6673453" cy="3672408"/>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000" dirty="0" smtClean="0">
                <a:solidFill>
                  <a:schemeClr val="tx1"/>
                </a:solidFill>
                <a:latin typeface="Lucida Console" pitchFamily="49" charset="0"/>
                <a:ea typeface="ヒラギノ角ゴ Pro W3" pitchFamily="-112" charset="-128"/>
                <a:cs typeface="Courier New" pitchFamily="49" charset="0"/>
              </a:rPr>
              <a:t>#!/bin/bash</a:t>
            </a:r>
          </a:p>
          <a:p>
            <a:pPr marL="0" marR="0" indent="0" algn="l"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lang="en-GB" sz="2000" dirty="0" smtClean="0">
                <a:solidFill>
                  <a:schemeClr val="tx1"/>
                </a:solidFill>
                <a:latin typeface="Lucida Console" pitchFamily="49" charset="0"/>
                <a:ea typeface="ヒラギノ角ゴ Pro W3" pitchFamily="-112" charset="-128"/>
                <a:cs typeface="Courier New" pitchFamily="49" charset="0"/>
              </a:rPr>
              <a:t>function </a:t>
            </a:r>
            <a:r>
              <a:rPr lang="en-GB" sz="2000" dirty="0" err="1" smtClean="0">
                <a:solidFill>
                  <a:schemeClr val="tx1"/>
                </a:solidFill>
                <a:latin typeface="Lucida Console" pitchFamily="49" charset="0"/>
                <a:ea typeface="ヒラギノ角ゴ Pro W3" pitchFamily="-112" charset="-128"/>
                <a:cs typeface="Courier New" pitchFamily="49" charset="0"/>
              </a:rPr>
              <a:t>getName</a:t>
            </a:r>
            <a:r>
              <a:rPr lang="en-GB" sz="2000" dirty="0" smtClean="0">
                <a:solidFill>
                  <a:schemeClr val="tx1"/>
                </a:solidFill>
                <a:latin typeface="Lucida Console" pitchFamily="49" charset="0"/>
                <a:ea typeface="ヒラギノ角ゴ Pro W3" pitchFamily="-112" charset="-128"/>
                <a:cs typeface="Courier New" pitchFamily="49" charset="0"/>
              </a:rPr>
              <a:t>(){</a:t>
            </a:r>
          </a:p>
          <a:p>
            <a:r>
              <a:rPr lang="en-GB" sz="2000" dirty="0" smtClean="0">
                <a:solidFill>
                  <a:schemeClr val="tx1"/>
                </a:solidFill>
                <a:latin typeface="Lucida Console" pitchFamily="49" charset="0"/>
                <a:ea typeface="ヒラギノ角ゴ Pro W3" pitchFamily="-112" charset="-128"/>
                <a:cs typeface="Courier New" pitchFamily="49" charset="0"/>
              </a:rPr>
              <a:t>   read –p </a:t>
            </a:r>
            <a:r>
              <a:rPr lang="en-US" sz="2000" dirty="0" smtClean="0">
                <a:latin typeface="Lucida Console" pitchFamily="49" charset="0"/>
                <a:cs typeface="Courier New" pitchFamily="49" charset="0"/>
              </a:rPr>
              <a:t>"</a:t>
            </a:r>
            <a:r>
              <a:rPr lang="en-GB" sz="2000" dirty="0" smtClean="0">
                <a:solidFill>
                  <a:schemeClr val="tx1"/>
                </a:solidFill>
                <a:latin typeface="Lucida Console" pitchFamily="49" charset="0"/>
                <a:ea typeface="ヒラギノ角ゴ Pro W3" pitchFamily="-112" charset="-128"/>
                <a:cs typeface="Courier New" pitchFamily="49" charset="0"/>
              </a:rPr>
              <a:t>Enter your name : </a:t>
            </a:r>
            <a:r>
              <a:rPr lang="en-US" sz="2000" dirty="0" smtClean="0">
                <a:latin typeface="Lucida Console" pitchFamily="49" charset="0"/>
                <a:cs typeface="Courier New" pitchFamily="49" charset="0"/>
              </a:rPr>
              <a:t>"</a:t>
            </a:r>
            <a:r>
              <a:rPr lang="en-GB" sz="2000" dirty="0" smtClean="0">
                <a:solidFill>
                  <a:schemeClr val="tx1"/>
                </a:solidFill>
                <a:latin typeface="Lucida Console" pitchFamily="49" charset="0"/>
                <a:ea typeface="ヒラギノ角ゴ Pro W3" pitchFamily="-112" charset="-128"/>
                <a:cs typeface="Courier New" pitchFamily="49" charset="0"/>
              </a:rPr>
              <a:t> name</a:t>
            </a:r>
          </a:p>
          <a:p>
            <a:pPr marL="0" marR="0" indent="0" algn="l" defTabSz="914400" rtl="0" eaLnBrk="0" fontAlgn="base" latinLnBrk="0" hangingPunct="0">
              <a:lnSpc>
                <a:spcPct val="100000"/>
              </a:lnSpc>
              <a:spcBef>
                <a:spcPct val="0"/>
              </a:spcBef>
              <a:spcAft>
                <a:spcPct val="0"/>
              </a:spcAft>
              <a:buClrTx/>
              <a:buSzTx/>
              <a:buFontTx/>
              <a:buNone/>
              <a:tabLst/>
            </a:pPr>
            <a:r>
              <a:rPr lang="en-GB" sz="2000" dirty="0" smtClean="0">
                <a:solidFill>
                  <a:schemeClr val="tx1"/>
                </a:solidFill>
                <a:latin typeface="Lucida Console" pitchFamily="49" charset="0"/>
                <a:ea typeface="ヒラギノ角ゴ Pro W3" pitchFamily="-112" charset="-128"/>
                <a:cs typeface="Courier New" pitchFamily="49" charset="0"/>
              </a:rPr>
              <a:t>   echo $name</a:t>
            </a:r>
          </a:p>
          <a:p>
            <a:pPr marL="0" marR="0" indent="0" algn="l" defTabSz="914400" rtl="0" eaLnBrk="0" fontAlgn="base" latinLnBrk="0" hangingPunct="0">
              <a:lnSpc>
                <a:spcPct val="100000"/>
              </a:lnSpc>
              <a:spcBef>
                <a:spcPct val="0"/>
              </a:spcBef>
              <a:spcAft>
                <a:spcPct val="0"/>
              </a:spcAft>
              <a:buClrTx/>
              <a:buSzTx/>
              <a:buFontTx/>
              <a:buNone/>
              <a:tabLst/>
            </a:pPr>
            <a:r>
              <a:rPr lang="en-GB" sz="2000" dirty="0" smtClean="0">
                <a:solidFill>
                  <a:schemeClr val="tx1"/>
                </a:solidFill>
                <a:latin typeface="Lucida Console" pitchFamily="49" charset="0"/>
                <a:ea typeface="ヒラギノ角ゴ Pro W3" pitchFamily="-112" charset="-128"/>
                <a:cs typeface="Courier New" pitchFamily="49" charset="0"/>
              </a:rPr>
              <a:t>} </a:t>
            </a:r>
          </a:p>
          <a:p>
            <a:pPr marL="0" marR="0" indent="0" algn="l" defTabSz="914400" rtl="0" eaLnBrk="0" fontAlgn="base" latinLnBrk="0" hangingPunct="0">
              <a:lnSpc>
                <a:spcPct val="100000"/>
              </a:lnSpc>
              <a:spcBef>
                <a:spcPct val="0"/>
              </a:spcBef>
              <a:spcAft>
                <a:spcPct val="0"/>
              </a:spcAft>
              <a:buClrTx/>
              <a:buSzTx/>
              <a:buFontTx/>
              <a:buNone/>
              <a:tabLst/>
            </a:pPr>
            <a:endParaRPr lang="en-GB" sz="2000" dirty="0" smtClean="0">
              <a:solidFill>
                <a:schemeClr val="tx1"/>
              </a:solidFill>
              <a:latin typeface="Lucida Console" pitchFamily="49" charset="0"/>
              <a:ea typeface="ヒラギノ角ゴ Pro W3" pitchFamily="-112" charset="-128"/>
              <a:cs typeface="Courier New" pitchFamily="49" charset="0"/>
            </a:endParaRPr>
          </a:p>
          <a:p>
            <a:r>
              <a:rPr lang="en-GB" sz="2000" dirty="0" smtClean="0">
                <a:solidFill>
                  <a:schemeClr val="tx1"/>
                </a:solidFill>
                <a:latin typeface="Lucida Console" pitchFamily="49" charset="0"/>
                <a:ea typeface="ヒラギノ角ゴ Pro W3" pitchFamily="-112" charset="-128"/>
                <a:cs typeface="Courier New" pitchFamily="49" charset="0"/>
              </a:rPr>
              <a:t>e</a:t>
            </a:r>
            <a:r>
              <a:rPr kumimoji="0" lang="en-GB" sz="20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cho </a:t>
            </a:r>
            <a:r>
              <a:rPr lang="en-US" sz="2000" dirty="0" smtClean="0">
                <a:latin typeface="Lucida Console" pitchFamily="49" charset="0"/>
                <a:cs typeface="Courier New" pitchFamily="49" charset="0"/>
              </a:rPr>
              <a:t>"</a:t>
            </a:r>
            <a:r>
              <a:rPr kumimoji="0" lang="en-GB" sz="20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Your name is $(</a:t>
            </a:r>
            <a:r>
              <a:rPr kumimoji="0" lang="en-GB" sz="2000" b="0" i="0" u="none" strike="noStrike" cap="none" normalizeH="0" baseline="0" dirty="0" err="1" smtClean="0">
                <a:ln>
                  <a:noFill/>
                </a:ln>
                <a:solidFill>
                  <a:schemeClr val="tx1"/>
                </a:solidFill>
                <a:effectLst/>
                <a:latin typeface="Lucida Console" pitchFamily="49" charset="0"/>
                <a:ea typeface="ヒラギノ角ゴ Pro W3" pitchFamily="-112" charset="-128"/>
                <a:cs typeface="Courier New" pitchFamily="49" charset="0"/>
              </a:rPr>
              <a:t>getName</a:t>
            </a:r>
            <a:r>
              <a:rPr kumimoji="0" lang="en-GB" sz="20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a:t>
            </a:r>
            <a:r>
              <a:rPr lang="en-US" sz="2000" dirty="0" smtClean="0">
                <a:latin typeface="Lucida Console" pitchFamily="49" charset="0"/>
                <a:cs typeface="Courier New" pitchFamily="49" charset="0"/>
              </a:rPr>
              <a:t>"</a:t>
            </a:r>
            <a:endParaRPr kumimoji="0" lang="en-GB" sz="20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ct:contentTypeSchema ct:_="" ma:_="" ma:contentTypeName="Document" ma:contentTypeID="0x010100C6296D0BB197BA4483003E3880790A29" ma:contentTypeVersion="4" ma:contentTypeDescription="Create a new document." ma:contentTypeScope="" ma:versionID="44b887429f14bd41fa5c62838663fd23" xmlns:ct="http://schemas.microsoft.com/office/2006/metadata/contentType" xmlns:ma="http://schemas.microsoft.com/office/2006/metadata/properties/metaAttributes">
<xsd:schema targetNamespace="http://schemas.microsoft.com/office/2006/metadata/properties" ma:root="true" ma:fieldsID="f8b28650bfb533a4c478a473655f8fbb" ns2:_="" ns3:_="" xmlns:xsd="http://www.w3.org/2001/XMLSchema" xmlns:xs="http://www.w3.org/2001/XMLSchema" xmlns:p="http://schemas.microsoft.com/office/2006/metadata/properties" xmlns:ns2="$ListId:Shared Documents;" xmlns:ns3="http://schemas.microsoft.com/sharepoint/v4">
<xsd:import namespace="$ListId:Shared Documents;"/>
<xsd:import namespace="http://schemas.microsoft.com/sharepoint/v4"/>
<xsd:element name="properties">
<xsd:complexType>
<xsd:sequence>
<xsd:element name="documentManagement">
<xsd:complexType>
<xsd:all>
<xsd:element ref="ns2:RestrictedToTheseUsers" minOccurs="0"/>
<xsd:element ref="ns2:Week" minOccurs="0"/>
<xsd:element ref="ns2:Document_x0020_Type" minOccurs="0"/>
<xsd:element ref="ns2:Module" minOccurs="0"/>
<xsd:element ref="ns3:IconOverlay" minOccurs="0"/>
</xsd:all>
</xsd:complexType>
</xsd:element>
</xsd:sequence>
</xsd:complexType>
</xsd:element>
</xsd:schema>
<xsd:schema targetNamespace="$ListId:Shared Documents;"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RestrictedToTheseUsers" ma:index="8" nillable="true" ma:displayName="RestrictedToTheseUsers" ma:list="UserInfo" ma:SearchPeopleOnly="false" ma:SharePointGroup="0" ma:internalName="RestrictedToTheseUsers" ma:readOnly="false" ma:showField="Titl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Week" ma:index="9" nillable="true" ma:displayName="Day" ma:format="Dropdown" ma:indexed="true" ma:internalName="Week">
<xsd:simpleType>
<xsd:restriction base="dms:Choice">
<xsd:enumeration value="01"/>
<xsd:enumeration value="02"/>
<xsd:enumeration value="03"/>
<xsd:enumeration value="04"/>
<xsd:enumeration value="05"/>
<xsd:enumeration value="06"/>
<xsd:enumeration value="07"/>
<xsd:enumeration value="08"/>
<xsd:enumeration value="09"/>
<xsd:enumeration value="10"/>
</xsd:restriction>
</xsd:simpleType>
</xsd:element>
<xsd:element name="Document_x0020_Type" ma:index="10" nillable="true" ma:displayName="Document Type" ma:format="Dropdown" ma:indexed="true" ma:internalName="Document_x0020_Type">
<xsd:simpleType>
<xsd:restriction base="dms:Choice">
<xsd:enumeration value="Course Setup"/>
<xsd:enumeration value="Exams"/>
<xsd:enumeration value="Exercises"/>
<xsd:enumeration value="Handouts"/>
<xsd:enumeration value="Manuals"/>
<xsd:enumeration value="Other"/>
<xsd:enumeration value="Projects"/>
<xsd:enumeration value="Recommended Reading"/>
<xsd:enumeration value="Resources"/>
<xsd:enumeration value="Slide Decks"/>
</xsd:restriction>
</xsd:simpleType>
</xsd:element>
<xsd:element name="Module" ma:index="11" nillable="true" ma:displayName="Module" ma:format="Dropdown" ma:indexed="true" ma:internalName="Module">
<xsd:simpleType>
<xsd:restriction base="dms:Choice">
<xsd:enumeration value="Foundation"/>
<xsd:enumeration value="Shell Programming"/>
<xsd:enumeration value="Post Sign Off Activities"/>
</xsd:restriction>
</xsd:simpleType>
</xsd:element>
</xsd:schema>
<xsd:schema targetNamespace="http://schemas.microsoft.com/sharepoint/v4"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IconOverlay" ma:index="12" nillable="true" ma:displayName="IconOverlay" ma:hidden="true" ma:internalName="IconOverlay">
<xsd:simpleType>
<xsd:restriction base="dms:Text"/>
</xsd:simpleType>
</xsd:element>
</xsd:schema>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targetNamespace="http://schemas.microsoft.com/office/infopath/2007/PartnerControls" elementFormDefault="qualified" attributeFormDefault="unqualified" xmlns:pc="http://schemas.microsoft.com/office/infopath/2007/PartnerControls" xmlns:xs="http://www.w3.org/2001/XMLSchema">
<xs:element name="Person">
<xs:complexType>
<xs:sequence>
<xs:element ref="pc:DisplayName" minOccurs="0"></xs:element>
<xs:element ref="pc:AccountId" minOccurs="0"></xs:element>
<xs:element ref="pc:AccountType" minOccurs="0"></xs:element>
</xs:sequence>
</xs:complexType>
</xs:element>
<xs:element name="DisplayName" type="xs:string"></xs:element>
<xs:element name="AccountId" type="xs:string"></xs:element>
<xs:element name="AccountType" type="xs:string"></xs:element>
<xs:element name="BDCAssociatedEntity">
<xs:complexType>
<xs:sequence>
<xs:element ref="pc:BDCEntity" minOccurs="0" maxOccurs="unbounded"></xs:element>
</xs:sequence>
<xs:attribute ref="pc:EntityNamespace"></xs:attribute>
<xs:attribute ref="pc:EntityName"></xs:attribute>
<xs:attribute ref="pc:SystemInstanceName"></xs:attribute>
<xs:attribute ref="pc:AssociationName"></xs:attribute>
</xs:complexType>
</xs:element>
<xs:attribute name="EntityNamespace" type="xs:string"></xs:attribute>
<xs:attribute name="EntityName" type="xs:string"></xs:attribute>
<xs:attribute name="SystemInstanceName" type="xs:string"></xs:attribute>
<xs:attribute name="AssociationName" type="xs:string"></xs:attribute>
<xs:element name="BDCEntity">
<xs:complexType>
<xs:sequence>
<xs:element ref="pc:EntityDisplayName" minOccurs="0"></xs:element>
<xs:element ref="pc:EntityInstanceReference" minOccurs="0"></xs:element>
<xs:element ref="pc:EntityId1" minOccurs="0"></xs:element>
<xs:element ref="pc:EntityId2" minOccurs="0"></xs:element>
<xs:element ref="pc:EntityId3" minOccurs="0"></xs:element>
<xs:element ref="pc:EntityId4" minOccurs="0"></xs:element>
<xs:element ref="pc:EntityId5" minOccurs="0"></xs:element>
</xs:sequence>
</xs:complexType>
</xs:element>
<xs:element name="EntityDisplayName" type="xs:string"></xs:element>
<xs:element name="EntityInstanceReference" type="xs:string"></xs:element>
<xs:element name="EntityId1" type="xs:string"></xs:element>
<xs:element name="EntityId2" type="xs:string"></xs:element>
<xs:element name="EntityId3" type="xs:string"></xs:element>
<xs:element name="EntityId4" type="xs:string"></xs:element>
<xs:element name="EntityId5" type="xs:string"></xs:element>
<xs:element name="Terms">
<xs:complexType>
<xs:sequence>
<xs:element ref="pc:TermInfo" minOccurs="0" maxOccurs="unbounded"></xs:element>
</xs:sequence>
</xs:complexType>
</xs:element>
<xs:element name="TermInfo">
<xs:complexType>
<xs:sequence>
<xs:element ref="pc:TermName" minOccurs="0"></xs:element>
<xs:element ref="pc:TermId" minOccurs="0"></xs:element>
</xs:sequence>
</xs:complexType>
</xs:element>
<xs:element name="TermName" type="xs:string"></xs:element>
<xs:element name="TermId" type="xs:string"></xs:element>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p:properties xmlns:p="http://schemas.microsoft.com/office/2006/metadata/properties" xmlns:xsi="http://www.w3.org/2001/XMLSchema-instance" xmlns:pc="http://schemas.microsoft.com/office/infopath/2007/PartnerControls"><documentManagement><Document_x0020_Type xmlns="$ListId:Shared Documents;">Slide Decks</Document_x0020_Type><Week xmlns="$ListId:Shared Documents;" xsi:nil="true"></Week><RestrictedToTheseUsers xmlns="$ListId:Shared Documents;"><UserInfo><DisplayName></DisplayName><AccountId xsi:nil="true"></AccountId><AccountType/></UserInfo></RestrictedToTheseUsers><Module xmlns="$ListId:Shared Documents;">Shell Programming</Module><IconOverlay xmlns="http://schemas.microsoft.com/sharepoint/v4" xsi:nil="true"/></documentManagement></p:properties>
</file>

<file path=customXml/itemProps1.xml><?xml version="1.0" encoding="utf-8"?>
<ds:datastoreItem xmlns:ds="http://schemas.openxmlformats.org/officeDocument/2006/customXml" ds:itemID="{910B1C8F-D983-42C8-AB4F-F8B88E0CAE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ListId:Shared Documents;"/>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4D1087-FC1A-4CC0-8728-AFF944F2538A}">
  <ds:schemaRefs>
    <ds:schemaRef ds:uri="http://schemas.microsoft.com/sharepoint/v3/contenttype/forms"/>
  </ds:schemaRefs>
</ds:datastoreItem>
</file>

<file path=customXml/itemProps3.xml><?xml version="1.0" encoding="utf-8"?>
<ds:datastoreItem xmlns:ds="http://schemas.openxmlformats.org/officeDocument/2006/customXml" ds:itemID="{A1886820-7447-46F3-8F0F-8EDEE7292572}">
  <ds:schemaRefs>
    <ds:schemaRef ds:uri="http://www.w3.org/XML/1998/namespace"/>
    <ds:schemaRef ds:uri="$ListId:Shared Documents;"/>
    <ds:schemaRef ds:uri="http://schemas.microsoft.com/office/infopath/2007/PartnerControls"/>
    <ds:schemaRef ds:uri="http://schemas.microsoft.com/office/2006/documentManagement/types"/>
    <ds:schemaRef ds:uri="http://purl.org/dc/dcmitype/"/>
    <ds:schemaRef ds:uri="http://schemas.openxmlformats.org/package/2006/metadata/core-properties"/>
    <ds:schemaRef ds:uri="http://purl.org/dc/elements/1.1/"/>
    <ds:schemaRef ds:uri="http://schemas.microsoft.com/sharepoint/v4"/>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503</TotalTime>
  <Words>1533</Words>
  <Application>Microsoft Office PowerPoint</Application>
  <PresentationFormat>On-screen Show (4:3)</PresentationFormat>
  <Paragraphs>251</Paragraphs>
  <Slides>17</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ＭＳ Ｐゴシック</vt:lpstr>
      <vt:lpstr>ＭＳ Ｐゴシック</vt:lpstr>
      <vt:lpstr>Arial</vt:lpstr>
      <vt:lpstr>Calibri</vt:lpstr>
      <vt:lpstr>Calibri Bold</vt:lpstr>
      <vt:lpstr>Courier New</vt:lpstr>
      <vt:lpstr>Lucida Console</vt:lpstr>
      <vt:lpstr>Wingdings 3</vt:lpstr>
      <vt:lpstr>ヒラギノ角ゴ Pro W3</vt:lpstr>
      <vt:lpstr>Office Theme</vt:lpstr>
      <vt:lpstr>PowerPoint Presentation</vt:lpstr>
      <vt:lpstr>Module objectives</vt:lpstr>
      <vt:lpstr>Functions</vt:lpstr>
      <vt:lpstr>Functions</vt:lpstr>
      <vt:lpstr>Syntax - functions</vt:lpstr>
      <vt:lpstr>Functions</vt:lpstr>
      <vt:lpstr>Passing arguments</vt:lpstr>
      <vt:lpstr>Functions</vt:lpstr>
      <vt:lpstr>Return value</vt:lpstr>
      <vt:lpstr>Functions</vt:lpstr>
      <vt:lpstr>Return code</vt:lpstr>
      <vt:lpstr>Example – return code</vt:lpstr>
      <vt:lpstr>Example – return code</vt:lpstr>
      <vt:lpstr>Functions</vt:lpstr>
      <vt:lpstr>Variable Scope - local and global</vt:lpstr>
      <vt:lpstr>Questions</vt:lpstr>
      <vt:lpstr>Module objectives</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Glen Saunders</dc:creator>
  <cp:lastModifiedBy>Richard Jimenez</cp:lastModifiedBy>
  <cp:revision>166</cp:revision>
  <dcterms:created xsi:type="dcterms:W3CDTF">2014-05-28T13:17:46Z</dcterms:created>
  <dcterms:modified xsi:type="dcterms:W3CDTF">2020-11-03T21:17:29Z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0x010100C6296D0BB197BA4483003E3880790A29</vt:lpwstr>
  </property>
</Properties>
</file>