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59" r:id="rId7"/>
    <p:sldId id="260" r:id="rId8"/>
    <p:sldId id="283" r:id="rId9"/>
    <p:sldId id="261" r:id="rId10"/>
    <p:sldId id="262" r:id="rId11"/>
    <p:sldId id="263" r:id="rId12"/>
    <p:sldId id="264"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6" autoAdjust="0"/>
  </p:normalViewPr>
  <p:slideViewPr>
    <p:cSldViewPr snapToGrid="0" snapToObjects="1">
      <p:cViewPr varScale="1">
        <p:scale>
          <a:sx n="63" d="100"/>
          <a:sy n="63" d="100"/>
        </p:scale>
        <p:origin x="13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0FDFA81-A311-4882-B202-F9DEF9CD5775}" type="datetime1">
              <a:rPr lang="en-GB" altLang="zh-TW"/>
              <a:pPr/>
              <a:t>03/11/2020</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B7295E-B053-41F5-88CE-C07C4037BB3C}" type="datetime1">
              <a:rPr lang="en-GB" altLang="zh-TW"/>
              <a:pPr/>
              <a:t>03/11/2020</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43000" y="685800"/>
            <a:ext cx="4572000" cy="3429000"/>
          </a:xfrm>
          <a:ln/>
        </p:spPr>
      </p:sp>
      <p:sp>
        <p:nvSpPr>
          <p:cNvPr id="34819"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b="1" dirty="0" err="1" smtClean="0">
                <a:latin typeface="Arial" charset="0"/>
                <a:ea typeface="ヒラギノ角ゴ Pro W3" pitchFamily="-112" charset="-128"/>
                <a:cs typeface="+mn-cs"/>
              </a:rPr>
              <a:t>rm</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removes file doesn’t need -r</a:t>
            </a:r>
          </a:p>
          <a:p>
            <a:pPr eaLnBrk="1" hangingPunct="1">
              <a:defRPr/>
            </a:pPr>
            <a:r>
              <a:rPr lang="en-GB" b="1" dirty="0" smtClean="0">
                <a:latin typeface="Arial" charset="0"/>
                <a:ea typeface="ヒラギノ角ゴ Pro W3" pitchFamily="-112" charset="-128"/>
                <a:cs typeface="+mn-cs"/>
              </a:rPr>
              <a:t>cp </a:t>
            </a:r>
            <a:r>
              <a:rPr lang="en-GB" dirty="0" smtClean="0">
                <a:latin typeface="Arial" charset="0"/>
                <a:ea typeface="ヒラギノ角ゴ Pro W3" pitchFamily="-112" charset="-128"/>
                <a:cs typeface="+mn-cs"/>
              </a:rPr>
              <a:t>copy files</a:t>
            </a:r>
          </a:p>
          <a:p>
            <a:pPr eaLnBrk="1" hangingPunct="1">
              <a:defRPr/>
            </a:pPr>
            <a:r>
              <a:rPr lang="en-GB" b="1" dirty="0" err="1" smtClean="0">
                <a:latin typeface="Arial" charset="0"/>
                <a:ea typeface="ヒラギノ角ゴ Pro W3" pitchFamily="-112" charset="-128"/>
                <a:cs typeface="+mn-cs"/>
              </a:rPr>
              <a:t>mv</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move or rename</a:t>
            </a:r>
            <a:endParaRPr lang="en-GB" b="1" dirty="0" smtClean="0">
              <a:latin typeface="Arial" charset="0"/>
              <a:ea typeface="ヒラギノ角ゴ Pro W3" pitchFamily="-112" charset="-128"/>
              <a:cs typeface="+mn-cs"/>
            </a:endParaRPr>
          </a:p>
          <a:p>
            <a:pPr eaLnBrk="1" hangingPunct="1">
              <a:defRPr/>
            </a:pPr>
            <a:r>
              <a:rPr lang="en-GB" b="1" dirty="0" err="1" smtClean="0">
                <a:latin typeface="Arial" charset="0"/>
                <a:ea typeface="ヒラギノ角ゴ Pro W3" pitchFamily="-112" charset="-128"/>
                <a:cs typeface="+mn-cs"/>
              </a:rPr>
              <a:t>wc</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counts the number of lines, words, and bytes in the files</a:t>
            </a:r>
          </a:p>
          <a:p>
            <a:pPr eaLnBrk="1" hangingPunct="1">
              <a:defRPr/>
            </a:pPr>
            <a:r>
              <a:rPr lang="en-GB" b="1" dirty="0" smtClean="0">
                <a:latin typeface="Arial" charset="0"/>
                <a:cs typeface="+mn-cs"/>
              </a:rPr>
              <a:t>file</a:t>
            </a:r>
            <a:r>
              <a:rPr lang="en-GB" dirty="0" smtClean="0">
                <a:latin typeface="Arial" charset="0"/>
                <a:cs typeface="+mn-cs"/>
              </a:rPr>
              <a:t> provides information about the content of a file (ASC II text, directory, empty, Bourne-Again shell script text)</a:t>
            </a:r>
          </a:p>
        </p:txBody>
      </p:sp>
      <p:sp>
        <p:nvSpPr>
          <p:cNvPr id="43012" name="Slide Number Placeholder 3"/>
          <p:cNvSpPr>
            <a:spLocks noGrp="1"/>
          </p:cNvSpPr>
          <p:nvPr>
            <p:ph type="sldNum" sz="quarter" idx="5"/>
          </p:nvPr>
        </p:nvSpPr>
        <p:spPr>
          <a:noFill/>
        </p:spPr>
        <p:txBody>
          <a:bodyPr/>
          <a:lstStyle/>
          <a:p>
            <a:fld id="{373567F5-4033-44F8-B8C2-60E4E315F45C}" type="slidenum">
              <a:rPr lang="en-US"/>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b="1" dirty="0" smtClean="0">
                <a:latin typeface="Arial" charset="0"/>
                <a:cs typeface="+mn-cs"/>
              </a:rPr>
              <a:t>Ls –a </a:t>
            </a:r>
            <a:r>
              <a:rPr lang="en-GB" dirty="0" smtClean="0">
                <a:latin typeface="Arial" charset="0"/>
                <a:cs typeface="+mn-cs"/>
              </a:rPr>
              <a:t>displays hidden files.</a:t>
            </a:r>
          </a:p>
          <a:p>
            <a:pPr eaLnBrk="1" hangingPunct="1">
              <a:defRPr/>
            </a:pPr>
            <a:r>
              <a:rPr lang="en-GB" dirty="0" smtClean="0">
                <a:latin typeface="Arial" charset="0"/>
                <a:cs typeface="+mn-cs"/>
              </a:rPr>
              <a:t>Hidden files start with a . For example .</a:t>
            </a:r>
            <a:r>
              <a:rPr lang="en-GB" dirty="0" err="1" smtClean="0">
                <a:latin typeface="Arial" charset="0"/>
                <a:cs typeface="+mn-cs"/>
              </a:rPr>
              <a:t>bashHistory</a:t>
            </a:r>
            <a:r>
              <a:rPr lang="en-GB" dirty="0" smtClean="0">
                <a:latin typeface="Arial" charset="0"/>
                <a:cs typeface="+mn-cs"/>
              </a:rPr>
              <a:t>. </a:t>
            </a:r>
          </a:p>
          <a:p>
            <a:pPr marL="342900" indent="-342900" eaLnBrk="1" hangingPunct="1">
              <a:spcBef>
                <a:spcPts val="0"/>
              </a:spcBef>
              <a:spcAft>
                <a:spcPts val="1200"/>
              </a:spcAft>
              <a:buClr>
                <a:srgbClr val="333399"/>
              </a:buClr>
              <a:buFont typeface="Wingdings 3" pitchFamily="18" charset="2"/>
              <a:buNone/>
              <a:defRPr/>
            </a:pPr>
            <a:r>
              <a:rPr lang="en-GB" dirty="0" smtClean="0"/>
              <a:t>Commonly used for storing user preferences or preserving the state of a utility. </a:t>
            </a:r>
          </a:p>
          <a:p>
            <a:pPr marL="342900" indent="-342900" eaLnBrk="1" hangingPunct="1">
              <a:spcBef>
                <a:spcPts val="0"/>
              </a:spcBef>
              <a:spcAft>
                <a:spcPts val="1200"/>
              </a:spcAft>
              <a:buClr>
                <a:srgbClr val="333399"/>
              </a:buClr>
              <a:buFont typeface="Wingdings 3" pitchFamily="18" charset="2"/>
              <a:buNone/>
              <a:defRPr/>
            </a:pPr>
            <a:r>
              <a:rPr lang="en-GB" dirty="0" smtClean="0"/>
              <a:t>Usually the intent is to not "clutter" the display of the contents of a directory with files the user did not create</a:t>
            </a:r>
            <a:endParaRPr lang="en-GB" kern="0" dirty="0" smtClean="0"/>
          </a:p>
          <a:p>
            <a:pPr eaLnBrk="1" hangingPunct="1">
              <a:defRPr/>
            </a:pPr>
            <a:endParaRPr lang="en-GB" dirty="0" smtClean="0">
              <a:latin typeface="Arial" charset="0"/>
              <a:cs typeface="+mn-cs"/>
            </a:endParaRPr>
          </a:p>
          <a:p>
            <a:pPr eaLnBrk="1" hangingPunct="1">
              <a:defRPr/>
            </a:pPr>
            <a:endParaRPr lang="en-GB" b="1" dirty="0" smtClean="0">
              <a:solidFill>
                <a:srgbClr val="333399"/>
              </a:solidFill>
            </a:endParaRPr>
          </a:p>
        </p:txBody>
      </p:sp>
      <p:sp>
        <p:nvSpPr>
          <p:cNvPr id="44036" name="Slide Number Placeholder 3"/>
          <p:cNvSpPr>
            <a:spLocks noGrp="1"/>
          </p:cNvSpPr>
          <p:nvPr>
            <p:ph type="sldNum" sz="quarter" idx="5"/>
          </p:nvPr>
        </p:nvSpPr>
        <p:spPr>
          <a:noFill/>
        </p:spPr>
        <p:txBody>
          <a:bodyPr/>
          <a:lstStyle/>
          <a:p>
            <a:fld id="{2E042EA7-F6B8-47BF-884F-5F36F6236907}" type="slidenum">
              <a:rPr lang="en-US"/>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43000" y="685800"/>
            <a:ext cx="4572000" cy="3429000"/>
          </a:xfrm>
          <a:ln/>
        </p:spPr>
      </p:sp>
      <p:sp>
        <p:nvSpPr>
          <p:cNvPr id="45059" name="Notes Placeholder 2"/>
          <p:cNvSpPr>
            <a:spLocks noGrp="1"/>
          </p:cNvSpPr>
          <p:nvPr>
            <p:ph type="body" idx="1"/>
          </p:nvPr>
        </p:nvSpPr>
        <p:spPr>
          <a:noFill/>
          <a:ln/>
        </p:spPr>
        <p:txBody>
          <a:bodyPr/>
          <a:lstStyle/>
          <a:p>
            <a:pPr eaLnBrk="1" hangingPunct="1"/>
            <a:r>
              <a:rPr lang="en-GB" b="1" dirty="0" smtClean="0">
                <a:solidFill>
                  <a:srgbClr val="333399"/>
                </a:solidFill>
                <a:latin typeface="Arial" pitchFamily="34" charset="0"/>
                <a:ea typeface="ヒラギノ角ゴ Pro W3" charset="-128"/>
              </a:rPr>
              <a:t>In UNIX each file is uniquely identified by its name and by a index node number called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a:t>
            </a:r>
          </a:p>
          <a:p>
            <a:pPr eaLnBrk="1" hangingPunct="1"/>
            <a:endParaRPr lang="en-GB" b="1"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b="1" dirty="0" err="1" smtClean="0">
                <a:solidFill>
                  <a:srgbClr val="333399"/>
                </a:solidFill>
                <a:latin typeface="Arial" pitchFamily="34" charset="0"/>
                <a:ea typeface="ヒラギノ角ゴ Pro W3" charset="-128"/>
              </a:rPr>
              <a:t>i</a:t>
            </a:r>
            <a:r>
              <a:rPr lang="en-GB" b="1" dirty="0" smtClean="0">
                <a:solidFill>
                  <a:srgbClr val="333399"/>
                </a:solidFill>
                <a:latin typeface="Arial" pitchFamily="34" charset="0"/>
                <a:ea typeface="ヒラギノ角ゴ Pro W3" charset="-128"/>
              </a:rPr>
              <a:t> = shows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number</a:t>
            </a:r>
          </a:p>
          <a:p>
            <a:pPr eaLnBrk="1" hangingPunct="1"/>
            <a:r>
              <a:rPr lang="en-GB" b="1" dirty="0" smtClean="0">
                <a:solidFill>
                  <a:srgbClr val="333399"/>
                </a:solidFill>
                <a:latin typeface="Arial" pitchFamily="34" charset="0"/>
                <a:ea typeface="ヒラギノ角ゴ Pro W3" charset="-128"/>
              </a:rPr>
              <a:t>Ls –l = shows the list in long format</a:t>
            </a:r>
          </a:p>
          <a:p>
            <a:pPr eaLnBrk="1" hangingPunct="1"/>
            <a:endParaRPr lang="en-GB" b="1" dirty="0" smtClean="0">
              <a:solidFill>
                <a:srgbClr val="333399"/>
              </a:solidFill>
              <a:latin typeface="Arial" pitchFamily="34" charset="0"/>
              <a:ea typeface="ヒラギノ角ゴ Pro W3" charset="-128"/>
            </a:endParaRPr>
          </a:p>
          <a:p>
            <a:pPr eaLnBrk="1" hangingPunct="1"/>
            <a:endParaRPr lang="en-GB" b="1" dirty="0" smtClean="0">
              <a:solidFill>
                <a:srgbClr val="333399"/>
              </a:solidFill>
              <a:latin typeface="Arial" pitchFamily="34" charset="0"/>
              <a:ea typeface="ヒラギノ角ゴ Pro W3" charset="-128"/>
            </a:endParaRPr>
          </a:p>
        </p:txBody>
      </p:sp>
      <p:sp>
        <p:nvSpPr>
          <p:cNvPr id="45060" name="Slide Number Placeholder 3"/>
          <p:cNvSpPr>
            <a:spLocks noGrp="1"/>
          </p:cNvSpPr>
          <p:nvPr>
            <p:ph type="sldNum" sz="quarter" idx="5"/>
          </p:nvPr>
        </p:nvSpPr>
        <p:spPr>
          <a:noFill/>
        </p:spPr>
        <p:txBody>
          <a:bodyPr/>
          <a:lstStyle/>
          <a:p>
            <a:fld id="{B5C414FA-8982-44EC-984C-982EBFE0878B}" type="slidenum">
              <a:rPr lang="en-US"/>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43000" y="685800"/>
            <a:ext cx="4572000" cy="3429000"/>
          </a:xfrm>
          <a:ln/>
        </p:spPr>
      </p:sp>
      <p:sp>
        <p:nvSpPr>
          <p:cNvPr id="47107"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ls -</a:t>
            </a:r>
            <a:r>
              <a:rPr lang="en-GB" dirty="0" err="1" smtClean="0">
                <a:latin typeface="Arial" pitchFamily="34" charset="0"/>
                <a:ea typeface="ヒラギノ角ゴ Pro W3" charset="-128"/>
              </a:rPr>
              <a:t>il</a:t>
            </a:r>
            <a:r>
              <a:rPr lang="en-GB" dirty="0" smtClean="0">
                <a:latin typeface="Arial" pitchFamily="34" charset="0"/>
                <a:ea typeface="ヒラギノ角ゴ Pro W3" charset="-128"/>
              </a:rPr>
              <a:t> /examples gives the above output</a:t>
            </a:r>
          </a:p>
          <a:p>
            <a:endParaRPr lang="en-GB" dirty="0" smtClean="0">
              <a:latin typeface="Arial" pitchFamily="34" charset="0"/>
              <a:ea typeface="ヒラギノ角ゴ Pro W3" charset="-128"/>
            </a:endParaRPr>
          </a:p>
          <a:p>
            <a:r>
              <a:rPr lang="en-US" dirty="0" smtClean="0"/>
              <a:t>A </a:t>
            </a:r>
            <a:r>
              <a:rPr lang="en-US" b="1" dirty="0" smtClean="0"/>
              <a:t>hard link</a:t>
            </a:r>
            <a:r>
              <a:rPr lang="en-US" dirty="0" smtClean="0"/>
              <a:t> associates a name with a file.  All files</a:t>
            </a:r>
            <a:r>
              <a:rPr lang="en-US" baseline="0" dirty="0" smtClean="0"/>
              <a:t> </a:t>
            </a:r>
            <a:r>
              <a:rPr lang="en-US" dirty="0" smtClean="0"/>
              <a:t>must have at least one hard link giving the original name for each file. Creating an extra hard link has the effect of giving one file multiple names, all of which independently connect to the same data on the disk, none of which depends on any of the others. The</a:t>
            </a:r>
            <a:r>
              <a:rPr lang="en-US" baseline="0" dirty="0" smtClean="0"/>
              <a:t> </a:t>
            </a:r>
            <a:r>
              <a:rPr lang="en-US" baseline="0" dirty="0" err="1" smtClean="0"/>
              <a:t>inode</a:t>
            </a:r>
            <a:r>
              <a:rPr lang="en-US" baseline="0" dirty="0" smtClean="0"/>
              <a:t> number is the same because the hard links point to the same file on disc.</a:t>
            </a:r>
            <a:r>
              <a:rPr lang="en-US" dirty="0" smtClean="0"/>
              <a:t> Hard links are an ideal way to make</a:t>
            </a:r>
            <a:r>
              <a:rPr lang="en-US" baseline="0" dirty="0" smtClean="0"/>
              <a:t> a dynamic copy that occupies no space of its own.</a:t>
            </a:r>
            <a:endParaRPr lang="en-US" dirty="0" smtClean="0"/>
          </a:p>
          <a:p>
            <a:endParaRPr lang="en-US" dirty="0" smtClean="0"/>
          </a:p>
          <a:p>
            <a:r>
              <a:rPr lang="en-US" dirty="0" smtClean="0"/>
              <a:t>Directories have multiple hard links</a:t>
            </a:r>
            <a:r>
              <a:rPr lang="en-US" baseline="0" dirty="0" smtClean="0"/>
              <a:t> because each file inside it references the directory.</a:t>
            </a:r>
            <a:endParaRPr lang="en-US" dirty="0" smtClean="0"/>
          </a:p>
          <a:p>
            <a:endParaRPr lang="en-GB" dirty="0" smtClean="0">
              <a:latin typeface="Arial" pitchFamily="34" charset="0"/>
              <a:ea typeface="ヒラギノ角ゴ Pro W3" charset="-128"/>
            </a:endParaRPr>
          </a:p>
          <a:p>
            <a:r>
              <a:rPr lang="en-US" dirty="0" smtClean="0"/>
              <a:t>A symbolic link, also called a soft link, is a special kind of file that points to another file, much like a shortcut in Windows. Unlike a hard link, a symbolic link does not point</a:t>
            </a:r>
            <a:r>
              <a:rPr lang="en-US" baseline="0" dirty="0" smtClean="0"/>
              <a:t> to</a:t>
            </a:r>
            <a:r>
              <a:rPr lang="en-US" dirty="0" smtClean="0"/>
              <a:t> the data in the target file. It simply points to another entry somewhere in the file system. When you delete a target file, symbolic links to that file become unusable, whereas hard links preserve the pointer to</a:t>
            </a:r>
            <a:r>
              <a:rPr lang="en-US" baseline="0" dirty="0" smtClean="0"/>
              <a:t> the </a:t>
            </a:r>
            <a:r>
              <a:rPr lang="en-US" dirty="0" smtClean="0"/>
              <a:t>contents of the file.</a:t>
            </a:r>
            <a:endParaRPr lang="en-GB" dirty="0" smtClean="0">
              <a:latin typeface="Arial" pitchFamily="34" charset="0"/>
              <a:ea typeface="ヒラギノ角ゴ Pro W3" charset="-128"/>
            </a:endParaRPr>
          </a:p>
        </p:txBody>
      </p:sp>
      <p:sp>
        <p:nvSpPr>
          <p:cNvPr id="47108" name="Slide Number Placeholder 3"/>
          <p:cNvSpPr>
            <a:spLocks noGrp="1"/>
          </p:cNvSpPr>
          <p:nvPr>
            <p:ph type="sldNum" sz="quarter" idx="5"/>
          </p:nvPr>
        </p:nvSpPr>
        <p:spPr>
          <a:noFill/>
        </p:spPr>
        <p:txBody>
          <a:bodyPr/>
          <a:lstStyle/>
          <a:p>
            <a:fld id="{C8894D76-902A-410B-97F4-363C752CE594}" type="slidenum">
              <a:rPr lang="en-US"/>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cs typeface="+mn-cs"/>
              </a:rPr>
              <a:t>The idea behind a glob is that if you want to grab more than one file at a time, you can do so without typing all the files.</a:t>
            </a:r>
          </a:p>
          <a:p>
            <a:pPr eaLnBrk="1" hangingPunct="1">
              <a:defRPr/>
            </a:pPr>
            <a:endParaRPr lang="en-GB" dirty="0" smtClean="0">
              <a:latin typeface="Arial" charset="0"/>
              <a:ea typeface="ヒラギノ角ゴ Pro W3" pitchFamily="-112" charset="-128"/>
              <a:cs typeface="+mn-cs"/>
            </a:endParaRPr>
          </a:p>
          <a:p>
            <a:pPr eaLnBrk="1" hangingPunct="1">
              <a:defRPr/>
            </a:pPr>
            <a:r>
              <a:rPr lang="en-GB" dirty="0" smtClean="0">
                <a:latin typeface="Arial" charset="0"/>
                <a:ea typeface="ヒラギノ角ゴ Pro W3" pitchFamily="-112" charset="-128"/>
                <a:cs typeface="+mn-cs"/>
              </a:rPr>
              <a:t>shell will interpret the wildcard characters and replace them with the actual filenames before running the command</a:t>
            </a:r>
            <a:endParaRPr lang="en-GB" b="1" dirty="0" smtClean="0">
              <a:solidFill>
                <a:srgbClr val="333399"/>
              </a:solidFill>
              <a:latin typeface="Arial" charset="0"/>
              <a:ea typeface="ヒラギノ角ゴ Pro W3" pitchFamily="-112" charset="-128"/>
            </a:endParaRPr>
          </a:p>
        </p:txBody>
      </p:sp>
      <p:sp>
        <p:nvSpPr>
          <p:cNvPr id="48132" name="Slide Number Placeholder 3"/>
          <p:cNvSpPr>
            <a:spLocks noGrp="1"/>
          </p:cNvSpPr>
          <p:nvPr>
            <p:ph type="sldNum" sz="quarter" idx="5"/>
          </p:nvPr>
        </p:nvSpPr>
        <p:spPr>
          <a:noFill/>
        </p:spPr>
        <p:txBody>
          <a:bodyPr/>
          <a:lstStyle/>
          <a:p>
            <a:fld id="{A0D467B8-371B-478C-AB12-C130851BBDEC}" type="slidenum">
              <a:rPr lang="en-US"/>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43000" y="685800"/>
            <a:ext cx="4572000" cy="3429000"/>
          </a:xfrm>
          <a:ln/>
        </p:spPr>
      </p:sp>
      <p:sp>
        <p:nvSpPr>
          <p:cNvPr id="49155"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49156" name="Slide Number Placeholder 3"/>
          <p:cNvSpPr>
            <a:spLocks noGrp="1"/>
          </p:cNvSpPr>
          <p:nvPr>
            <p:ph type="sldNum" sz="quarter" idx="5"/>
          </p:nvPr>
        </p:nvSpPr>
        <p:spPr>
          <a:noFill/>
        </p:spPr>
        <p:txBody>
          <a:bodyPr/>
          <a:lstStyle/>
          <a:p>
            <a:fld id="{3E47BBDC-BA15-41D2-99AB-F22F9D221188}" type="slidenum">
              <a:rPr lang="en-US"/>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952500" y="685800"/>
            <a:ext cx="4953000" cy="3429000"/>
          </a:xfrm>
          <a:ln/>
        </p:spPr>
      </p:sp>
      <p:sp>
        <p:nvSpPr>
          <p:cNvPr id="501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50180" name="Slide Number Placeholder 3"/>
          <p:cNvSpPr>
            <a:spLocks noGrp="1"/>
          </p:cNvSpPr>
          <p:nvPr>
            <p:ph type="sldNum" sz="quarter" idx="5"/>
          </p:nvPr>
        </p:nvSpPr>
        <p:spPr>
          <a:noFill/>
        </p:spPr>
        <p:txBody>
          <a:bodyPr/>
          <a:lstStyle/>
          <a:p>
            <a:fld id="{46124A33-FF08-456F-9F73-95D1711C3233}" type="slidenum">
              <a:rPr lang="en-US"/>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43000" y="685800"/>
            <a:ext cx="4572000" cy="3429000"/>
          </a:xfrm>
          <a:ln/>
        </p:spPr>
      </p:sp>
      <p:sp>
        <p:nvSpPr>
          <p:cNvPr id="51203"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51204" name="Slide Number Placeholder 3"/>
          <p:cNvSpPr>
            <a:spLocks noGrp="1"/>
          </p:cNvSpPr>
          <p:nvPr>
            <p:ph type="sldNum" sz="quarter" idx="5"/>
          </p:nvPr>
        </p:nvSpPr>
        <p:spPr>
          <a:noFill/>
        </p:spPr>
        <p:txBody>
          <a:bodyPr/>
          <a:lstStyle/>
          <a:p>
            <a:fld id="{8C383E77-BC86-4F4C-B947-FC901645E248}" type="slidenum">
              <a:rPr lang="en-US"/>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43000" y="685800"/>
            <a:ext cx="4572000" cy="3429000"/>
          </a:xfrm>
          <a:ln/>
        </p:spPr>
      </p:sp>
      <p:sp>
        <p:nvSpPr>
          <p:cNvPr id="52227"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2228" name="Slide Number Placeholder 3"/>
          <p:cNvSpPr>
            <a:spLocks noGrp="1"/>
          </p:cNvSpPr>
          <p:nvPr>
            <p:ph type="sldNum" sz="quarter" idx="5"/>
          </p:nvPr>
        </p:nvSpPr>
        <p:spPr>
          <a:noFill/>
        </p:spPr>
        <p:txBody>
          <a:bodyPr/>
          <a:lstStyle/>
          <a:p>
            <a:fld id="{7F7643AF-E38A-4D5E-AE7F-998C89459F97}" type="slidenum">
              <a:rPr lang="en-US"/>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43000" y="685800"/>
            <a:ext cx="4572000" cy="3429000"/>
          </a:xfrm>
          <a:ln/>
        </p:spPr>
      </p:sp>
      <p:sp>
        <p:nvSpPr>
          <p:cNvPr id="53251"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3252" name="Slide Number Placeholder 3"/>
          <p:cNvSpPr>
            <a:spLocks noGrp="1"/>
          </p:cNvSpPr>
          <p:nvPr>
            <p:ph type="sldNum" sz="quarter" idx="5"/>
          </p:nvPr>
        </p:nvSpPr>
        <p:spPr>
          <a:noFill/>
        </p:spPr>
        <p:txBody>
          <a:bodyPr/>
          <a:lstStyle/>
          <a:p>
            <a:fld id="{40D1DE90-EC18-45FD-808C-9F45CD5F01B2}"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952500" y="685800"/>
            <a:ext cx="4953000" cy="3429000"/>
          </a:xfrm>
          <a:ln/>
        </p:spPr>
      </p:sp>
      <p:sp>
        <p:nvSpPr>
          <p:cNvPr id="35843"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35844" name="Slide Number Placeholder 3"/>
          <p:cNvSpPr>
            <a:spLocks noGrp="1"/>
          </p:cNvSpPr>
          <p:nvPr>
            <p:ph type="sldNum" sz="quarter" idx="5"/>
          </p:nvPr>
        </p:nvSpPr>
        <p:spPr>
          <a:noFill/>
        </p:spPr>
        <p:txBody>
          <a:bodyPr/>
          <a:lstStyle/>
          <a:p>
            <a:fld id="{9B1B4268-8D86-4170-9885-93BB2D33E66D}" type="slidenum">
              <a:rPr lang="en-US"/>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Chmod u=r filename</a:t>
            </a:r>
          </a:p>
        </p:txBody>
      </p:sp>
      <p:sp>
        <p:nvSpPr>
          <p:cNvPr id="54276" name="Slide Number Placeholder 3"/>
          <p:cNvSpPr>
            <a:spLocks noGrp="1"/>
          </p:cNvSpPr>
          <p:nvPr>
            <p:ph type="sldNum" sz="quarter" idx="5"/>
          </p:nvPr>
        </p:nvSpPr>
        <p:spPr>
          <a:noFill/>
        </p:spPr>
        <p:txBody>
          <a:bodyPr/>
          <a:lstStyle/>
          <a:p>
            <a:fld id="{555D3842-F114-4CB4-A73B-0DB4C00EDF00}" type="slidenum">
              <a:rPr lang="en-US"/>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43000" y="685800"/>
            <a:ext cx="4572000" cy="3429000"/>
          </a:xfrm>
          <a:ln/>
        </p:spPr>
      </p:sp>
      <p:sp>
        <p:nvSpPr>
          <p:cNvPr id="55299"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Owner can only change permission of their files. </a:t>
            </a:r>
          </a:p>
        </p:txBody>
      </p:sp>
      <p:sp>
        <p:nvSpPr>
          <p:cNvPr id="55300" name="Slide Number Placeholder 3"/>
          <p:cNvSpPr>
            <a:spLocks noGrp="1"/>
          </p:cNvSpPr>
          <p:nvPr>
            <p:ph type="sldNum" sz="quarter" idx="5"/>
          </p:nvPr>
        </p:nvSpPr>
        <p:spPr>
          <a:noFill/>
        </p:spPr>
        <p:txBody>
          <a:bodyPr/>
          <a:lstStyle/>
          <a:p>
            <a:fld id="{04EC2089-AFC2-4D00-9C03-54CF3F672007}" type="slidenum">
              <a:rPr lang="en-US"/>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5800"/>
            <a:ext cx="4572000" cy="3429000"/>
          </a:xfrm>
          <a:ln/>
        </p:spPr>
      </p:sp>
      <p:sp>
        <p:nvSpPr>
          <p:cNvPr id="5632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56324" name="Slide Number Placeholder 3"/>
          <p:cNvSpPr>
            <a:spLocks noGrp="1"/>
          </p:cNvSpPr>
          <p:nvPr>
            <p:ph type="sldNum" sz="quarter" idx="5"/>
          </p:nvPr>
        </p:nvSpPr>
        <p:spPr>
          <a:noFill/>
        </p:spPr>
        <p:txBody>
          <a:bodyPr/>
          <a:lstStyle/>
          <a:p>
            <a:fld id="{FF0CBC0F-80C9-4420-B33D-FAD30F263533}" type="slidenum">
              <a:rPr lang="en-US"/>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p:spPr>
        <p:txBody>
          <a:bodyPr/>
          <a:lstStyle/>
          <a:p>
            <a:r>
              <a:rPr lang="en-GB" dirty="0" smtClean="0">
                <a:solidFill>
                  <a:srgbClr val="333399"/>
                </a:solidFill>
                <a:latin typeface="Arial" pitchFamily="34" charset="0"/>
                <a:ea typeface="ヒラギノ角ゴ Pro W3" charset="-128"/>
              </a:rPr>
              <a:t>A File System is a collection of files and directories</a:t>
            </a:r>
          </a:p>
          <a:p>
            <a:r>
              <a:rPr lang="en-GB" dirty="0" smtClean="0">
                <a:solidFill>
                  <a:srgbClr val="333399"/>
                </a:solidFill>
                <a:latin typeface="Arial" pitchFamily="34" charset="0"/>
                <a:ea typeface="ヒラギノ角ゴ Pro W3" charset="-128"/>
              </a:rPr>
              <a:t>UNIX File System is based on a continuous structure</a:t>
            </a:r>
            <a:endParaRPr lang="en-GB" b="1" dirty="0" smtClean="0">
              <a:latin typeface="Arial" pitchFamily="34" charset="0"/>
              <a:ea typeface="ヒラギノ角ゴ Pro W3" charset="-128"/>
            </a:endParaRPr>
          </a:p>
          <a:p>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dirty="0" smtClean="0">
                <a:latin typeface="Arial" pitchFamily="34" charset="0"/>
                <a:ea typeface="ヒラギノ角ゴ Pro W3" charset="-128"/>
              </a:rPr>
              <a:t>	This is the root directory which should contain only the directories needed at the top level of the file structure. </a:t>
            </a:r>
          </a:p>
          <a:p>
            <a:r>
              <a:rPr lang="en-GB" b="1" dirty="0" smtClean="0">
                <a:latin typeface="Arial" pitchFamily="34" charset="0"/>
                <a:ea typeface="ヒラギノ角ゴ Pro W3" charset="-128"/>
              </a:rPr>
              <a:t>/bin</a:t>
            </a:r>
            <a:r>
              <a:rPr lang="en-GB" dirty="0" smtClean="0">
                <a:latin typeface="Arial" pitchFamily="34" charset="0"/>
                <a:ea typeface="ヒラギノ角ゴ Pro W3" charset="-128"/>
              </a:rPr>
              <a:t>	This is where the executable files are located. They are available to all users. </a:t>
            </a:r>
          </a:p>
          <a:p>
            <a:r>
              <a:rPr lang="en-GB" b="1" dirty="0" smtClean="0">
                <a:latin typeface="Arial" pitchFamily="34" charset="0"/>
                <a:ea typeface="ヒラギノ角ゴ Pro W3" charset="-128"/>
              </a:rPr>
              <a:t>/dev</a:t>
            </a:r>
            <a:r>
              <a:rPr lang="en-GB" dirty="0" smtClean="0">
                <a:latin typeface="Arial" pitchFamily="34" charset="0"/>
                <a:ea typeface="ヒラギノ角ゴ Pro W3" charset="-128"/>
              </a:rPr>
              <a:t>	Stores device files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etc</a:t>
            </a:r>
            <a:r>
              <a:rPr lang="en-GB" smtClean="0">
                <a:latin typeface="Arial" pitchFamily="34" charset="0"/>
                <a:ea typeface="ヒラギノ角ゴ Pro W3" charset="-128"/>
              </a:rPr>
              <a:t>	Supervisor directory commands, configuration files, disk configuration files, valid user lists, groups, Ethernet, hosts,          where to send critical messages. </a:t>
            </a:r>
          </a:p>
          <a:p>
            <a:r>
              <a:rPr lang="en-GB" b="1" smtClean="0">
                <a:latin typeface="Arial" pitchFamily="34" charset="0"/>
                <a:ea typeface="ヒラギノ角ゴ Pro W3" charset="-128"/>
              </a:rPr>
              <a:t>/home</a:t>
            </a:r>
            <a:r>
              <a:rPr lang="en-GB" smtClean="0">
                <a:latin typeface="Arial" pitchFamily="34" charset="0"/>
                <a:ea typeface="ヒラギノ角ゴ Pro W3" charset="-128"/>
              </a:rPr>
              <a:t>	Contains the home directory for users and other accounts. </a:t>
            </a:r>
          </a:p>
          <a:p>
            <a:r>
              <a:rPr lang="en-GB" b="1" smtClean="0">
                <a:latin typeface="Arial" pitchFamily="34" charset="0"/>
                <a:ea typeface="ヒラギノ角ゴ Pro W3" charset="-128"/>
              </a:rPr>
              <a:t>/tmp</a:t>
            </a:r>
            <a:r>
              <a:rPr lang="en-GB" smtClean="0">
                <a:latin typeface="Arial" pitchFamily="34" charset="0"/>
                <a:ea typeface="ヒラギノ角ゴ Pro W3" charset="-128"/>
              </a:rPr>
              <a:t>	Holds temporary files used between system boots and its contents maybe deleted during a reboot </a:t>
            </a:r>
            <a:endParaRPr lang="en-GB" b="1" smtClean="0">
              <a:latin typeface="Arial" pitchFamily="34" charset="0"/>
              <a:ea typeface="ヒラギノ角ゴ Pro W3" charset="-128"/>
            </a:endParaRPr>
          </a:p>
          <a:p>
            <a:r>
              <a:rPr lang="en-GB" b="1" smtClean="0">
                <a:latin typeface="Arial" pitchFamily="34" charset="0"/>
                <a:ea typeface="ヒラギノ角ゴ Pro W3" charset="-128"/>
              </a:rPr>
              <a:t>/usr</a:t>
            </a:r>
            <a:r>
              <a:rPr lang="en-GB" smtClean="0">
                <a:latin typeface="Arial" pitchFamily="34" charset="0"/>
                <a:ea typeface="ヒラギノ角ゴ Pro W3" charset="-128"/>
              </a:rPr>
              <a:t>	Used for miscellaneous purposes, or can be used by many users. Includes additional commands, shared files, library files, and others </a:t>
            </a:r>
          </a:p>
          <a:p>
            <a:r>
              <a:rPr lang="en-GB" b="1" smtClean="0">
                <a:latin typeface="Arial" pitchFamily="34" charset="0"/>
                <a:ea typeface="ヒラギノ角ゴ Pro W3" charset="-128"/>
              </a:rPr>
              <a:t>/var</a:t>
            </a:r>
            <a:r>
              <a:rPr lang="en-GB" smtClean="0">
                <a:latin typeface="Arial" pitchFamily="34" charset="0"/>
                <a:ea typeface="ヒラギノ角ゴ Pro W3" charset="-128"/>
              </a:rPr>
              <a:t>	Typically contains variable-length files such as log and print files and any other type of file that may contain a variable amount of data</a:t>
            </a:r>
          </a:p>
        </p:txBody>
      </p:sp>
      <p:sp>
        <p:nvSpPr>
          <p:cNvPr id="36868" name="Slide Number Placeholder 3"/>
          <p:cNvSpPr>
            <a:spLocks noGrp="1"/>
          </p:cNvSpPr>
          <p:nvPr>
            <p:ph type="sldNum" sz="quarter" idx="5"/>
          </p:nvPr>
        </p:nvSpPr>
        <p:spPr>
          <a:noFill/>
        </p:spPr>
        <p:txBody>
          <a:bodyPr/>
          <a:lstStyle/>
          <a:p>
            <a:fld id="{2AF2C55B-8DD7-4112-A9F3-9BEFE8E7F8A0}"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p:spPr>
        <p:txBody>
          <a:bodyPr/>
          <a:lstStyle/>
          <a:p>
            <a:r>
              <a:rPr lang="en-GB" dirty="0" smtClean="0">
                <a:solidFill>
                  <a:srgbClr val="333399"/>
                </a:solidFill>
                <a:latin typeface="Arial" pitchFamily="34" charset="0"/>
                <a:ea typeface="ヒラギノ角ゴ Pro W3" charset="-128"/>
              </a:rPr>
              <a:t>A File System is a collection of files and directories</a:t>
            </a:r>
          </a:p>
          <a:p>
            <a:r>
              <a:rPr lang="en-GB" dirty="0" smtClean="0">
                <a:solidFill>
                  <a:srgbClr val="333399"/>
                </a:solidFill>
                <a:latin typeface="Arial" pitchFamily="34" charset="0"/>
                <a:ea typeface="ヒラギノ角ゴ Pro W3" charset="-128"/>
              </a:rPr>
              <a:t>UNIX File System is based on a continuous structure</a:t>
            </a:r>
            <a:endParaRPr lang="en-GB" b="1" dirty="0" smtClean="0">
              <a:latin typeface="Arial" pitchFamily="34" charset="0"/>
              <a:ea typeface="ヒラギノ角ゴ Pro W3" charset="-128"/>
            </a:endParaRPr>
          </a:p>
          <a:p>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dirty="0" smtClean="0">
                <a:latin typeface="Arial" pitchFamily="34" charset="0"/>
                <a:ea typeface="ヒラギノ角ゴ Pro W3" charset="-128"/>
              </a:rPr>
              <a:t>	This is the root directory which should contain only the directories needed at the top level of the file structure. </a:t>
            </a:r>
          </a:p>
          <a:p>
            <a:r>
              <a:rPr lang="en-GB" b="1" dirty="0" smtClean="0">
                <a:latin typeface="Arial" pitchFamily="34" charset="0"/>
                <a:ea typeface="ヒラギノ角ゴ Pro W3" charset="-128"/>
              </a:rPr>
              <a:t>/bin</a:t>
            </a:r>
            <a:r>
              <a:rPr lang="en-GB" dirty="0" smtClean="0">
                <a:latin typeface="Arial" pitchFamily="34" charset="0"/>
                <a:ea typeface="ヒラギノ角ゴ Pro W3" charset="-128"/>
              </a:rPr>
              <a:t>	This is where the executable files are located. They are available to all users. </a:t>
            </a:r>
          </a:p>
          <a:p>
            <a:r>
              <a:rPr lang="en-GB" b="1" dirty="0" smtClean="0">
                <a:latin typeface="Arial" pitchFamily="34" charset="0"/>
                <a:ea typeface="ヒラギノ角ゴ Pro W3" charset="-128"/>
              </a:rPr>
              <a:t>/dev</a:t>
            </a:r>
            <a:r>
              <a:rPr lang="en-GB" dirty="0" smtClean="0">
                <a:latin typeface="Arial" pitchFamily="34" charset="0"/>
                <a:ea typeface="ヒラギノ角ゴ Pro W3" charset="-128"/>
              </a:rPr>
              <a:t>	Stores device files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etc</a:t>
            </a:r>
            <a:r>
              <a:rPr lang="en-GB" smtClean="0">
                <a:latin typeface="Arial" pitchFamily="34" charset="0"/>
                <a:ea typeface="ヒラギノ角ゴ Pro W3" charset="-128"/>
              </a:rPr>
              <a:t>	Supervisor directory commands, configuration files, disk configuration files, valid user lists, groups, Ethernet, hosts,          where to send critical messages. </a:t>
            </a:r>
          </a:p>
          <a:p>
            <a:r>
              <a:rPr lang="en-GB" b="1" smtClean="0">
                <a:latin typeface="Arial" pitchFamily="34" charset="0"/>
                <a:ea typeface="ヒラギノ角ゴ Pro W3" charset="-128"/>
              </a:rPr>
              <a:t>/home</a:t>
            </a:r>
            <a:r>
              <a:rPr lang="en-GB" smtClean="0">
                <a:latin typeface="Arial" pitchFamily="34" charset="0"/>
                <a:ea typeface="ヒラギノ角ゴ Pro W3" charset="-128"/>
              </a:rPr>
              <a:t>	Contains the home directory for users and other accounts. </a:t>
            </a:r>
          </a:p>
          <a:p>
            <a:r>
              <a:rPr lang="en-GB" b="1" smtClean="0">
                <a:latin typeface="Arial" pitchFamily="34" charset="0"/>
                <a:ea typeface="ヒラギノ角ゴ Pro W3" charset="-128"/>
              </a:rPr>
              <a:t>/tmp</a:t>
            </a:r>
            <a:r>
              <a:rPr lang="en-GB" smtClean="0">
                <a:latin typeface="Arial" pitchFamily="34" charset="0"/>
                <a:ea typeface="ヒラギノ角ゴ Pro W3" charset="-128"/>
              </a:rPr>
              <a:t>	Holds temporary files used between system boots and its contents maybe deleted during a reboot </a:t>
            </a:r>
            <a:endParaRPr lang="en-GB" b="1" smtClean="0">
              <a:latin typeface="Arial" pitchFamily="34" charset="0"/>
              <a:ea typeface="ヒラギノ角ゴ Pro W3" charset="-128"/>
            </a:endParaRPr>
          </a:p>
          <a:p>
            <a:r>
              <a:rPr lang="en-GB" b="1" smtClean="0">
                <a:latin typeface="Arial" pitchFamily="34" charset="0"/>
                <a:ea typeface="ヒラギノ角ゴ Pro W3" charset="-128"/>
              </a:rPr>
              <a:t>/usr</a:t>
            </a:r>
            <a:r>
              <a:rPr lang="en-GB" smtClean="0">
                <a:latin typeface="Arial" pitchFamily="34" charset="0"/>
                <a:ea typeface="ヒラギノ角ゴ Pro W3" charset="-128"/>
              </a:rPr>
              <a:t>	Used for miscellaneous purposes, or can be used by many users. Includes additional commands, shared files, library files, and others </a:t>
            </a:r>
          </a:p>
          <a:p>
            <a:r>
              <a:rPr lang="en-GB" b="1" smtClean="0">
                <a:latin typeface="Arial" pitchFamily="34" charset="0"/>
                <a:ea typeface="ヒラギノ角ゴ Pro W3" charset="-128"/>
              </a:rPr>
              <a:t>/var</a:t>
            </a:r>
            <a:r>
              <a:rPr lang="en-GB" smtClean="0">
                <a:latin typeface="Arial" pitchFamily="34" charset="0"/>
                <a:ea typeface="ヒラギノ角ゴ Pro W3" charset="-128"/>
              </a:rPr>
              <a:t>	Typically contains variable-length files such as log and print files and any other type of file that may contain a variable amount of data</a:t>
            </a:r>
          </a:p>
        </p:txBody>
      </p:sp>
      <p:sp>
        <p:nvSpPr>
          <p:cNvPr id="36868" name="Slide Number Placeholder 3"/>
          <p:cNvSpPr>
            <a:spLocks noGrp="1"/>
          </p:cNvSpPr>
          <p:nvPr>
            <p:ph type="sldNum" sz="quarter" idx="5"/>
          </p:nvPr>
        </p:nvSpPr>
        <p:spPr>
          <a:noFill/>
        </p:spPr>
        <p:txBody>
          <a:bodyPr/>
          <a:lstStyle/>
          <a:p>
            <a:fld id="{2AF2C55B-8DD7-4112-A9F3-9BEFE8E7F8A0}" type="slidenum">
              <a:rPr lang="en-US"/>
              <a:pPr/>
              <a:t>5</a:t>
            </a:fld>
            <a:endParaRPr lang="en-US"/>
          </a:p>
        </p:txBody>
      </p:sp>
    </p:spTree>
    <p:extLst>
      <p:ext uri="{BB962C8B-B14F-4D97-AF65-F5344CB8AC3E}">
        <p14:creationId xmlns:p14="http://schemas.microsoft.com/office/powerpoint/2010/main" val="359272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43000" y="685800"/>
            <a:ext cx="4572000" cy="3429000"/>
          </a:xfrm>
          <a:ln/>
        </p:spPr>
      </p:sp>
      <p:sp>
        <p:nvSpPr>
          <p:cNvPr id="37891"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smtClean="0">
                <a:latin typeface="Arial" charset="0"/>
                <a:ea typeface="ヒラギノ角ゴ Pro W3" pitchFamily="-112" charset="-128"/>
                <a:cs typeface="+mn-cs"/>
              </a:rPr>
              <a:t>Explain the concept of Home directory, current and parent directory</a:t>
            </a:r>
            <a:endParaRPr lang="en-GB" dirty="0" smtClean="0">
              <a:latin typeface="Arial" charset="0"/>
              <a:ea typeface="ヒラギノ角ゴ Pro W3" pitchFamily="-112" charset="-128"/>
              <a:cs typeface="+mn-cs"/>
            </a:endParaRPr>
          </a:p>
          <a:p>
            <a:pPr eaLnBrk="1" hangingPunct="1">
              <a:defRPr/>
            </a:pP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rPr>
              <a:t>A file path specifies a navigational route to a file</a:t>
            </a:r>
          </a:p>
          <a:p>
            <a:pPr eaLnBrk="1" hangingPunct="1">
              <a:defRPr/>
            </a:pPr>
            <a:r>
              <a:rPr lang="en-GB" dirty="0" smtClean="0">
                <a:latin typeface="Arial" charset="0"/>
                <a:ea typeface="ヒラギノ角ゴ Pro W3" pitchFamily="-112" charset="-128"/>
                <a:cs typeface="+mn-cs"/>
              </a:rPr>
              <a:t>In relative paths we also use the . and .. indications for the current and the parent directory</a:t>
            </a:r>
          </a:p>
          <a:p>
            <a:pPr eaLnBrk="1" hangingPunct="1">
              <a:defRPr/>
            </a:pPr>
            <a:endParaRPr lang="en-GB" b="1" dirty="0" smtClean="0">
              <a:solidFill>
                <a:srgbClr val="333399"/>
              </a:solidFill>
              <a:latin typeface="Arial" charset="0"/>
              <a:ea typeface="ヒラギノ角ゴ Pro W3" pitchFamily="-112" charset="-128"/>
            </a:endParaRPr>
          </a:p>
        </p:txBody>
      </p:sp>
      <p:sp>
        <p:nvSpPr>
          <p:cNvPr id="39940" name="Slide Number Placeholder 3"/>
          <p:cNvSpPr>
            <a:spLocks noGrp="1"/>
          </p:cNvSpPr>
          <p:nvPr>
            <p:ph type="sldNum" sz="quarter" idx="5"/>
          </p:nvPr>
        </p:nvSpPr>
        <p:spPr>
          <a:noFill/>
        </p:spPr>
        <p:txBody>
          <a:bodyPr/>
          <a:lstStyle/>
          <a:p>
            <a:fld id="{CAFDCB1E-EF83-4CBF-8C85-D0159A351732}" type="slidenum">
              <a:rPr lang="en-US"/>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p>
          <a:p>
            <a:pPr eaLnBrk="1" hangingPunct="1"/>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dir1/sub2/sub3 </a:t>
            </a:r>
            <a:r>
              <a:rPr lang="en-GB" b="0" dirty="0" smtClean="0">
                <a:latin typeface="Lucida Console" pitchFamily="49" charset="0"/>
                <a:ea typeface="ヒラギノ角ゴ Pro W3" charset="-128"/>
              </a:rPr>
              <a:t>Creates</a:t>
            </a:r>
            <a:r>
              <a:rPr lang="en-GB" b="0" baseline="0" dirty="0" smtClean="0">
                <a:latin typeface="Lucida Console" pitchFamily="49" charset="0"/>
                <a:ea typeface="ヒラギノ角ゴ Pro W3" charset="-128"/>
              </a:rPr>
              <a:t> subdirectory and parent(s). Required if parent(s) do(</a:t>
            </a:r>
            <a:r>
              <a:rPr lang="en-GB" b="0" baseline="0" dirty="0" err="1" smtClean="0">
                <a:latin typeface="Lucida Console" pitchFamily="49" charset="0"/>
                <a:ea typeface="ヒラギノ角ゴ Pro W3" charset="-128"/>
              </a:rPr>
              <a:t>es</a:t>
            </a:r>
            <a:r>
              <a:rPr lang="en-GB" b="0" baseline="0" dirty="0" smtClean="0">
                <a:latin typeface="Lucida Console" pitchFamily="49" charset="0"/>
                <a:ea typeface="ヒラギノ角ゴ Pro W3" charset="-128"/>
              </a:rPr>
              <a:t>) not pre-exist.</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43000" y="685800"/>
            <a:ext cx="4572000" cy="3429000"/>
          </a:xfrm>
          <a:ln/>
        </p:spPr>
      </p:sp>
      <p:sp>
        <p:nvSpPr>
          <p:cNvPr id="41987"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Vi/vim is the way to create files, in the meantime files can be created using the following: </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touch</a:t>
            </a:r>
            <a:r>
              <a:rPr lang="en-GB" dirty="0" smtClean="0">
                <a:solidFill>
                  <a:srgbClr val="333399"/>
                </a:solidFill>
                <a:latin typeface="Arial" pitchFamily="34" charset="0"/>
                <a:ea typeface="ヒラギノ角ゴ Pro W3" charset="-128"/>
              </a:rPr>
              <a:t> creates files, but also has another purpose which is to update time stamp if the file already exists</a:t>
            </a:r>
          </a:p>
          <a:p>
            <a:pPr eaLnBrk="1" hangingPunct="1"/>
            <a:r>
              <a:rPr lang="en-GB" b="1" dirty="0" smtClean="0">
                <a:solidFill>
                  <a:srgbClr val="333399"/>
                </a:solidFill>
                <a:latin typeface="Arial" pitchFamily="34" charset="0"/>
                <a:ea typeface="ヒラギノ角ゴ Pro W3" charset="-128"/>
              </a:rPr>
              <a:t>cat </a:t>
            </a:r>
            <a:r>
              <a:rPr lang="en-GB" dirty="0" smtClean="0">
                <a:solidFill>
                  <a:srgbClr val="333399"/>
                </a:solidFill>
                <a:latin typeface="Arial" pitchFamily="34" charset="0"/>
                <a:ea typeface="ヒラギノ角ゴ Pro W3" charset="-128"/>
              </a:rPr>
              <a:t>displays the content of a file</a:t>
            </a:r>
          </a:p>
          <a:p>
            <a:pPr eaLnBrk="1" hangingPunct="1"/>
            <a:r>
              <a:rPr lang="en-GB" b="1" dirty="0" smtClean="0">
                <a:solidFill>
                  <a:srgbClr val="333399"/>
                </a:solidFill>
                <a:latin typeface="Arial" pitchFamily="34" charset="0"/>
                <a:ea typeface="ヒラギノ角ゴ Pro W3" charset="-128"/>
              </a:rPr>
              <a:t>more </a:t>
            </a:r>
            <a:r>
              <a:rPr lang="en-GB" dirty="0" smtClean="0">
                <a:solidFill>
                  <a:srgbClr val="333399"/>
                </a:solidFill>
                <a:latin typeface="Arial" pitchFamily="34" charset="0"/>
                <a:ea typeface="ヒラギノ角ゴ Pro W3" charset="-128"/>
              </a:rPr>
              <a:t>displays a % of the file starting from the beginning</a:t>
            </a:r>
          </a:p>
          <a:p>
            <a:pPr eaLnBrk="1" hangingPunct="1"/>
            <a:r>
              <a:rPr lang="en-GB" b="1" dirty="0" smtClean="0">
                <a:solidFill>
                  <a:srgbClr val="333399"/>
                </a:solidFill>
                <a:latin typeface="Arial" pitchFamily="34" charset="0"/>
                <a:ea typeface="ヒラギノ角ゴ Pro W3" charset="-128"/>
              </a:rPr>
              <a:t>less </a:t>
            </a:r>
            <a:r>
              <a:rPr lang="en-GB" dirty="0" smtClean="0">
                <a:solidFill>
                  <a:srgbClr val="333399"/>
                </a:solidFill>
                <a:latin typeface="Arial" pitchFamily="34" charset="0"/>
                <a:ea typeface="ヒラギノ角ゴ Pro W3" charset="-128"/>
              </a:rPr>
              <a:t>displays a </a:t>
            </a:r>
            <a:r>
              <a:rPr lang="en-GB" dirty="0" err="1" smtClean="0">
                <a:solidFill>
                  <a:srgbClr val="333399"/>
                </a:solidFill>
                <a:latin typeface="Arial" pitchFamily="34" charset="0"/>
                <a:ea typeface="ヒラギノ角ゴ Pro W3" charset="-128"/>
              </a:rPr>
              <a:t>screen</a:t>
            </a:r>
            <a:r>
              <a:rPr lang="en-GB" baseline="0" dirty="0" err="1" smtClean="0">
                <a:solidFill>
                  <a:srgbClr val="333399"/>
                </a:solidFill>
                <a:latin typeface="Arial" pitchFamily="34" charset="0"/>
                <a:ea typeface="ヒラギノ角ゴ Pro W3" charset="-128"/>
              </a:rPr>
              <a:t>ful</a:t>
            </a:r>
            <a:r>
              <a:rPr lang="en-GB" baseline="0"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of the </a:t>
            </a:r>
            <a:r>
              <a:rPr lang="en-GB" smtClean="0">
                <a:solidFill>
                  <a:srgbClr val="333399"/>
                </a:solidFill>
                <a:latin typeface="Arial" pitchFamily="34" charset="0"/>
                <a:ea typeface="ヒラギノ角ゴ Pro W3" charset="-128"/>
              </a:rPr>
              <a:t>file starting </a:t>
            </a:r>
            <a:r>
              <a:rPr lang="en-GB" dirty="0" smtClean="0">
                <a:solidFill>
                  <a:srgbClr val="333399"/>
                </a:solidFill>
                <a:latin typeface="Arial" pitchFamily="34" charset="0"/>
                <a:ea typeface="ヒラギノ角ゴ Pro W3" charset="-128"/>
              </a:rPr>
              <a:t>from the</a:t>
            </a:r>
            <a:r>
              <a:rPr lang="en-GB" baseline="0" dirty="0" smtClean="0">
                <a:solidFill>
                  <a:srgbClr val="333399"/>
                </a:solidFill>
                <a:latin typeface="Arial" pitchFamily="34" charset="0"/>
                <a:ea typeface="ヒラギノ角ゴ Pro W3" charset="-128"/>
              </a:rPr>
              <a:t> beginning</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head </a:t>
            </a:r>
            <a:r>
              <a:rPr lang="en-GB" dirty="0" smtClean="0">
                <a:solidFill>
                  <a:srgbClr val="333399"/>
                </a:solidFill>
                <a:latin typeface="Arial" pitchFamily="34" charset="0"/>
                <a:ea typeface="ヒラギノ角ゴ Pro W3" charset="-128"/>
              </a:rPr>
              <a:t>displays the first 10 lines of a file</a:t>
            </a:r>
          </a:p>
          <a:p>
            <a:pPr eaLnBrk="1" hangingPunct="1"/>
            <a:r>
              <a:rPr lang="en-GB" b="1" dirty="0" smtClean="0">
                <a:solidFill>
                  <a:srgbClr val="333399"/>
                </a:solidFill>
                <a:latin typeface="Arial" pitchFamily="34" charset="0"/>
                <a:ea typeface="ヒラギノ角ゴ Pro W3" charset="-128"/>
              </a:rPr>
              <a:t>tail </a:t>
            </a:r>
            <a:r>
              <a:rPr lang="en-GB" dirty="0" smtClean="0">
                <a:solidFill>
                  <a:srgbClr val="333399"/>
                </a:solidFill>
                <a:latin typeface="Arial" pitchFamily="34" charset="0"/>
                <a:ea typeface="ヒラギノ角ゴ Pro W3" charset="-128"/>
              </a:rPr>
              <a:t>displays the last 10 lines of a file</a:t>
            </a:r>
          </a:p>
          <a:p>
            <a:pPr eaLnBrk="1" hangingPunct="1"/>
            <a:r>
              <a:rPr lang="en-GB" b="1" dirty="0" smtClean="0">
                <a:solidFill>
                  <a:srgbClr val="333399"/>
                </a:solidFill>
                <a:latin typeface="Arial" pitchFamily="34" charset="0"/>
                <a:ea typeface="ヒラギノ角ゴ Pro W3" charset="-128"/>
              </a:rPr>
              <a:t>How would you display more than 10 lines when you use head and tail?</a:t>
            </a:r>
          </a:p>
        </p:txBody>
      </p:sp>
      <p:sp>
        <p:nvSpPr>
          <p:cNvPr id="41988" name="Slide Number Placeholder 3"/>
          <p:cNvSpPr>
            <a:spLocks noGrp="1"/>
          </p:cNvSpPr>
          <p:nvPr>
            <p:ph type="sldNum" sz="quarter" idx="5"/>
          </p:nvPr>
        </p:nvSpPr>
        <p:spPr>
          <a:noFill/>
        </p:spPr>
        <p:txBody>
          <a:bodyPr/>
          <a:lstStyle/>
          <a:p>
            <a:fld id="{6968FBE5-1F64-4224-9503-3554B2BC1472}" type="slidenum">
              <a:rPr lang="en-US"/>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8" name="Text Placeholder 7"/>
          <p:cNvSpPr>
            <a:spLocks noGrp="1"/>
          </p:cNvSpPr>
          <p:nvPr>
            <p:ph type="body" sz="quarter" idx="13"/>
          </p:nvPr>
        </p:nvSpPr>
        <p:spPr>
          <a:xfrm>
            <a:off x="694592" y="2438400"/>
            <a:ext cx="7772677" cy="1813941"/>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EB21993-1BFE-44AE-B128-1165BD272D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File System</a:t>
            </a:r>
            <a:endParaRPr lang="en-US" altLang="zh-TW"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Directories</a:t>
            </a:r>
          </a:p>
        </p:txBody>
      </p:sp>
      <p:sp>
        <p:nvSpPr>
          <p:cNvPr id="9" name="Text Placeholder 2"/>
          <p:cNvSpPr txBox="1">
            <a:spLocks/>
          </p:cNvSpPr>
          <p:nvPr/>
        </p:nvSpPr>
        <p:spPr bwMode="auto">
          <a:xfrm>
            <a:off x="844063" y="2110583"/>
            <a:ext cx="7533320" cy="46005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ls</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ls</a:t>
            </a:r>
            <a:r>
              <a:rPr sz="2200" dirty="0" smtClean="0">
                <a:solidFill>
                  <a:schemeClr val="tx1"/>
                </a:solidFill>
                <a:latin typeface="Lucida Console" pitchFamily="49" charset="0"/>
              </a:rPr>
              <a:t> –l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/mail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tree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a:t>
            </a:r>
            <a:r>
              <a:rPr sz="2200" dirty="0" err="1" smtClean="0">
                <a:solidFill>
                  <a:schemeClr val="tx1"/>
                </a:solidFill>
                <a:latin typeface="Lucida Console" pitchFamily="49" charset="0"/>
              </a:rPr>
              <a:t>tmp</a:t>
            </a:r>
            <a:endParaRPr sz="2200" dirty="0" smtClean="0"/>
          </a:p>
        </p:txBody>
      </p:sp>
      <p:sp>
        <p:nvSpPr>
          <p:cNvPr id="10" name="Text Placeholder 2"/>
          <p:cNvSpPr txBox="1">
            <a:spLocks/>
          </p:cNvSpPr>
          <p:nvPr/>
        </p:nvSpPr>
        <p:spPr bwMode="auto">
          <a:xfrm>
            <a:off x="844063" y="3862388"/>
            <a:ext cx="7533320" cy="46037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smtClean="0">
                <a:solidFill>
                  <a:schemeClr val="tx1"/>
                </a:solidFill>
                <a:latin typeface="Lucida Console" pitchFamily="49" charset="0"/>
              </a:rPr>
              <a:t>cd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cd ..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cd ~</a:t>
            </a:r>
            <a:endParaRPr sz="2200" dirty="0" smtClean="0"/>
          </a:p>
        </p:txBody>
      </p:sp>
      <p:sp>
        <p:nvSpPr>
          <p:cNvPr id="11" name="Text Placeholder 2"/>
          <p:cNvSpPr txBox="1">
            <a:spLocks/>
          </p:cNvSpPr>
          <p:nvPr/>
        </p:nvSpPr>
        <p:spPr bwMode="auto">
          <a:xfrm>
            <a:off x="848462" y="4523736"/>
            <a:ext cx="7533318" cy="460800"/>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rmdir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(empty directories only)</a:t>
            </a:r>
            <a:endParaRPr sz="2200" dirty="0" smtClean="0"/>
          </a:p>
        </p:txBody>
      </p:sp>
      <p:sp>
        <p:nvSpPr>
          <p:cNvPr id="12" name="Text Placeholder 2"/>
          <p:cNvSpPr txBox="1">
            <a:spLocks/>
          </p:cNvSpPr>
          <p:nvPr/>
        </p:nvSpPr>
        <p:spPr bwMode="auto">
          <a:xfrm>
            <a:off x="835161" y="5290088"/>
            <a:ext cx="7533321" cy="46037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rm</a:t>
            </a:r>
            <a:r>
              <a:rPr sz="2200" dirty="0" smtClean="0">
                <a:solidFill>
                  <a:schemeClr val="tx1"/>
                </a:solidFill>
                <a:latin typeface="Lucida Console" pitchFamily="49" charset="0"/>
              </a:rPr>
              <a:t> -r dir2</a:t>
            </a:r>
            <a:endParaRPr sz="2200" dirty="0" smtClean="0"/>
          </a:p>
        </p:txBody>
      </p:sp>
      <p:sp>
        <p:nvSpPr>
          <p:cNvPr id="13" name="Text Placeholder 2"/>
          <p:cNvSpPr txBox="1">
            <a:spLocks/>
          </p:cNvSpPr>
          <p:nvPr/>
        </p:nvSpPr>
        <p:spPr bwMode="auto">
          <a:xfrm>
            <a:off x="844063" y="2829600"/>
            <a:ext cx="7533319" cy="82153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mkdir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mkdir</a:t>
            </a:r>
            <a:r>
              <a:rPr sz="2200" dirty="0" smtClean="0">
                <a:solidFill>
                  <a:schemeClr val="tx1"/>
                </a:solidFill>
                <a:latin typeface="Lucida Console" pitchFamily="49" charset="0"/>
              </a:rPr>
              <a:t> dir2 dir3</a:t>
            </a:r>
          </a:p>
          <a:p>
            <a:pPr>
              <a:defRPr/>
            </a:pPr>
            <a:r>
              <a:rPr lang="en-US" sz="2200" dirty="0" err="1" smtClean="0">
                <a:solidFill>
                  <a:schemeClr val="tx1"/>
                </a:solidFill>
                <a:latin typeface="Lucida Console" panose="020B0609040504020204" pitchFamily="49" charset="0"/>
              </a:rPr>
              <a:t>mkdir</a:t>
            </a:r>
            <a:r>
              <a:rPr lang="en-US" sz="2200" dirty="0" smtClean="0">
                <a:solidFill>
                  <a:schemeClr val="tx1"/>
                </a:solidFill>
                <a:latin typeface="Lucida Console" panose="020B0609040504020204" pitchFamily="49" charset="0"/>
              </a:rPr>
              <a:t> -p </a:t>
            </a:r>
            <a:r>
              <a:rPr lang="en-US" sz="2200" dirty="0" err="1" smtClean="0">
                <a:solidFill>
                  <a:schemeClr val="tx1"/>
                </a:solidFill>
                <a:latin typeface="Lucida Console" panose="020B0609040504020204" pitchFamily="49" charset="0"/>
              </a:rPr>
              <a:t>dira</a:t>
            </a:r>
            <a:r>
              <a:rPr lang="en-US" sz="2200" dirty="0" smtClean="0">
                <a:solidFill>
                  <a:schemeClr val="tx1"/>
                </a:solidFill>
                <a:latin typeface="Lucida Console" panose="020B0609040504020204" pitchFamily="49" charset="0"/>
              </a:rPr>
              <a:t>/</a:t>
            </a:r>
            <a:r>
              <a:rPr lang="en-US" sz="2200" dirty="0" err="1" smtClean="0">
                <a:solidFill>
                  <a:schemeClr val="tx1"/>
                </a:solidFill>
                <a:latin typeface="Lucida Console" panose="020B0609040504020204" pitchFamily="49" charset="0"/>
              </a:rPr>
              <a:t>dirb</a:t>
            </a:r>
            <a:endParaRPr lang="en-US" sz="2200" dirty="0">
              <a:solidFill>
                <a:schemeClr val="tx1"/>
              </a:solidFill>
              <a:latin typeface="Lucida Console" pitchFamily="49"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Files</a:t>
            </a:r>
          </a:p>
        </p:txBody>
      </p:sp>
      <p:sp>
        <p:nvSpPr>
          <p:cNvPr id="9" name="Text Placeholder 2"/>
          <p:cNvSpPr txBox="1">
            <a:spLocks/>
          </p:cNvSpPr>
          <p:nvPr/>
        </p:nvSpPr>
        <p:spPr bwMode="auto">
          <a:xfrm>
            <a:off x="844063" y="2325688"/>
            <a:ext cx="7406054"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touch filename</a:t>
            </a:r>
            <a:endParaRPr smtClean="0"/>
          </a:p>
        </p:txBody>
      </p:sp>
      <p:sp>
        <p:nvSpPr>
          <p:cNvPr id="10" name="Text Placeholder 2"/>
          <p:cNvSpPr txBox="1">
            <a:spLocks/>
          </p:cNvSpPr>
          <p:nvPr/>
        </p:nvSpPr>
        <p:spPr bwMode="auto">
          <a:xfrm>
            <a:off x="832193" y="3178970"/>
            <a:ext cx="7488407"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cat /etc/passwd</a:t>
            </a:r>
            <a:endParaRPr smtClean="0"/>
          </a:p>
        </p:txBody>
      </p:sp>
      <p:sp>
        <p:nvSpPr>
          <p:cNvPr id="11" name="Text Placeholder 2"/>
          <p:cNvSpPr txBox="1">
            <a:spLocks/>
          </p:cNvSpPr>
          <p:nvPr/>
        </p:nvSpPr>
        <p:spPr bwMode="auto">
          <a:xfrm>
            <a:off x="832192" y="4843465"/>
            <a:ext cx="748840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head /</a:t>
            </a:r>
            <a:r>
              <a:rPr dirty="0" err="1" smtClean="0">
                <a:solidFill>
                  <a:schemeClr val="tx1"/>
                </a:solidFill>
                <a:latin typeface="Lucida Console" pitchFamily="49" charset="0"/>
              </a:rPr>
              <a:t>etc</a:t>
            </a:r>
            <a:r>
              <a:rPr dirty="0" smtClean="0">
                <a:solidFill>
                  <a:schemeClr val="tx1"/>
                </a:solidFill>
                <a:latin typeface="Lucida Console" pitchFamily="49" charset="0"/>
              </a:rPr>
              <a:t>/passwd </a:t>
            </a:r>
            <a:r>
              <a:rPr i="1" dirty="0" smtClean="0">
                <a:solidFill>
                  <a:schemeClr val="tx1"/>
                </a:solidFill>
                <a:latin typeface="Lucida Console" pitchFamily="49" charset="0"/>
              </a:rPr>
              <a:t>or</a:t>
            </a:r>
            <a:r>
              <a:rPr dirty="0" smtClean="0">
                <a:solidFill>
                  <a:schemeClr val="tx1"/>
                </a:solidFill>
                <a:latin typeface="Lucida Console" pitchFamily="49" charset="0"/>
              </a:rPr>
              <a:t> tail /</a:t>
            </a:r>
            <a:r>
              <a:rPr dirty="0" err="1" smtClean="0">
                <a:solidFill>
                  <a:schemeClr val="tx1"/>
                </a:solidFill>
                <a:latin typeface="Lucida Console" pitchFamily="49" charset="0"/>
              </a:rPr>
              <a:t>etc</a:t>
            </a:r>
            <a:r>
              <a:rPr dirty="0" smtClean="0">
                <a:solidFill>
                  <a:schemeClr val="tx1"/>
                </a:solidFill>
                <a:latin typeface="Lucida Console" pitchFamily="49" charset="0"/>
              </a:rPr>
              <a:t>/passwd</a:t>
            </a:r>
            <a:endParaRPr dirty="0" smtClean="0"/>
          </a:p>
        </p:txBody>
      </p:sp>
      <p:sp>
        <p:nvSpPr>
          <p:cNvPr id="13" name="Text Placeholder 2"/>
          <p:cNvSpPr txBox="1">
            <a:spLocks/>
          </p:cNvSpPr>
          <p:nvPr/>
        </p:nvSpPr>
        <p:spPr bwMode="auto">
          <a:xfrm>
            <a:off x="844063" y="4051301"/>
            <a:ext cx="7488408"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more /</a:t>
            </a:r>
            <a:r>
              <a:rPr dirty="0" err="1" smtClean="0">
                <a:solidFill>
                  <a:schemeClr val="tx1"/>
                </a:solidFill>
                <a:latin typeface="Lucida Console" pitchFamily="49" charset="0"/>
              </a:rPr>
              <a:t>etc</a:t>
            </a:r>
            <a:r>
              <a:rPr dirty="0" smtClean="0">
                <a:solidFill>
                  <a:schemeClr val="tx1"/>
                </a:solidFill>
                <a:latin typeface="Lucida Console" pitchFamily="49" charset="0"/>
              </a:rPr>
              <a:t>/</a:t>
            </a:r>
            <a:r>
              <a:rPr dirty="0" err="1" smtClean="0">
                <a:solidFill>
                  <a:schemeClr val="tx1"/>
                </a:solidFill>
                <a:latin typeface="Lucida Console" pitchFamily="49" charset="0"/>
              </a:rPr>
              <a:t>passwd</a:t>
            </a:r>
            <a:r>
              <a:rPr dirty="0" smtClean="0">
                <a:solidFill>
                  <a:schemeClr val="tx1"/>
                </a:solidFill>
                <a:latin typeface="Lucida Console" pitchFamily="49" charset="0"/>
              </a:rPr>
              <a:t> </a:t>
            </a:r>
            <a:r>
              <a:rPr i="1" dirty="0" smtClean="0">
                <a:solidFill>
                  <a:schemeClr val="tx1"/>
                </a:solidFill>
                <a:latin typeface="Lucida Console" pitchFamily="49" charset="0"/>
              </a:rPr>
              <a:t>or</a:t>
            </a:r>
            <a:r>
              <a:rPr dirty="0" smtClean="0">
                <a:solidFill>
                  <a:schemeClr val="tx1"/>
                </a:solidFill>
                <a:latin typeface="Lucida Console" pitchFamily="49" charset="0"/>
              </a:rPr>
              <a:t> less /</a:t>
            </a:r>
            <a:r>
              <a:rPr dirty="0" err="1" smtClean="0">
                <a:solidFill>
                  <a:schemeClr val="tx1"/>
                </a:solidFill>
                <a:latin typeface="Lucida Console" pitchFamily="49" charset="0"/>
              </a:rPr>
              <a:t>etc</a:t>
            </a:r>
            <a:r>
              <a:rPr dirty="0" smtClean="0">
                <a:solidFill>
                  <a:schemeClr val="tx1"/>
                </a:solidFill>
                <a:latin typeface="Lucida Console" pitchFamily="49" charset="0"/>
              </a:rPr>
              <a:t>/</a:t>
            </a:r>
            <a:r>
              <a:rPr dirty="0" err="1" smtClean="0">
                <a:solidFill>
                  <a:schemeClr val="tx1"/>
                </a:solidFill>
                <a:latin typeface="Lucida Console" pitchFamily="49" charset="0"/>
              </a:rPr>
              <a:t>passwd</a:t>
            </a:r>
            <a:endParaRPr dirty="0" smtClean="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844063" y="2325688"/>
            <a:ext cx="7124700"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cp</a:t>
            </a:r>
            <a:r>
              <a:rPr dirty="0" smtClean="0">
                <a:solidFill>
                  <a:schemeClr val="tx1"/>
                </a:solidFill>
                <a:latin typeface="Lucida Console" pitchFamily="49" charset="0"/>
              </a:rPr>
              <a:t> filename </a:t>
            </a:r>
            <a:r>
              <a:rPr dirty="0" err="1" smtClean="0">
                <a:solidFill>
                  <a:schemeClr val="tx1"/>
                </a:solidFill>
                <a:latin typeface="Lucida Console" pitchFamily="49" charset="0"/>
              </a:rPr>
              <a:t>newfilename</a:t>
            </a:r>
            <a:endParaRPr dirty="0" smtClean="0"/>
          </a:p>
        </p:txBody>
      </p:sp>
      <p:sp>
        <p:nvSpPr>
          <p:cNvPr id="10" name="Text Placeholder 2"/>
          <p:cNvSpPr txBox="1">
            <a:spLocks/>
          </p:cNvSpPr>
          <p:nvPr/>
        </p:nvSpPr>
        <p:spPr bwMode="auto">
          <a:xfrm>
            <a:off x="844063" y="3044826"/>
            <a:ext cx="7124699"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mv </a:t>
            </a:r>
            <a:r>
              <a:rPr dirty="0" err="1" smtClean="0">
                <a:solidFill>
                  <a:schemeClr val="tx1"/>
                </a:solidFill>
                <a:latin typeface="Lucida Console" pitchFamily="49" charset="0"/>
              </a:rPr>
              <a:t>salesFile</a:t>
            </a:r>
            <a:r>
              <a:rPr smtClean="0">
                <a:solidFill>
                  <a:schemeClr val="tx1"/>
                </a:solidFill>
                <a:latin typeface="Lucida Console" pitchFamily="49" charset="0"/>
              </a:rPr>
              <a:t> dir3/sales2020</a:t>
            </a:r>
            <a:endParaRPr dirty="0" smtClean="0">
              <a:solidFill>
                <a:schemeClr val="tx1"/>
              </a:solidFill>
              <a:latin typeface="Lucida Console" pitchFamily="49" charset="0"/>
            </a:endParaRPr>
          </a:p>
          <a:p>
            <a:pPr>
              <a:defRPr/>
            </a:pPr>
            <a:r>
              <a:rPr lang="en-GB" dirty="0" smtClean="0">
                <a:solidFill>
                  <a:schemeClr val="tx1"/>
                </a:solidFill>
                <a:latin typeface="Lucida Console" pitchFamily="49" charset="0"/>
              </a:rPr>
              <a:t>mv file1 file2 file3 </a:t>
            </a:r>
            <a:r>
              <a:rPr lang="en-GB" dirty="0" err="1" smtClean="0">
                <a:solidFill>
                  <a:schemeClr val="tx1"/>
                </a:solidFill>
                <a:latin typeface="Lucida Console" pitchFamily="49" charset="0"/>
              </a:rPr>
              <a:t>dira</a:t>
            </a:r>
            <a:r>
              <a:rPr dirty="0" smtClean="0">
                <a:solidFill>
                  <a:schemeClr val="tx1"/>
                </a:solidFill>
                <a:latin typeface="Lucida Console" pitchFamily="49" charset="0"/>
              </a:rPr>
              <a:t> </a:t>
            </a:r>
            <a:endParaRPr dirty="0" smtClean="0"/>
          </a:p>
        </p:txBody>
      </p:sp>
      <p:sp>
        <p:nvSpPr>
          <p:cNvPr id="11" name="Text Placeholder 2"/>
          <p:cNvSpPr txBox="1">
            <a:spLocks/>
          </p:cNvSpPr>
          <p:nvPr/>
        </p:nvSpPr>
        <p:spPr bwMode="auto">
          <a:xfrm>
            <a:off x="844063" y="4868141"/>
            <a:ext cx="7048499" cy="4921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wc</a:t>
            </a:r>
            <a:r>
              <a:rPr smtClean="0">
                <a:solidFill>
                  <a:schemeClr val="tx1"/>
                </a:solidFill>
                <a:latin typeface="Lucida Console" pitchFamily="49" charset="0"/>
              </a:rPr>
              <a:t> /etc/passwd</a:t>
            </a:r>
            <a:endParaRPr smtClean="0"/>
          </a:p>
        </p:txBody>
      </p:sp>
      <p:sp>
        <p:nvSpPr>
          <p:cNvPr id="13" name="Text Placeholder 2"/>
          <p:cNvSpPr txBox="1">
            <a:spLocks/>
          </p:cNvSpPr>
          <p:nvPr/>
        </p:nvSpPr>
        <p:spPr bwMode="auto">
          <a:xfrm>
            <a:off x="844062" y="4169931"/>
            <a:ext cx="7048500"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rm</a:t>
            </a:r>
            <a:r>
              <a:rPr smtClean="0">
                <a:solidFill>
                  <a:schemeClr val="tx1"/>
                </a:solidFill>
                <a:latin typeface="Lucida Console" pitchFamily="49" charset="0"/>
              </a:rPr>
              <a:t> filename</a:t>
            </a:r>
            <a:endParaRPr smtClean="0"/>
          </a:p>
        </p:txBody>
      </p:sp>
      <p:sp>
        <p:nvSpPr>
          <p:cNvPr id="15" name="Text Placeholder 2"/>
          <p:cNvSpPr txBox="1">
            <a:spLocks/>
          </p:cNvSpPr>
          <p:nvPr/>
        </p:nvSpPr>
        <p:spPr bwMode="auto">
          <a:xfrm>
            <a:off x="844062" y="5588001"/>
            <a:ext cx="7124699"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file /</a:t>
            </a:r>
            <a:r>
              <a:rPr dirty="0" err="1" smtClean="0">
                <a:solidFill>
                  <a:schemeClr val="tx1"/>
                </a:solidFill>
                <a:latin typeface="Lucida Console" pitchFamily="49" charset="0"/>
              </a:rPr>
              <a:t>etc</a:t>
            </a:r>
            <a:r>
              <a:rPr dirty="0" smtClean="0">
                <a:solidFill>
                  <a:schemeClr val="tx1"/>
                </a:solidFill>
                <a:latin typeface="Lucida Console" pitchFamily="49" charset="0"/>
              </a:rPr>
              <a:t>/passwd </a:t>
            </a:r>
            <a:r>
              <a:rPr i="1" dirty="0" smtClean="0">
                <a:solidFill>
                  <a:schemeClr val="tx1"/>
                </a:solidFill>
                <a:latin typeface="Lucida Console" pitchFamily="49" charset="0"/>
              </a:rPr>
              <a:t>or</a:t>
            </a:r>
            <a:r>
              <a:rPr dirty="0" smtClean="0">
                <a:solidFill>
                  <a:schemeClr val="tx1"/>
                </a:solidFill>
                <a:latin typeface="Lucida Console" pitchFamily="49" charset="0"/>
              </a:rPr>
              <a:t> file /bin/</a:t>
            </a:r>
            <a:r>
              <a:rPr dirty="0" err="1" smtClean="0">
                <a:solidFill>
                  <a:schemeClr val="tx1"/>
                </a:solidFill>
                <a:latin typeface="Lucida Console" pitchFamily="49" charset="0"/>
              </a:rPr>
              <a:t>ls</a:t>
            </a:r>
            <a:r>
              <a:rPr dirty="0" smtClean="0">
                <a:solidFill>
                  <a:schemeClr val="tx1"/>
                </a:solidFill>
                <a:latin typeface="Lucida Console" pitchFamily="49" charset="0"/>
              </a:rPr>
              <a:t> </a:t>
            </a:r>
            <a:endParaRPr dirty="0" smtClean="0"/>
          </a:p>
        </p:txBody>
      </p:sp>
      <p:sp>
        <p:nvSpPr>
          <p:cNvPr id="12" name="TextBox 11"/>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Files</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1276351" y="2038137"/>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ls</a:t>
            </a:r>
            <a:r>
              <a:rPr smtClean="0">
                <a:solidFill>
                  <a:schemeClr val="tx1"/>
                </a:solidFill>
                <a:latin typeface="Lucida Console" pitchFamily="49" charset="0"/>
              </a:rPr>
              <a:t> -a </a:t>
            </a:r>
            <a:endParaRPr smtClean="0"/>
          </a:p>
        </p:txBody>
      </p:sp>
      <p:sp>
        <p:nvSpPr>
          <p:cNvPr id="6" name="TextBox 5"/>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All Files including hidden files</a:t>
            </a:r>
            <a:endParaRPr lang="en-GB" kern="0" dirty="0"/>
          </a:p>
        </p:txBody>
      </p:sp>
      <p:sp>
        <p:nvSpPr>
          <p:cNvPr id="7" name="Text Placeholder 2"/>
          <p:cNvSpPr txBox="1">
            <a:spLocks/>
          </p:cNvSpPr>
          <p:nvPr/>
        </p:nvSpPr>
        <p:spPr bwMode="auto">
          <a:xfrm>
            <a:off x="1276351" y="3504419"/>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-r </a:t>
            </a:r>
            <a:endParaRPr dirty="0" smtClean="0"/>
          </a:p>
        </p:txBody>
      </p:sp>
      <p:sp>
        <p:nvSpPr>
          <p:cNvPr id="8" name="TextBox 7"/>
          <p:cNvSpPr txBox="1"/>
          <p:nvPr/>
        </p:nvSpPr>
        <p:spPr>
          <a:xfrm>
            <a:off x="844062" y="3086034"/>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Reverse order</a:t>
            </a:r>
            <a:endParaRPr lang="en-GB" kern="0" dirty="0"/>
          </a:p>
        </p:txBody>
      </p:sp>
      <p:sp>
        <p:nvSpPr>
          <p:cNvPr id="10" name="TextBox 9"/>
          <p:cNvSpPr txBox="1"/>
          <p:nvPr/>
        </p:nvSpPr>
        <p:spPr>
          <a:xfrm>
            <a:off x="868972" y="4523462"/>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Recursive list</a:t>
            </a:r>
            <a:endParaRPr lang="en-GB" kern="0" dirty="0"/>
          </a:p>
        </p:txBody>
      </p:sp>
      <p:sp>
        <p:nvSpPr>
          <p:cNvPr id="11" name="Text Placeholder 2"/>
          <p:cNvSpPr txBox="1">
            <a:spLocks/>
          </p:cNvSpPr>
          <p:nvPr/>
        </p:nvSpPr>
        <p:spPr bwMode="auto">
          <a:xfrm>
            <a:off x="1276350" y="502755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ls -R </a:t>
            </a:r>
            <a:endParaRPr dirty="0" smtClean="0"/>
          </a:p>
        </p:txBody>
      </p:sp>
      <p:sp>
        <p:nvSpPr>
          <p:cNvPr id="12" name="Text Placeholder 2"/>
          <p:cNvSpPr txBox="1">
            <a:spLocks/>
          </p:cNvSpPr>
          <p:nvPr/>
        </p:nvSpPr>
        <p:spPr bwMode="auto">
          <a:xfrm>
            <a:off x="1276349" y="502755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ls -R </a:t>
            </a:r>
            <a:endParaRPr dirty="0" smtClean="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1276350" y="2587788"/>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inode holds information on files such as:</a:t>
            </a:r>
          </a:p>
          <a:p>
            <a:pPr lvl="1">
              <a:buFont typeface="Arial" pitchFamily="34" charset="0"/>
              <a:buChar char="•"/>
              <a:defRPr/>
            </a:pPr>
            <a:r>
              <a:rPr lang="en-GB" sz="1800" dirty="0">
                <a:solidFill>
                  <a:srgbClr val="333399"/>
                </a:solidFill>
              </a:rPr>
              <a:t> User and group ownership</a:t>
            </a:r>
          </a:p>
          <a:p>
            <a:pPr lvl="1">
              <a:buFont typeface="Arial" pitchFamily="34" charset="0"/>
              <a:buChar char="•"/>
              <a:defRPr/>
            </a:pPr>
            <a:r>
              <a:rPr lang="en-GB" sz="1800" dirty="0">
                <a:solidFill>
                  <a:srgbClr val="333399"/>
                </a:solidFill>
              </a:rPr>
              <a:t> File size</a:t>
            </a:r>
          </a:p>
          <a:p>
            <a:pPr lvl="1">
              <a:buFont typeface="Arial" pitchFamily="34" charset="0"/>
              <a:buChar char="•"/>
              <a:defRPr/>
            </a:pPr>
            <a:r>
              <a:rPr lang="en-GB" sz="1800" dirty="0">
                <a:solidFill>
                  <a:srgbClr val="333399"/>
                </a:solidFill>
              </a:rPr>
              <a:t> Access mode (read, write and execute)</a:t>
            </a:r>
          </a:p>
          <a:p>
            <a:pPr lvl="1">
              <a:buFont typeface="Arial" pitchFamily="34" charset="0"/>
              <a:buChar char="•"/>
              <a:defRPr/>
            </a:pPr>
            <a:r>
              <a:rPr lang="en-GB" sz="1800" dirty="0">
                <a:solidFill>
                  <a:srgbClr val="333399"/>
                </a:solidFill>
              </a:rPr>
              <a:t> Access times</a:t>
            </a:r>
          </a:p>
          <a:p>
            <a:pPr lvl="1">
              <a:buFont typeface="Arial" pitchFamily="34" charset="0"/>
              <a:buChar char="•"/>
              <a:defRPr/>
            </a:pPr>
            <a:r>
              <a:rPr lang="en-GB" sz="1800" dirty="0">
                <a:solidFill>
                  <a:srgbClr val="333399"/>
                </a:solidFill>
              </a:rPr>
              <a:t> Position on disk</a:t>
            </a:r>
          </a:p>
          <a:p>
            <a:pPr lvl="1">
              <a:buFont typeface="Arial" pitchFamily="34" charset="0"/>
              <a:buChar char="•"/>
              <a:defRPr/>
            </a:pPr>
            <a:r>
              <a:rPr lang="en-GB" sz="1800" dirty="0">
                <a:solidFill>
                  <a:srgbClr val="333399"/>
                </a:solidFill>
              </a:rPr>
              <a:t> Type of file (regular files, directories)</a:t>
            </a:r>
            <a:endParaRPr lang="en-GB" sz="1800" b="1" dirty="0">
              <a:solidFill>
                <a:srgbClr val="333399"/>
              </a:solidFill>
            </a:endParaRPr>
          </a:p>
          <a:p>
            <a:pPr>
              <a:defRPr/>
            </a:pPr>
            <a:endParaRPr lang="en-GB" sz="1800" dirty="0">
              <a:solidFill>
                <a:srgbClr val="333399"/>
              </a:solidFill>
            </a:endParaRPr>
          </a:p>
        </p:txBody>
      </p:sp>
      <p:sp>
        <p:nvSpPr>
          <p:cNvPr id="8" name="TextBox 7"/>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a:t>
            </a:r>
            <a:r>
              <a:rPr lang="en-GB" kern="0" dirty="0" err="1" smtClean="0"/>
              <a:t>inode</a:t>
            </a:r>
            <a:endParaRPr lang="en-GB" kern="0" dirty="0"/>
          </a:p>
        </p:txBody>
      </p:sp>
      <p:sp>
        <p:nvSpPr>
          <p:cNvPr id="9" name="Text Placeholder 2"/>
          <p:cNvSpPr txBox="1">
            <a:spLocks/>
          </p:cNvSpPr>
          <p:nvPr/>
        </p:nvSpPr>
        <p:spPr bwMode="auto">
          <a:xfrm>
            <a:off x="1276350" y="2000311"/>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ls</a:t>
            </a:r>
            <a:r>
              <a:rPr smtClean="0">
                <a:solidFill>
                  <a:schemeClr val="tx1"/>
                </a:solidFill>
                <a:latin typeface="Lucida Console" pitchFamily="49" charset="0"/>
              </a:rPr>
              <a:t> –</a:t>
            </a:r>
            <a:r>
              <a:rPr err="1" smtClean="0">
                <a:solidFill>
                  <a:schemeClr val="tx1"/>
                </a:solidFill>
                <a:latin typeface="Lucida Console" pitchFamily="49" charset="0"/>
              </a:rPr>
              <a:t>i</a:t>
            </a:r>
            <a:r>
              <a:rPr smtClean="0">
                <a:solidFill>
                  <a:schemeClr val="tx1"/>
                </a:solidFill>
                <a:latin typeface="Lucida Console" pitchFamily="49" charset="0"/>
              </a:rPr>
              <a:t> </a:t>
            </a:r>
            <a:endParaRPr smtClean="0"/>
          </a:p>
        </p:txBody>
      </p:sp>
      <p:sp>
        <p:nvSpPr>
          <p:cNvPr id="15" name="Text Placeholder 2"/>
          <p:cNvSpPr txBox="1">
            <a:spLocks/>
          </p:cNvSpPr>
          <p:nvPr/>
        </p:nvSpPr>
        <p:spPr bwMode="auto">
          <a:xfrm>
            <a:off x="1276350" y="5928622"/>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a:t>
            </a:r>
            <a:r>
              <a:rPr dirty="0">
                <a:solidFill>
                  <a:schemeClr val="tx1"/>
                </a:solidFill>
                <a:latin typeface="Lucida Console" pitchFamily="49" charset="0"/>
              </a:rPr>
              <a:t>l</a:t>
            </a:r>
            <a:r>
              <a:rPr dirty="0" smtClean="0">
                <a:solidFill>
                  <a:schemeClr val="tx1"/>
                </a:solidFill>
                <a:latin typeface="Lucida Console" pitchFamily="49" charset="0"/>
              </a:rPr>
              <a:t> </a:t>
            </a:r>
            <a:endParaRPr dirty="0" smtClean="0"/>
          </a:p>
        </p:txBody>
      </p:sp>
      <p:sp>
        <p:nvSpPr>
          <p:cNvPr id="16" name="TextBox 15"/>
          <p:cNvSpPr txBox="1"/>
          <p:nvPr/>
        </p:nvSpPr>
        <p:spPr>
          <a:xfrm>
            <a:off x="844062" y="554945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long format</a:t>
            </a:r>
            <a:endParaRPr lang="en-GB" kern="0" dirty="0"/>
          </a:p>
        </p:txBody>
      </p:sp>
    </p:spTree>
  </p:cSld>
  <p:clrMapOvr>
    <a:masterClrMapping/>
  </p:clrMapOvr>
  <p:transition spd="slow"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a:xfrm>
            <a:off x="431996" y="603308"/>
            <a:ext cx="7772400" cy="323165"/>
          </a:xfrm>
        </p:spPr>
        <p:txBody>
          <a:bodyPr/>
          <a:lstStyle/>
          <a:p>
            <a:r>
              <a:rPr lang="en-GB" sz="1800" dirty="0" smtClean="0"/>
              <a:t>Files and Directories</a:t>
            </a:r>
          </a:p>
        </p:txBody>
      </p:sp>
      <p:sp>
        <p:nvSpPr>
          <p:cNvPr id="19460" name="TextBox 6"/>
          <p:cNvSpPr txBox="1">
            <a:spLocks noChangeArrowheads="1"/>
          </p:cNvSpPr>
          <p:nvPr/>
        </p:nvSpPr>
        <p:spPr bwMode="auto">
          <a:xfrm>
            <a:off x="95118" y="5981918"/>
            <a:ext cx="1940500" cy="400110"/>
          </a:xfrm>
          <a:prstGeom prst="rect">
            <a:avLst/>
          </a:prstGeom>
          <a:noFill/>
          <a:ln w="9525">
            <a:noFill/>
            <a:miter lim="800000"/>
            <a:headEnd/>
            <a:tailEnd/>
          </a:ln>
        </p:spPr>
        <p:txBody>
          <a:bodyPr wrap="square">
            <a:spAutoFit/>
          </a:bodyPr>
          <a:lstStyle/>
          <a:p>
            <a:r>
              <a:rPr lang="en-GB" sz="2000" dirty="0" err="1" smtClean="0">
                <a:latin typeface="Arial" panose="020B0604020202020204" pitchFamily="34" charset="0"/>
                <a:cs typeface="Arial" panose="020B0604020202020204" pitchFamily="34" charset="0"/>
              </a:rPr>
              <a:t>inode</a:t>
            </a:r>
            <a:r>
              <a:rPr lang="en-GB" sz="2000" dirty="0" smtClean="0">
                <a:latin typeface="Arial" panose="020B0604020202020204" pitchFamily="34" charset="0"/>
                <a:cs typeface="Arial" panose="020B0604020202020204" pitchFamily="34" charset="0"/>
              </a:rPr>
              <a:t> Number</a:t>
            </a:r>
            <a:endParaRPr lang="en-GB" sz="2000" dirty="0">
              <a:latin typeface="Arial" panose="020B0604020202020204" pitchFamily="34" charset="0"/>
              <a:cs typeface="Arial" panose="020B0604020202020204" pitchFamily="34" charset="0"/>
            </a:endParaRPr>
          </a:p>
        </p:txBody>
      </p:sp>
      <p:sp>
        <p:nvSpPr>
          <p:cNvPr id="19461" name="TextBox 9"/>
          <p:cNvSpPr txBox="1">
            <a:spLocks noChangeArrowheads="1"/>
          </p:cNvSpPr>
          <p:nvPr/>
        </p:nvSpPr>
        <p:spPr bwMode="auto">
          <a:xfrm>
            <a:off x="6495274" y="5734320"/>
            <a:ext cx="1803699" cy="400110"/>
          </a:xfrm>
          <a:prstGeom prst="rect">
            <a:avLst/>
          </a:prstGeom>
          <a:noFill/>
          <a:ln w="9525">
            <a:noFill/>
            <a:miter lim="800000"/>
            <a:headEnd/>
            <a:tailEnd/>
          </a:ln>
        </p:spPr>
        <p:txBody>
          <a:bodyPr wrap="none">
            <a:spAutoFit/>
          </a:bodyPr>
          <a:lstStyle/>
          <a:p>
            <a:r>
              <a:rPr lang="en-GB" sz="2000" dirty="0">
                <a:latin typeface="Arial" panose="020B0604020202020204" pitchFamily="34" charset="0"/>
                <a:cs typeface="Arial" panose="020B0604020202020204" pitchFamily="34" charset="0"/>
              </a:rPr>
              <a:t>Symbolic</a:t>
            </a:r>
            <a:r>
              <a:rPr lang="en-GB" dirty="0"/>
              <a:t> </a:t>
            </a:r>
            <a:r>
              <a:rPr lang="en-GB" sz="2000" dirty="0">
                <a:latin typeface="Arial" panose="020B0604020202020204" pitchFamily="34" charset="0"/>
                <a:cs typeface="Arial" panose="020B0604020202020204" pitchFamily="34" charset="0"/>
              </a:rPr>
              <a:t>Link</a:t>
            </a:r>
            <a:r>
              <a:rPr lang="en-GB" dirty="0"/>
              <a:t> </a:t>
            </a:r>
          </a:p>
        </p:txBody>
      </p:sp>
      <p:sp>
        <p:nvSpPr>
          <p:cNvPr id="19" name="Rounded Rectangle 18"/>
          <p:cNvSpPr/>
          <p:nvPr/>
        </p:nvSpPr>
        <p:spPr bwMode="auto">
          <a:xfrm>
            <a:off x="188535" y="2640429"/>
            <a:ext cx="8717108" cy="29781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tabLst>
                <a:tab pos="2330450" algn="l"/>
              </a:tabLst>
              <a:defRPr/>
            </a:pPr>
            <a:endParaRPr lang="en-GB" sz="1600" b="1" dirty="0">
              <a:solidFill>
                <a:schemeClr val="tx1"/>
              </a:solidFill>
              <a:latin typeface="Courier New" panose="02070309020205020404" pitchFamily="49" charset="0"/>
              <a:cs typeface="Courier New" panose="02070309020205020404" pitchFamily="49" charset="0"/>
            </a:endParaRPr>
          </a:p>
          <a:p>
            <a:pPr>
              <a:defRPr/>
            </a:pPr>
            <a:r>
              <a:rPr lang="nl-NL" sz="1600" b="1" dirty="0">
                <a:solidFill>
                  <a:schemeClr val="tx1"/>
                </a:solidFill>
                <a:latin typeface="Courier New" panose="02070309020205020404" pitchFamily="49" charset="0"/>
                <a:cs typeface="Courier New" panose="02070309020205020404" pitchFamily="49" charset="0"/>
              </a:rPr>
              <a:t>411365 drwxrwxr-x 2 root root 4096 Mar  4  2013 dir1</a:t>
            </a:r>
          </a:p>
          <a:p>
            <a:pPr>
              <a:defRPr/>
            </a:pPr>
            <a:r>
              <a:rPr lang="nl-NL" sz="1600" b="1" dirty="0">
                <a:solidFill>
                  <a:schemeClr val="tx1"/>
                </a:solidFill>
                <a:latin typeface="Courier New" panose="02070309020205020404" pitchFamily="49" charset="0"/>
                <a:cs typeface="Courier New" panose="02070309020205020404" pitchFamily="49" charset="0"/>
              </a:rPr>
              <a:t>411369 -rwxrwxr-x 1 root root  385 Mar  4  2013 englishMonarchs</a:t>
            </a:r>
          </a:p>
          <a:p>
            <a:pPr>
              <a:defRPr/>
            </a:pPr>
            <a:r>
              <a:rPr lang="nl-NL" sz="1600" b="1" dirty="0">
                <a:solidFill>
                  <a:schemeClr val="tx1"/>
                </a:solidFill>
                <a:latin typeface="Courier New" panose="02070309020205020404" pitchFamily="49" charset="0"/>
                <a:cs typeface="Courier New" panose="02070309020205020404" pitchFamily="49" charset="0"/>
              </a:rPr>
              <a:t>393238 -rw-r--r-- 1 root root  123 Mar  8  2013 file1</a:t>
            </a:r>
          </a:p>
          <a:p>
            <a:pPr>
              <a:defRPr/>
            </a:pPr>
            <a:r>
              <a:rPr lang="nl-NL" sz="1600" b="1" dirty="0">
                <a:solidFill>
                  <a:schemeClr val="tx1"/>
                </a:solidFill>
                <a:latin typeface="Courier New" panose="02070309020205020404" pitchFamily="49" charset="0"/>
                <a:cs typeface="Courier New" panose="02070309020205020404" pitchFamily="49" charset="0"/>
              </a:rPr>
              <a:t>411364 -rwxrwxr-x 1 root root  428 Mar  4  2013 lionsInTheStreet</a:t>
            </a:r>
          </a:p>
          <a:p>
            <a:pPr>
              <a:defRPr/>
            </a:pPr>
            <a:r>
              <a:rPr lang="nl-NL" sz="1600" b="1" dirty="0">
                <a:solidFill>
                  <a:schemeClr val="tx1"/>
                </a:solidFill>
                <a:latin typeface="Courier New" panose="02070309020205020404" pitchFamily="49" charset="0"/>
                <a:cs typeface="Courier New" panose="02070309020205020404" pitchFamily="49" charset="0"/>
              </a:rPr>
              <a:t>393236 lrwxrwxrwx 1 root root    5 Mar  8  2013 lname -&gt; file1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name2</a:t>
            </a:r>
          </a:p>
          <a:p>
            <a:pPr>
              <a:defRPr/>
            </a:pPr>
            <a:endParaRPr lang="en-GB" dirty="0">
              <a:solidFill>
                <a:schemeClr val="tx1"/>
              </a:solidFill>
            </a:endParaRPr>
          </a:p>
        </p:txBody>
      </p:sp>
      <p:cxnSp>
        <p:nvCxnSpPr>
          <p:cNvPr id="19463" name="Straight Arrow Connector 5"/>
          <p:cNvCxnSpPr>
            <a:cxnSpLocks noChangeShapeType="1"/>
          </p:cNvCxnSpPr>
          <p:nvPr/>
        </p:nvCxnSpPr>
        <p:spPr bwMode="auto">
          <a:xfrm flipV="1">
            <a:off x="7136821" y="4261814"/>
            <a:ext cx="10255" cy="1514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45804" y="963258"/>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err="1" smtClean="0"/>
              <a:t>inode</a:t>
            </a:r>
            <a:r>
              <a:rPr lang="en-GB" kern="0" dirty="0" smtClean="0"/>
              <a:t> and Long format</a:t>
            </a:r>
            <a:endParaRPr lang="en-GB" kern="0" dirty="0"/>
          </a:p>
        </p:txBody>
      </p:sp>
      <p:sp>
        <p:nvSpPr>
          <p:cNvPr id="16" name="TextBox 6"/>
          <p:cNvSpPr txBox="1">
            <a:spLocks noChangeArrowheads="1"/>
          </p:cNvSpPr>
          <p:nvPr/>
        </p:nvSpPr>
        <p:spPr bwMode="auto">
          <a:xfrm>
            <a:off x="2629368" y="1891085"/>
            <a:ext cx="775890"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p:txBody>
      </p:sp>
      <p:cxnSp>
        <p:nvCxnSpPr>
          <p:cNvPr id="12" name="Straight Arrow Connector 11"/>
          <p:cNvCxnSpPr>
            <a:stCxn id="39" idx="2"/>
          </p:cNvCxnSpPr>
          <p:nvPr/>
        </p:nvCxnSpPr>
        <p:spPr>
          <a:xfrm>
            <a:off x="3646846" y="2495332"/>
            <a:ext cx="0" cy="65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6"/>
          <p:cNvSpPr txBox="1">
            <a:spLocks noChangeArrowheads="1"/>
          </p:cNvSpPr>
          <p:nvPr/>
        </p:nvSpPr>
        <p:spPr bwMode="auto">
          <a:xfrm>
            <a:off x="3184269" y="2095222"/>
            <a:ext cx="925154"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Group</a:t>
            </a:r>
            <a:endParaRPr lang="en-GB" sz="20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4274820" y="2640429"/>
            <a:ext cx="0" cy="441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6"/>
          <p:cNvSpPr txBox="1">
            <a:spLocks noChangeArrowheads="1"/>
          </p:cNvSpPr>
          <p:nvPr/>
        </p:nvSpPr>
        <p:spPr bwMode="auto">
          <a:xfrm>
            <a:off x="3966971" y="2296187"/>
            <a:ext cx="679072"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Size</a:t>
            </a:r>
            <a:endParaRPr lang="en-GB" sz="2000" dirty="0">
              <a:latin typeface="Arial" panose="020B0604020202020204" pitchFamily="34" charset="0"/>
              <a:cs typeface="Arial" panose="020B0604020202020204" pitchFamily="34" charset="0"/>
            </a:endParaRPr>
          </a:p>
        </p:txBody>
      </p:sp>
      <p:cxnSp>
        <p:nvCxnSpPr>
          <p:cNvPr id="28" name="Straight Arrow Connector 27"/>
          <p:cNvCxnSpPr/>
          <p:nvPr/>
        </p:nvCxnSpPr>
        <p:spPr>
          <a:xfrm flipV="1">
            <a:off x="5340747" y="5237883"/>
            <a:ext cx="6395" cy="860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6"/>
          <p:cNvSpPr txBox="1">
            <a:spLocks noChangeArrowheads="1"/>
          </p:cNvSpPr>
          <p:nvPr/>
        </p:nvSpPr>
        <p:spPr bwMode="auto">
          <a:xfrm>
            <a:off x="1928555" y="5698371"/>
            <a:ext cx="1401627"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Hard Links</a:t>
            </a:r>
            <a:endParaRPr lang="en-GB" sz="2000" dirty="0">
              <a:latin typeface="Arial" panose="020B0604020202020204" pitchFamily="34" charset="0"/>
              <a:cs typeface="Arial" panose="020B0604020202020204" pitchFamily="34" charset="0"/>
            </a:endParaRPr>
          </a:p>
        </p:txBody>
      </p:sp>
      <p:sp>
        <p:nvSpPr>
          <p:cNvPr id="52" name="TextBox 6"/>
          <p:cNvSpPr txBox="1">
            <a:spLocks noChangeArrowheads="1"/>
          </p:cNvSpPr>
          <p:nvPr/>
        </p:nvSpPr>
        <p:spPr bwMode="auto">
          <a:xfrm>
            <a:off x="4109423" y="5934375"/>
            <a:ext cx="2255969"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Date last modified</a:t>
            </a:r>
            <a:endParaRPr lang="en-GB" sz="2000" dirty="0">
              <a:latin typeface="Arial" panose="020B0604020202020204" pitchFamily="34" charset="0"/>
              <a:cs typeface="Arial" panose="020B0604020202020204" pitchFamily="34" charset="0"/>
            </a:endParaRPr>
          </a:p>
        </p:txBody>
      </p:sp>
      <p:cxnSp>
        <p:nvCxnSpPr>
          <p:cNvPr id="38" name="Straight Arrow Connector 37"/>
          <p:cNvCxnSpPr/>
          <p:nvPr/>
        </p:nvCxnSpPr>
        <p:spPr>
          <a:xfrm flipV="1">
            <a:off x="697230" y="4780013"/>
            <a:ext cx="0" cy="1132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48" idx="0"/>
          </p:cNvCxnSpPr>
          <p:nvPr/>
        </p:nvCxnSpPr>
        <p:spPr>
          <a:xfrm flipV="1">
            <a:off x="2629369" y="4776713"/>
            <a:ext cx="0" cy="921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Left Brace 41"/>
          <p:cNvSpPr/>
          <p:nvPr/>
        </p:nvSpPr>
        <p:spPr>
          <a:xfrm rot="16200000">
            <a:off x="5221219" y="4276379"/>
            <a:ext cx="303439" cy="1474469"/>
          </a:xfrm>
          <a:prstGeom prst="leftBrace">
            <a:avLst>
              <a:gd name="adj1" fmla="val 8333"/>
              <a:gd name="adj2" fmla="val 4612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Text Placeholder 2"/>
          <p:cNvSpPr txBox="1">
            <a:spLocks/>
          </p:cNvSpPr>
          <p:nvPr/>
        </p:nvSpPr>
        <p:spPr bwMode="auto">
          <a:xfrm>
            <a:off x="928614" y="1369281"/>
            <a:ext cx="669241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a:t>
            </a:r>
            <a:r>
              <a:rPr dirty="0" err="1" smtClean="0">
                <a:solidFill>
                  <a:schemeClr val="tx1"/>
                </a:solidFill>
                <a:latin typeface="Lucida Console" pitchFamily="49" charset="0"/>
              </a:rPr>
              <a:t>il</a:t>
            </a:r>
            <a:r>
              <a:rPr dirty="0" smtClean="0">
                <a:solidFill>
                  <a:schemeClr val="tx1"/>
                </a:solidFill>
                <a:latin typeface="Lucida Console" pitchFamily="49" charset="0"/>
              </a:rPr>
              <a:t> /examples </a:t>
            </a:r>
            <a:endParaRPr dirty="0" smtClean="0"/>
          </a:p>
        </p:txBody>
      </p:sp>
      <p:cxnSp>
        <p:nvCxnSpPr>
          <p:cNvPr id="56" name="Straight Arrow Connector 55"/>
          <p:cNvCxnSpPr/>
          <p:nvPr/>
        </p:nvCxnSpPr>
        <p:spPr>
          <a:xfrm>
            <a:off x="2971800" y="2495332"/>
            <a:ext cx="0" cy="631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6"/>
          <p:cNvSpPr txBox="1">
            <a:spLocks noChangeArrowheads="1"/>
          </p:cNvSpPr>
          <p:nvPr/>
        </p:nvSpPr>
        <p:spPr bwMode="auto">
          <a:xfrm>
            <a:off x="6457748" y="2134879"/>
            <a:ext cx="960321"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Name</a:t>
            </a:r>
            <a:endParaRPr lang="en-GB" sz="2000" dirty="0">
              <a:latin typeface="Arial" panose="020B0604020202020204" pitchFamily="34" charset="0"/>
              <a:cs typeface="Arial" panose="020B0604020202020204" pitchFamily="34" charset="0"/>
            </a:endParaRPr>
          </a:p>
        </p:txBody>
      </p:sp>
      <p:cxnSp>
        <p:nvCxnSpPr>
          <p:cNvPr id="19476" name="Straight Arrow Connector 19475"/>
          <p:cNvCxnSpPr/>
          <p:nvPr/>
        </p:nvCxnSpPr>
        <p:spPr>
          <a:xfrm>
            <a:off x="6675120" y="2490239"/>
            <a:ext cx="0" cy="591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85800" y="3524250"/>
            <a:ext cx="7772400" cy="476726"/>
          </a:xfrm>
          <a:solidFill>
            <a:srgbClr val="2EABE2"/>
          </a:solidFill>
          <a:ln>
            <a:solidFill>
              <a:srgbClr val="333399"/>
            </a:solidFill>
          </a:ln>
        </p:spPr>
        <p:txBody>
          <a:bodyPr/>
          <a:lstStyle/>
          <a:p>
            <a:pPr>
              <a:defRPr/>
            </a:pPr>
            <a:r>
              <a:rPr>
                <a:solidFill>
                  <a:srgbClr val="333399"/>
                </a:solidFill>
              </a:rPr>
              <a:t>Wildcards</a:t>
            </a:r>
          </a:p>
        </p:txBody>
      </p:sp>
      <p:sp>
        <p:nvSpPr>
          <p:cNvPr id="7" name="Text Placeholder 23"/>
          <p:cNvSpPr>
            <a:spLocks noGrp="1"/>
          </p:cNvSpPr>
          <p:nvPr>
            <p:ph type="body" sz="quarter" idx="16"/>
          </p:nvPr>
        </p:nvSpPr>
        <p:spPr>
          <a:xfrm>
            <a:off x="685800" y="4337050"/>
            <a:ext cx="7772400" cy="476726"/>
          </a:xfrm>
        </p:spPr>
        <p:txBody>
          <a:bodyPr/>
          <a:lstStyle/>
          <a:p>
            <a:pPr>
              <a:defRPr/>
            </a:pPr>
            <a:r>
              <a:t>Permissions</a:t>
            </a:r>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globbing?</a:t>
            </a:r>
          </a:p>
        </p:txBody>
      </p:sp>
      <p:sp>
        <p:nvSpPr>
          <p:cNvPr id="6" name="Rounded Rectangle 5"/>
          <p:cNvSpPr/>
          <p:nvPr/>
        </p:nvSpPr>
        <p:spPr bwMode="auto">
          <a:xfrm>
            <a:off x="1439008" y="2487614"/>
            <a:ext cx="6529754" cy="28603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Globbing refers to file and directory pattern expansion</a:t>
            </a:r>
          </a:p>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The shell will interpret wildcards and expand them with matching files before running the command</a:t>
            </a:r>
          </a:p>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Useful to perform a command on several files with similar names</a:t>
            </a:r>
          </a:p>
          <a:p>
            <a:pPr>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458599"/>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430143"/>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err="1" smtClean="0"/>
              <a:t>Metacharacters</a:t>
            </a:r>
            <a:r>
              <a:rPr lang="en-GB" kern="0" dirty="0" smtClean="0"/>
              <a:t> </a:t>
            </a:r>
            <a:r>
              <a:rPr lang="en-GB" kern="0" dirty="0"/>
              <a:t>in globbing</a:t>
            </a:r>
          </a:p>
        </p:txBody>
      </p:sp>
      <p:sp>
        <p:nvSpPr>
          <p:cNvPr id="7" name="Text Placeholder 2"/>
          <p:cNvSpPr txBox="1">
            <a:spLocks/>
          </p:cNvSpPr>
          <p:nvPr/>
        </p:nvSpPr>
        <p:spPr bwMode="auto">
          <a:xfrm>
            <a:off x="1276350" y="480536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rc</a:t>
            </a:r>
            <a:r>
              <a:rPr dirty="0" smtClean="0">
                <a:solidFill>
                  <a:schemeClr val="tx1"/>
                </a:solidFill>
                <a:latin typeface="Lucida Console" pitchFamily="49" charset="0"/>
              </a:rPr>
              <a:t> </a:t>
            </a:r>
            <a:r>
              <a:rPr i="1" dirty="0" smtClean="0">
                <a:solidFill>
                  <a:schemeClr val="tx1"/>
                </a:solidFill>
                <a:latin typeface="Lucida Console" pitchFamily="49" charset="0"/>
              </a:rPr>
              <a:t>or</a:t>
            </a:r>
            <a:r>
              <a:rPr dirty="0" smtClean="0">
                <a:solidFill>
                  <a:schemeClr val="tx1"/>
                </a:solidFill>
                <a:latin typeface="Lucida Console" pitchFamily="49" charset="0"/>
              </a:rPr>
              <a:t> </a:t>
            </a:r>
            <a:r>
              <a:rPr dirty="0" err="1" smtClean="0">
                <a:solidFill>
                  <a:schemeClr val="tx1"/>
                </a:solidFill>
                <a:latin typeface="Lucida Console" pitchFamily="49" charset="0"/>
              </a:rPr>
              <a:t>wc</a:t>
            </a:r>
            <a:r>
              <a:rPr dirty="0" smtClean="0">
                <a:solidFill>
                  <a:schemeClr val="tx1"/>
                </a:solidFill>
                <a:latin typeface="Lucida Console" pitchFamily="49" charset="0"/>
              </a:rPr>
              <a:t> /</a:t>
            </a:r>
            <a:r>
              <a:rPr dirty="0" err="1" smtClean="0">
                <a:solidFill>
                  <a:schemeClr val="tx1"/>
                </a:solidFill>
                <a:latin typeface="Lucida Console" pitchFamily="49" charset="0"/>
              </a:rPr>
              <a:t>etc</a:t>
            </a:r>
            <a:r>
              <a:rPr dirty="0" smtClean="0">
                <a:solidFill>
                  <a:schemeClr val="tx1"/>
                </a:solidFill>
                <a:latin typeface="Lucida Console" pitchFamily="49" charset="0"/>
              </a:rPr>
              <a:t>/pa*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94800449"/>
              </p:ext>
            </p:extLst>
          </p:nvPr>
        </p:nvGraphicFramePr>
        <p:xfrm>
          <a:off x="1276351" y="2004776"/>
          <a:ext cx="6938623" cy="2665140"/>
        </p:xfrm>
        <a:graphic>
          <a:graphicData uri="http://schemas.openxmlformats.org/drawingml/2006/table">
            <a:tbl>
              <a:tblPr firstRow="1" bandRow="1">
                <a:tableStyleId>{5C22544A-7EE6-4342-B048-85BDC9FD1C3A}</a:tableStyleId>
              </a:tblPr>
              <a:tblGrid>
                <a:gridCol w="1914006">
                  <a:extLst>
                    <a:ext uri="{9D8B030D-6E8A-4147-A177-3AD203B41FA5}">
                      <a16:colId xmlns:a16="http://schemas.microsoft.com/office/drawing/2014/main" val="20000"/>
                    </a:ext>
                  </a:extLst>
                </a:gridCol>
                <a:gridCol w="5024617">
                  <a:extLst>
                    <a:ext uri="{9D8B030D-6E8A-4147-A177-3AD203B41FA5}">
                      <a16:colId xmlns:a16="http://schemas.microsoft.com/office/drawing/2014/main" val="20001"/>
                    </a:ext>
                  </a:extLst>
                </a:gridCol>
              </a:tblGrid>
              <a:tr h="444190">
                <a:tc>
                  <a:txBody>
                    <a:bodyPr/>
                    <a:lstStyle/>
                    <a:p>
                      <a:pPr algn="ctr"/>
                      <a:r>
                        <a:rPr lang="en-GB" dirty="0" smtClean="0">
                          <a:solidFill>
                            <a:schemeClr val="tx1"/>
                          </a:solidFill>
                        </a:rPr>
                        <a:t>*</a:t>
                      </a:r>
                      <a:endParaRPr lang="en-GB" dirty="0">
                        <a:solidFill>
                          <a:schemeClr val="tx1"/>
                        </a:solidFill>
                      </a:endParaRPr>
                    </a:p>
                  </a:txBody>
                  <a:tcPr marL="84406" marR="84406">
                    <a:solidFill>
                      <a:srgbClr val="E8F1FA"/>
                    </a:solidFill>
                  </a:tcPr>
                </a:tc>
                <a:tc>
                  <a:txBody>
                    <a:bodyPr/>
                    <a:lstStyle/>
                    <a:p>
                      <a:r>
                        <a:rPr lang="en-GB" sz="1600" b="0" dirty="0" smtClean="0">
                          <a:solidFill>
                            <a:schemeClr val="tx1"/>
                          </a:solidFill>
                        </a:rPr>
                        <a:t>Match zero or more characters</a:t>
                      </a:r>
                      <a:endParaRPr lang="en-GB" sz="1600" b="0" dirty="0">
                        <a:solidFill>
                          <a:schemeClr val="tx1"/>
                        </a:solidFill>
                      </a:endParaRPr>
                    </a:p>
                  </a:txBody>
                  <a:tcPr marL="84406" marR="84406">
                    <a:solidFill>
                      <a:srgbClr val="E8F1FA"/>
                    </a:solidFill>
                  </a:tcPr>
                </a:tc>
                <a:extLst>
                  <a:ext uri="{0D108BD9-81ED-4DB2-BD59-A6C34878D82A}">
                    <a16:rowId xmlns:a16="http://schemas.microsoft.com/office/drawing/2014/main" val="10000"/>
                  </a:ext>
                </a:extLst>
              </a:tr>
              <a:tr h="444190">
                <a:tc>
                  <a:txBody>
                    <a:bodyPr/>
                    <a:lstStyle/>
                    <a:p>
                      <a:pPr algn="ctr"/>
                      <a:r>
                        <a:rPr lang="en-GB" smtClean="0"/>
                        <a:t>?</a:t>
                      </a:r>
                      <a:endParaRPr lang="en-GB"/>
                    </a:p>
                  </a:txBody>
                  <a:tcPr marL="84406" marR="84406">
                    <a:solidFill>
                      <a:srgbClr val="CDE2F4"/>
                    </a:solidFill>
                  </a:tcPr>
                </a:tc>
                <a:tc>
                  <a:txBody>
                    <a:bodyPr/>
                    <a:lstStyle/>
                    <a:p>
                      <a:r>
                        <a:rPr lang="en-GB" sz="1600" dirty="0" smtClean="0"/>
                        <a:t>Match one character</a:t>
                      </a:r>
                      <a:endParaRPr lang="en-GB" sz="1600" dirty="0"/>
                    </a:p>
                  </a:txBody>
                  <a:tcPr marL="84406" marR="84406">
                    <a:solidFill>
                      <a:srgbClr val="CDE2F4"/>
                    </a:solidFill>
                  </a:tcPr>
                </a:tc>
                <a:extLst>
                  <a:ext uri="{0D108BD9-81ED-4DB2-BD59-A6C34878D82A}">
                    <a16:rowId xmlns:a16="http://schemas.microsoft.com/office/drawing/2014/main" val="10001"/>
                  </a:ext>
                </a:extLst>
              </a:tr>
              <a:tr h="444190">
                <a:tc>
                  <a:txBody>
                    <a:bodyPr/>
                    <a:lstStyle/>
                    <a:p>
                      <a:pPr algn="ctr"/>
                      <a:r>
                        <a:rPr lang="en-GB" smtClean="0"/>
                        <a:t>[ ]</a:t>
                      </a:r>
                      <a:endParaRPr lang="en-GB"/>
                    </a:p>
                  </a:txBody>
                  <a:tcPr marL="84406" marR="84406">
                    <a:solidFill>
                      <a:srgbClr val="E8F1FA"/>
                    </a:solidFill>
                  </a:tcPr>
                </a:tc>
                <a:tc>
                  <a:txBody>
                    <a:bodyPr/>
                    <a:lstStyle/>
                    <a:p>
                      <a:r>
                        <a:rPr lang="en-GB" sz="1600" smtClean="0"/>
                        <a:t>Match anything in the [ ] for 1 character position</a:t>
                      </a:r>
                      <a:endParaRPr lang="en-GB" sz="1600"/>
                    </a:p>
                  </a:txBody>
                  <a:tcPr marL="84406" marR="84406">
                    <a:solidFill>
                      <a:srgbClr val="E8F1FA"/>
                    </a:solidFill>
                  </a:tcPr>
                </a:tc>
                <a:extLst>
                  <a:ext uri="{0D108BD9-81ED-4DB2-BD59-A6C34878D82A}">
                    <a16:rowId xmlns:a16="http://schemas.microsoft.com/office/drawing/2014/main" val="10002"/>
                  </a:ext>
                </a:extLst>
              </a:tr>
              <a:tr h="444190">
                <a:tc>
                  <a:txBody>
                    <a:bodyPr/>
                    <a:lstStyle/>
                    <a:p>
                      <a:pPr algn="ctr"/>
                      <a:r>
                        <a:rPr lang="en-GB" smtClean="0"/>
                        <a:t>[a-e]</a:t>
                      </a:r>
                      <a:endParaRPr lang="en-GB"/>
                    </a:p>
                  </a:txBody>
                  <a:tcPr marL="84406" marR="84406">
                    <a:solidFill>
                      <a:srgbClr val="CDE2F4"/>
                    </a:solidFill>
                  </a:tcPr>
                </a:tc>
                <a:tc>
                  <a:txBody>
                    <a:bodyPr/>
                    <a:lstStyle/>
                    <a:p>
                      <a:r>
                        <a:rPr lang="en-GB" sz="1600" smtClean="0"/>
                        <a:t>The – is a range separator</a:t>
                      </a:r>
                      <a:r>
                        <a:rPr lang="en-GB" sz="1600" baseline="0" smtClean="0"/>
                        <a:t>. This will match a to e</a:t>
                      </a:r>
                      <a:endParaRPr lang="en-GB" sz="1600"/>
                    </a:p>
                  </a:txBody>
                  <a:tcPr marL="84406" marR="84406">
                    <a:solidFill>
                      <a:srgbClr val="CDE2F4"/>
                    </a:solidFill>
                  </a:tcPr>
                </a:tc>
                <a:extLst>
                  <a:ext uri="{0D108BD9-81ED-4DB2-BD59-A6C34878D82A}">
                    <a16:rowId xmlns:a16="http://schemas.microsoft.com/office/drawing/2014/main" val="10003"/>
                  </a:ext>
                </a:extLst>
              </a:tr>
              <a:tr h="444190">
                <a:tc>
                  <a:txBody>
                    <a:bodyPr/>
                    <a:lstStyle/>
                    <a:p>
                      <a:pPr algn="ctr"/>
                      <a:r>
                        <a:rPr lang="en-GB" dirty="0" smtClean="0"/>
                        <a:t>[!0-9]</a:t>
                      </a:r>
                      <a:endParaRPr lang="en-GB" dirty="0"/>
                    </a:p>
                  </a:txBody>
                  <a:tcPr marL="84406" marR="84406">
                    <a:solidFill>
                      <a:srgbClr val="E8F1FA"/>
                    </a:solidFill>
                  </a:tcPr>
                </a:tc>
                <a:tc>
                  <a:txBody>
                    <a:bodyPr/>
                    <a:lstStyle/>
                    <a:p>
                      <a:r>
                        <a:rPr lang="en-GB" sz="1600" dirty="0" smtClean="0"/>
                        <a:t>! = negate. This will match anything except 0 to 9</a:t>
                      </a:r>
                      <a:endParaRPr lang="en-GB" sz="1600" dirty="0"/>
                    </a:p>
                  </a:txBody>
                  <a:tcPr marL="84406" marR="84406">
                    <a:solidFill>
                      <a:srgbClr val="E8F1FA"/>
                    </a:solidFill>
                  </a:tcPr>
                </a:tc>
                <a:extLst>
                  <a:ext uri="{0D108BD9-81ED-4DB2-BD59-A6C34878D82A}">
                    <a16:rowId xmlns:a16="http://schemas.microsoft.com/office/drawing/2014/main" val="10004"/>
                  </a:ext>
                </a:extLst>
              </a:tr>
              <a:tr h="444190">
                <a:tc>
                  <a:txBody>
                    <a:bodyPr/>
                    <a:lstStyle/>
                    <a:p>
                      <a:pPr algn="ctr"/>
                      <a:r>
                        <a:rPr lang="en-GB" smtClean="0"/>
                        <a:t>\</a:t>
                      </a:r>
                      <a:endParaRPr lang="en-GB"/>
                    </a:p>
                  </a:txBody>
                  <a:tcPr marL="84406" marR="84406">
                    <a:solidFill>
                      <a:srgbClr val="CDE2F4"/>
                    </a:solidFill>
                  </a:tcPr>
                </a:tc>
                <a:tc>
                  <a:txBody>
                    <a:bodyPr/>
                    <a:lstStyle/>
                    <a:p>
                      <a:r>
                        <a:rPr lang="en-GB" sz="1600" dirty="0" smtClean="0"/>
                        <a:t>Escape the </a:t>
                      </a:r>
                      <a:r>
                        <a:rPr lang="en-GB" sz="1600" dirty="0" err="1" smtClean="0"/>
                        <a:t>metacharacter</a:t>
                      </a:r>
                      <a:r>
                        <a:rPr lang="en-GB" sz="1600" dirty="0" smtClean="0"/>
                        <a:t> and treat them as a literal</a:t>
                      </a:r>
                      <a:endParaRPr lang="en-GB" sz="1600" dirty="0"/>
                    </a:p>
                  </a:txBody>
                  <a:tcPr marL="84406" marR="84406">
                    <a:solidFill>
                      <a:srgbClr val="CDE2F4"/>
                    </a:solidFill>
                  </a:tcPr>
                </a:tc>
                <a:extLst>
                  <a:ext uri="{0D108BD9-81ED-4DB2-BD59-A6C34878D82A}">
                    <a16:rowId xmlns:a16="http://schemas.microsoft.com/office/drawing/2014/main" val="10005"/>
                  </a:ext>
                </a:extLst>
              </a:tr>
            </a:tbl>
          </a:graphicData>
        </a:graphic>
      </p:graphicFrame>
      <p:sp>
        <p:nvSpPr>
          <p:cNvPr id="11" name="Text Placeholder 2"/>
          <p:cNvSpPr txBox="1">
            <a:spLocks/>
          </p:cNvSpPr>
          <p:nvPr/>
        </p:nvSpPr>
        <p:spPr bwMode="auto">
          <a:xfrm>
            <a:off x="1276351" y="5465051"/>
            <a:ext cx="7410449"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dev</a:t>
            </a:r>
            <a:r>
              <a:rPr dirty="0" smtClean="0">
                <a:solidFill>
                  <a:schemeClr val="tx1"/>
                </a:solidFill>
                <a:latin typeface="Lucida Console" pitchFamily="49" charset="0"/>
              </a:rPr>
              <a:t>/</a:t>
            </a:r>
            <a:r>
              <a:rPr dirty="0" err="1" smtClean="0">
                <a:solidFill>
                  <a:schemeClr val="tx1"/>
                </a:solidFill>
                <a:latin typeface="Lucida Console" pitchFamily="49" charset="0"/>
              </a:rPr>
              <a:t>tty</a:t>
            </a:r>
            <a:r>
              <a:rPr dirty="0" smtClean="0">
                <a:solidFill>
                  <a:schemeClr val="tx1"/>
                </a:solidFill>
                <a:latin typeface="Lucida Console" pitchFamily="49" charset="0"/>
              </a:rPr>
              <a:t>[0-9] </a:t>
            </a:r>
            <a:r>
              <a:rPr i="1" dirty="0" smtClean="0">
                <a:solidFill>
                  <a:schemeClr val="tx1"/>
                </a:solidFill>
                <a:latin typeface="Lucida Console" pitchFamily="49" charset="0"/>
              </a:rPr>
              <a:t>or</a:t>
            </a:r>
            <a:r>
              <a:rPr dirty="0" smtClean="0">
                <a:solidFill>
                  <a:schemeClr val="tx1"/>
                </a:solidFill>
                <a:latin typeface="Lucida Console" pitchFamily="49" charset="0"/>
              </a:rPr>
              <a:t> </a:t>
            </a: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dev</a:t>
            </a:r>
            <a:r>
              <a:rPr dirty="0" smtClean="0">
                <a:solidFill>
                  <a:schemeClr val="tx1"/>
                </a:solidFill>
                <a:latin typeface="Lucida Console" pitchFamily="49" charset="0"/>
              </a:rPr>
              <a:t>/</a:t>
            </a:r>
            <a:r>
              <a:rPr dirty="0" err="1" smtClean="0">
                <a:solidFill>
                  <a:schemeClr val="tx1"/>
                </a:solidFill>
                <a:latin typeface="Lucida Console" pitchFamily="49" charset="0"/>
              </a:rPr>
              <a:t>tty</a:t>
            </a:r>
            <a:r>
              <a:rPr dirty="0" smtClean="0">
                <a:solidFill>
                  <a:schemeClr val="tx1"/>
                </a:solidFill>
                <a:latin typeface="Lucida Console" pitchFamily="49" charset="0"/>
              </a:rPr>
              <a:t>?[0-9]</a:t>
            </a:r>
            <a:endParaRPr dirty="0" smtClean="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94592" y="3521075"/>
            <a:ext cx="7772400" cy="476726"/>
          </a:xfrm>
        </p:spPr>
        <p:txBody>
          <a:bodyPr/>
          <a:lstStyle/>
          <a:p>
            <a:pPr>
              <a:defRPr/>
            </a:pPr>
            <a:r>
              <a:rPr>
                <a:solidFill>
                  <a:srgbClr val="7F7F7F"/>
                </a:solidFill>
              </a:rPr>
              <a:t>Wildcards</a:t>
            </a:r>
          </a:p>
        </p:txBody>
      </p:sp>
      <p:sp>
        <p:nvSpPr>
          <p:cNvPr id="7" name="Text Placeholder 23"/>
          <p:cNvSpPr>
            <a:spLocks noGrp="1"/>
          </p:cNvSpPr>
          <p:nvPr>
            <p:ph type="body" sz="quarter" idx="16"/>
          </p:nvPr>
        </p:nvSpPr>
        <p:spPr>
          <a:xfrm>
            <a:off x="694592" y="4433889"/>
            <a:ext cx="7772400" cy="476726"/>
          </a:xfrm>
          <a:solidFill>
            <a:srgbClr val="2EABE2"/>
          </a:solidFill>
          <a:ln>
            <a:solidFill>
              <a:srgbClr val="333399"/>
            </a:solidFill>
          </a:ln>
        </p:spPr>
        <p:txBody>
          <a:bodyPr/>
          <a:lstStyle/>
          <a:p>
            <a:pPr>
              <a:defRPr/>
            </a:pPr>
            <a:r>
              <a:rPr>
                <a:solidFill>
                  <a:srgbClr val="333399"/>
                </a:solidFill>
              </a:rPr>
              <a:t>Permissions</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lstStyle/>
          <a:p>
            <a:pPr>
              <a:buFontTx/>
              <a:buNone/>
            </a:pPr>
            <a:r>
              <a:rPr lang="en-GB" b="1" dirty="0" smtClean="0"/>
              <a:t>After completing this module you will be able to:</a:t>
            </a:r>
          </a:p>
          <a:p>
            <a:pPr>
              <a:buFont typeface="Arial" panose="020B0604020202020204" pitchFamily="34" charset="0"/>
              <a:buChar char="•"/>
            </a:pPr>
            <a:r>
              <a:rPr lang="en-GB" dirty="0" smtClean="0"/>
              <a:t>Describe the structure of a typical UNIX File System</a:t>
            </a:r>
          </a:p>
          <a:p>
            <a:pPr>
              <a:buFont typeface="Arial" panose="020B0604020202020204" pitchFamily="34" charset="0"/>
              <a:buChar char="•"/>
            </a:pPr>
            <a:r>
              <a:rPr lang="en-GB" dirty="0" smtClean="0"/>
              <a:t>Navigate around a UNIX File System</a:t>
            </a:r>
          </a:p>
          <a:p>
            <a:pPr>
              <a:buFont typeface="Arial" panose="020B0604020202020204" pitchFamily="34" charset="0"/>
              <a:buChar char="•"/>
            </a:pPr>
            <a:r>
              <a:rPr lang="en-GB" dirty="0" smtClean="0"/>
              <a:t>Manage files and directories within your home directory</a:t>
            </a:r>
          </a:p>
          <a:p>
            <a:pPr>
              <a:buFont typeface="Arial" panose="020B0604020202020204" pitchFamily="34" charset="0"/>
              <a:buChar char="•"/>
            </a:pPr>
            <a:r>
              <a:rPr lang="en-GB" dirty="0" smtClean="0"/>
              <a:t>List attributes of a UNIX file</a:t>
            </a:r>
          </a:p>
          <a:p>
            <a:pPr>
              <a:buFont typeface="Arial" panose="020B0604020202020204" pitchFamily="34" charset="0"/>
              <a:buChar char="•"/>
            </a:pPr>
            <a:r>
              <a:rPr lang="en-GB" dirty="0"/>
              <a:t>Use wildcards to perform tasks on multiple files</a:t>
            </a:r>
          </a:p>
          <a:p>
            <a:pPr>
              <a:buFont typeface="Arial" panose="020B0604020202020204" pitchFamily="34" charset="0"/>
              <a:buChar char="•"/>
            </a:pPr>
            <a:r>
              <a:rPr lang="en-GB" dirty="0" smtClean="0"/>
              <a:t>Explain how UNIX controls access to files and directories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Every file in UNIX has access permissions</a:t>
            </a:r>
          </a:p>
        </p:txBody>
      </p:sp>
      <p:sp>
        <p:nvSpPr>
          <p:cNvPr id="6" name="Rounded Rectangle 5"/>
          <p:cNvSpPr/>
          <p:nvPr/>
        </p:nvSpPr>
        <p:spPr bwMode="auto">
          <a:xfrm>
            <a:off x="1439008" y="2487613"/>
            <a:ext cx="6529754" cy="316706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Read - r</a:t>
            </a:r>
          </a:p>
          <a:p>
            <a:pPr lvl="1">
              <a:buFont typeface="Arial" pitchFamily="34" charset="0"/>
              <a:buChar char="•"/>
              <a:defRPr/>
            </a:pPr>
            <a:r>
              <a:rPr lang="en-GB" sz="1800" dirty="0">
                <a:solidFill>
                  <a:srgbClr val="333399"/>
                </a:solidFill>
              </a:rPr>
              <a:t> read, print and copy</a:t>
            </a:r>
          </a:p>
          <a:p>
            <a:pPr>
              <a:defRPr/>
            </a:pPr>
            <a:endParaRPr lang="en-GB" sz="1800" dirty="0">
              <a:solidFill>
                <a:srgbClr val="333399"/>
              </a:solidFill>
            </a:endParaRPr>
          </a:p>
          <a:p>
            <a:pPr>
              <a:defRPr/>
            </a:pPr>
            <a:r>
              <a:rPr lang="en-GB" sz="1800" b="1" dirty="0">
                <a:solidFill>
                  <a:srgbClr val="333399"/>
                </a:solidFill>
              </a:rPr>
              <a:t>Write - w</a:t>
            </a:r>
          </a:p>
          <a:p>
            <a:pPr lvl="1">
              <a:buFont typeface="Arial" pitchFamily="34" charset="0"/>
              <a:buChar char="•"/>
              <a:defRPr/>
            </a:pPr>
            <a:r>
              <a:rPr lang="en-GB" sz="1800" dirty="0">
                <a:solidFill>
                  <a:srgbClr val="333399"/>
                </a:solidFill>
              </a:rPr>
              <a:t> write</a:t>
            </a:r>
          </a:p>
          <a:p>
            <a:pPr>
              <a:defRPr/>
            </a:pPr>
            <a:endParaRPr lang="en-GB" sz="1800" dirty="0">
              <a:solidFill>
                <a:srgbClr val="333399"/>
              </a:solidFill>
            </a:endParaRPr>
          </a:p>
          <a:p>
            <a:pPr>
              <a:defRPr/>
            </a:pPr>
            <a:r>
              <a:rPr lang="en-GB" sz="1800" b="1" dirty="0">
                <a:solidFill>
                  <a:srgbClr val="333399"/>
                </a:solidFill>
              </a:rPr>
              <a:t>Execute - x</a:t>
            </a:r>
          </a:p>
          <a:p>
            <a:pPr lvl="1">
              <a:buFont typeface="Arial" pitchFamily="34" charset="0"/>
              <a:buChar char="•"/>
              <a:defRPr/>
            </a:pPr>
            <a:r>
              <a:rPr lang="en-GB" sz="1800" dirty="0">
                <a:solidFill>
                  <a:srgbClr val="333399"/>
                </a:solidFill>
              </a:rPr>
              <a:t> executes files or </a:t>
            </a:r>
            <a:r>
              <a:rPr lang="en-GB" dirty="0" smtClean="0">
                <a:solidFill>
                  <a:srgbClr val="333399"/>
                </a:solidFill>
              </a:rPr>
              <a:t>change into a</a:t>
            </a:r>
            <a:r>
              <a:rPr lang="en-GB" sz="1800" dirty="0" smtClean="0">
                <a:solidFill>
                  <a:srgbClr val="333399"/>
                </a:solidFill>
              </a:rPr>
              <a:t> directory</a:t>
            </a:r>
            <a:endParaRPr lang="en-GB" sz="1800" dirty="0">
              <a:solidFill>
                <a:srgbClr val="333399"/>
              </a:solidFill>
            </a:endParaRP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6" name="Rounded Rectangle 5"/>
          <p:cNvSpPr/>
          <p:nvPr/>
        </p:nvSpPr>
        <p:spPr bwMode="auto">
          <a:xfrm>
            <a:off x="1439008" y="2487614"/>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User 	– </a:t>
            </a:r>
            <a:r>
              <a:rPr lang="en-GB" dirty="0" err="1" smtClean="0">
                <a:solidFill>
                  <a:srgbClr val="333399"/>
                </a:solidFill>
              </a:rPr>
              <a:t>creater</a:t>
            </a:r>
            <a:r>
              <a:rPr lang="en-GB" sz="1800" b="1" dirty="0" smtClean="0">
                <a:solidFill>
                  <a:srgbClr val="333399"/>
                </a:solidFill>
              </a:rPr>
              <a:t> </a:t>
            </a:r>
            <a:r>
              <a:rPr lang="en-GB" sz="1800" dirty="0">
                <a:solidFill>
                  <a:srgbClr val="333399"/>
                </a:solidFill>
              </a:rPr>
              <a:t>of the file</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Group 	– </a:t>
            </a:r>
            <a:r>
              <a:rPr lang="en-GB" sz="1800" dirty="0">
                <a:solidFill>
                  <a:srgbClr val="333399"/>
                </a:solidFill>
              </a:rPr>
              <a:t>users in the same group</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Other</a:t>
            </a:r>
            <a:r>
              <a:rPr lang="en-GB" sz="1800" dirty="0">
                <a:solidFill>
                  <a:srgbClr val="333399"/>
                </a:solidFill>
              </a:rPr>
              <a:t> 	–  the rest of the world</a:t>
            </a:r>
          </a:p>
          <a:p>
            <a:pPr>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7" name="Rounded Rectangle 6"/>
          <p:cNvSpPr/>
          <p:nvPr/>
        </p:nvSpPr>
        <p:spPr bwMode="auto">
          <a:xfrm>
            <a:off x="844062" y="2330451"/>
            <a:ext cx="7614138" cy="8620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GB" sz="2000">
                <a:solidFill>
                  <a:schemeClr val="tx1"/>
                </a:solidFill>
                <a:cs typeface="Arial" pitchFamily="34" charset="0"/>
              </a:rPr>
              <a:t>ls -l </a:t>
            </a:r>
            <a:endParaRPr lang="en-GB" sz="2000" dirty="0">
              <a:solidFill>
                <a:schemeClr val="tx1"/>
              </a:solidFill>
              <a:cs typeface="Arial" pitchFamily="34" charset="0"/>
            </a:endParaRPr>
          </a:p>
          <a:p>
            <a:pPr>
              <a:defRPr/>
            </a:pPr>
            <a:r>
              <a:rPr lang="nl-NL" sz="2000">
                <a:solidFill>
                  <a:schemeClr val="tx1"/>
                </a:solidFill>
              </a:rPr>
              <a:t>drwxr-xr-x   2  trainee  users  4096  2011-10-25  12:38  dir3</a:t>
            </a:r>
            <a:endParaRPr lang="nl-NL" sz="2000" dirty="0">
              <a:solidFill>
                <a:schemeClr val="tx1"/>
              </a:solidFill>
            </a:endParaRPr>
          </a:p>
          <a:p>
            <a:pPr>
              <a:defRPr/>
            </a:pPr>
            <a:endParaRPr lang="en-GB" dirty="0">
              <a:solidFill>
                <a:schemeClr val="tx1"/>
              </a:solidFill>
            </a:endParaRPr>
          </a:p>
        </p:txBody>
      </p:sp>
      <p:sp>
        <p:nvSpPr>
          <p:cNvPr id="26629" name="TextBox 13"/>
          <p:cNvSpPr txBox="1">
            <a:spLocks noChangeArrowheads="1"/>
          </p:cNvSpPr>
          <p:nvPr/>
        </p:nvSpPr>
        <p:spPr bwMode="auto">
          <a:xfrm>
            <a:off x="844062" y="3311526"/>
            <a:ext cx="7614138" cy="3170099"/>
          </a:xfrm>
          <a:prstGeom prst="rect">
            <a:avLst/>
          </a:prstGeom>
          <a:noFill/>
          <a:ln w="9525">
            <a:noFill/>
            <a:miter lim="800000"/>
            <a:headEnd/>
            <a:tailEnd/>
          </a:ln>
        </p:spPr>
        <p:txBody>
          <a:bodyPr>
            <a:spAutoFit/>
          </a:bodyPr>
          <a:lstStyle/>
          <a:p>
            <a:pPr marL="342900" indent="-342900">
              <a:buFont typeface="Arial" panose="020B0604020202020204" pitchFamily="34" charset="0"/>
              <a:buChar char="•"/>
            </a:pPr>
            <a:r>
              <a:rPr lang="nl-NL" sz="2000" dirty="0" smtClean="0"/>
              <a:t>d</a:t>
            </a:r>
            <a:r>
              <a:rPr lang="nl-NL" sz="2000" dirty="0" smtClean="0">
                <a:solidFill>
                  <a:schemeClr val="bg1"/>
                </a:solidFill>
              </a:rPr>
              <a:t>rwxr</a:t>
            </a:r>
            <a:r>
              <a:rPr lang="nl-NL" sz="2000" dirty="0" smtClean="0"/>
              <a:t>file </a:t>
            </a:r>
            <a:r>
              <a:rPr lang="nl-NL" sz="2000" dirty="0" smtClean="0"/>
              <a:t>type: </a:t>
            </a:r>
            <a:r>
              <a:rPr lang="nl-NL" sz="2000" dirty="0" smtClean="0"/>
              <a:t>d </a:t>
            </a:r>
            <a:r>
              <a:rPr lang="nl-NL" sz="2000" dirty="0" smtClean="0"/>
              <a:t>means directory </a:t>
            </a:r>
          </a:p>
          <a:p>
            <a:r>
              <a:rPr lang="nl-NL" sz="2000" i="1" dirty="0"/>
              <a:t>	</a:t>
            </a:r>
            <a:r>
              <a:rPr lang="nl-NL" sz="2000" i="1" dirty="0" smtClean="0"/>
              <a:t>			</a:t>
            </a:r>
            <a:r>
              <a:rPr lang="nl-NL" sz="2000" dirty="0" smtClean="0"/>
              <a:t>- </a:t>
            </a:r>
            <a:r>
              <a:rPr lang="nl-NL" sz="2000" dirty="0"/>
              <a:t>means regular file</a:t>
            </a:r>
          </a:p>
          <a:p>
            <a:r>
              <a:rPr lang="nl-NL" sz="2000" dirty="0"/>
              <a:t> </a:t>
            </a:r>
            <a:r>
              <a:rPr lang="nl-NL" sz="2000" dirty="0">
                <a:solidFill>
                  <a:schemeClr val="bg1"/>
                </a:solidFill>
              </a:rPr>
              <a:t>file t</a:t>
            </a:r>
          </a:p>
          <a:p>
            <a:pPr marL="342900" indent="-342900">
              <a:buFont typeface="Arial" panose="020B0604020202020204" pitchFamily="34" charset="0"/>
              <a:buChar char="•"/>
            </a:pPr>
            <a:r>
              <a:rPr lang="nl-NL" sz="2000" dirty="0" smtClean="0"/>
              <a:t>rwx</a:t>
            </a:r>
            <a:r>
              <a:rPr lang="nl-NL" sz="2000" dirty="0" smtClean="0">
                <a:solidFill>
                  <a:schemeClr val="bg1"/>
                </a:solidFill>
              </a:rPr>
              <a:t>r-</a:t>
            </a:r>
            <a:r>
              <a:rPr lang="nl-NL" sz="2000" dirty="0" smtClean="0"/>
              <a:t>user </a:t>
            </a:r>
            <a:r>
              <a:rPr lang="nl-NL" sz="2000" dirty="0"/>
              <a:t>(owner) permissions</a:t>
            </a:r>
          </a:p>
          <a:p>
            <a:endParaRPr lang="nl-NL" sz="2000" dirty="0">
              <a:solidFill>
                <a:schemeClr val="bg1"/>
              </a:solidFill>
            </a:endParaRPr>
          </a:p>
          <a:p>
            <a:pPr marL="342900" indent="-342900">
              <a:buFont typeface="Arial" panose="020B0604020202020204" pitchFamily="34" charset="0"/>
              <a:buChar char="•"/>
            </a:pPr>
            <a:r>
              <a:rPr lang="nl-NL" sz="2000" dirty="0" smtClean="0"/>
              <a:t>r-x</a:t>
            </a:r>
            <a:r>
              <a:rPr lang="nl-NL" sz="2000" dirty="0" smtClean="0">
                <a:solidFill>
                  <a:schemeClr val="bg1"/>
                </a:solidFill>
              </a:rPr>
              <a:t>r-x</a:t>
            </a:r>
            <a:r>
              <a:rPr lang="nl-NL" sz="2000" dirty="0">
                <a:solidFill>
                  <a:schemeClr val="bg1"/>
                </a:solidFill>
              </a:rPr>
              <a:t>	</a:t>
            </a:r>
            <a:r>
              <a:rPr lang="nl-NL" sz="2000" dirty="0" smtClean="0"/>
              <a:t>group </a:t>
            </a:r>
            <a:r>
              <a:rPr lang="nl-NL" sz="2000" dirty="0"/>
              <a:t>permissions</a:t>
            </a:r>
          </a:p>
          <a:p>
            <a:endParaRPr lang="nl-NL" sz="2000" dirty="0"/>
          </a:p>
          <a:p>
            <a:pPr marL="342900" indent="-342900">
              <a:buFont typeface="Arial" panose="020B0604020202020204" pitchFamily="34" charset="0"/>
              <a:buChar char="•"/>
            </a:pPr>
            <a:r>
              <a:rPr lang="nl-NL" sz="2000" dirty="0" smtClean="0"/>
              <a:t>r-x</a:t>
            </a:r>
            <a:r>
              <a:rPr lang="nl-NL" sz="2000" dirty="0">
                <a:solidFill>
                  <a:schemeClr val="bg1"/>
                </a:solidFill>
              </a:rPr>
              <a:t>	</a:t>
            </a:r>
            <a:r>
              <a:rPr lang="nl-NL" sz="2000" dirty="0" smtClean="0"/>
              <a:t>others </a:t>
            </a:r>
            <a:r>
              <a:rPr lang="nl-NL" sz="2000" dirty="0"/>
              <a:t>permissions</a:t>
            </a:r>
          </a:p>
          <a:p>
            <a:endParaRPr lang="nl-NL" sz="2000" dirty="0"/>
          </a:p>
          <a:p>
            <a:pPr marL="342900" indent="-342900">
              <a:buFont typeface="Arial" panose="020B0604020202020204" pitchFamily="34" charset="0"/>
              <a:buChar char="•"/>
            </a:pPr>
            <a:r>
              <a:rPr lang="nl-NL" sz="2000" dirty="0"/>
              <a:t>-</a:t>
            </a:r>
            <a:r>
              <a:rPr lang="nl-NL" sz="2000" dirty="0" smtClean="0"/>
              <a:t> </a:t>
            </a:r>
            <a:r>
              <a:rPr lang="nl-NL" sz="2000" dirty="0"/>
              <a:t>means no permission for </a:t>
            </a:r>
            <a:r>
              <a:rPr lang="nl-NL" sz="2000" dirty="0" smtClean="0"/>
              <a:t>that function</a:t>
            </a:r>
            <a:endParaRPr lang="nl-NL" sz="2000" dirty="0"/>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b="1" kern="0" dirty="0"/>
              <a:t>Symbolic</a:t>
            </a:r>
            <a:r>
              <a:rPr lang="en-GB" kern="0" dirty="0"/>
              <a:t> or Octal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690197" y="3353241"/>
            <a:ext cx="4581377"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a:t>
            </a:r>
            <a:r>
              <a:rPr dirty="0" err="1" smtClean="0">
                <a:solidFill>
                  <a:schemeClr val="tx1"/>
                </a:solidFill>
                <a:latin typeface="Lucida Console" pitchFamily="49" charset="0"/>
              </a:rPr>
              <a:t>u+x</a:t>
            </a:r>
            <a:r>
              <a:rPr dirty="0" smtClean="0">
                <a:solidFill>
                  <a:schemeClr val="tx1"/>
                </a:solidFill>
                <a:latin typeface="Lucida Console" pitchFamily="49" charset="0"/>
              </a:rPr>
              <a:t> dir3/filename</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o-r dir3 </a:t>
            </a:r>
            <a:endParaRPr dirty="0" smtClean="0">
              <a:solidFill>
                <a:schemeClr val="tx1"/>
              </a:solidFill>
              <a:latin typeface="Lucida Console" pitchFamily="49" charset="0"/>
            </a:endParaRPr>
          </a:p>
          <a:p>
            <a:pPr>
              <a:defRPr/>
            </a:pPr>
            <a:r>
              <a:rPr lang="en-US" dirty="0" err="1" smtClean="0"/>
              <a:t>chmod</a:t>
            </a:r>
            <a:r>
              <a:rPr lang="en-US" dirty="0" smtClean="0"/>
              <a:t> </a:t>
            </a:r>
            <a:r>
              <a:rPr lang="en-US" dirty="0" err="1" smtClean="0"/>
              <a:t>ug+x,o-w</a:t>
            </a:r>
            <a:r>
              <a:rPr lang="en-US" dirty="0" smtClean="0"/>
              <a:t> file1</a:t>
            </a:r>
          </a:p>
          <a:p>
            <a:pPr>
              <a:defRPr/>
            </a:pPr>
            <a:r>
              <a:rPr lang="en-US" dirty="0" smtClean="0"/>
              <a:t>c</a:t>
            </a:r>
            <a:r>
              <a:rPr dirty="0" err="1" smtClean="0"/>
              <a:t>hmod</a:t>
            </a:r>
            <a:r>
              <a:rPr dirty="0" smtClean="0"/>
              <a:t> a=</a:t>
            </a:r>
            <a:r>
              <a:rPr dirty="0" err="1" smtClean="0"/>
              <a:t>rw</a:t>
            </a:r>
            <a:r>
              <a:rPr dirty="0" smtClean="0"/>
              <a:t>    file2</a:t>
            </a:r>
            <a:endParaRPr dirty="0" smtClean="0"/>
          </a:p>
        </p:txBody>
      </p:sp>
      <p:graphicFrame>
        <p:nvGraphicFramePr>
          <p:cNvPr id="12" name="Table 11"/>
          <p:cNvGraphicFramePr>
            <a:graphicFrameLocks noGrp="1"/>
          </p:cNvGraphicFramePr>
          <p:nvPr/>
        </p:nvGraphicFramePr>
        <p:xfrm>
          <a:off x="5530362" y="2428875"/>
          <a:ext cx="2635137" cy="2600290"/>
        </p:xfrm>
        <a:graphic>
          <a:graphicData uri="http://schemas.openxmlformats.org/drawingml/2006/table">
            <a:tbl>
              <a:tblPr firstRow="1" bandRow="1">
                <a:tableStyleId>{F5AB1C69-6EDB-4FF4-983F-18BD219EF322}</a:tableStyleId>
              </a:tblPr>
              <a:tblGrid>
                <a:gridCol w="1313113">
                  <a:extLst>
                    <a:ext uri="{9D8B030D-6E8A-4147-A177-3AD203B41FA5}">
                      <a16:colId xmlns:a16="http://schemas.microsoft.com/office/drawing/2014/main" val="20000"/>
                    </a:ext>
                  </a:extLst>
                </a:gridCol>
                <a:gridCol w="1322024">
                  <a:extLst>
                    <a:ext uri="{9D8B030D-6E8A-4147-A177-3AD203B41FA5}">
                      <a16:colId xmlns:a16="http://schemas.microsoft.com/office/drawing/2014/main" val="20001"/>
                    </a:ext>
                  </a:extLst>
                </a:gridCol>
              </a:tblGrid>
              <a:tr h="520058">
                <a:tc>
                  <a:txBody>
                    <a:bodyPr/>
                    <a:lstStyle/>
                    <a:p>
                      <a:pPr algn="ctr"/>
                      <a:r>
                        <a:rPr lang="en-GB" dirty="0" smtClean="0"/>
                        <a:t>Reference</a:t>
                      </a:r>
                      <a:endParaRPr lang="en-GB" dirty="0"/>
                    </a:p>
                  </a:txBody>
                  <a:tcPr marL="84406" marR="84406"/>
                </a:tc>
                <a:tc>
                  <a:txBody>
                    <a:bodyPr/>
                    <a:lstStyle/>
                    <a:p>
                      <a:pPr algn="ctr"/>
                      <a:r>
                        <a:rPr lang="en-GB" dirty="0" smtClean="0"/>
                        <a:t>Meaning</a:t>
                      </a:r>
                      <a:endParaRPr lang="en-GB" dirty="0"/>
                    </a:p>
                  </a:txBody>
                  <a:tcPr marL="84406" marR="84406"/>
                </a:tc>
                <a:extLst>
                  <a:ext uri="{0D108BD9-81ED-4DB2-BD59-A6C34878D82A}">
                    <a16:rowId xmlns:a16="http://schemas.microsoft.com/office/drawing/2014/main" val="10000"/>
                  </a:ext>
                </a:extLst>
              </a:tr>
              <a:tr h="520058">
                <a:tc>
                  <a:txBody>
                    <a:bodyPr/>
                    <a:lstStyle/>
                    <a:p>
                      <a:pPr algn="ctr"/>
                      <a:r>
                        <a:rPr lang="en-GB" dirty="0" smtClean="0"/>
                        <a:t>u</a:t>
                      </a:r>
                      <a:endParaRPr lang="en-GB" dirty="0"/>
                    </a:p>
                  </a:txBody>
                  <a:tcPr marL="84406" marR="84406"/>
                </a:tc>
                <a:tc>
                  <a:txBody>
                    <a:bodyPr/>
                    <a:lstStyle/>
                    <a:p>
                      <a:pPr algn="ctr"/>
                      <a:r>
                        <a:rPr lang="en-GB" dirty="0" smtClean="0"/>
                        <a:t>Owner</a:t>
                      </a:r>
                      <a:endParaRPr lang="en-GB" dirty="0"/>
                    </a:p>
                  </a:txBody>
                  <a:tcPr marL="84406" marR="84406"/>
                </a:tc>
                <a:extLst>
                  <a:ext uri="{0D108BD9-81ED-4DB2-BD59-A6C34878D82A}">
                    <a16:rowId xmlns:a16="http://schemas.microsoft.com/office/drawing/2014/main" val="10001"/>
                  </a:ext>
                </a:extLst>
              </a:tr>
              <a:tr h="520058">
                <a:tc>
                  <a:txBody>
                    <a:bodyPr/>
                    <a:lstStyle/>
                    <a:p>
                      <a:pPr algn="ctr"/>
                      <a:r>
                        <a:rPr lang="en-GB" dirty="0" smtClean="0"/>
                        <a:t>g</a:t>
                      </a:r>
                      <a:endParaRPr lang="en-GB" dirty="0"/>
                    </a:p>
                  </a:txBody>
                  <a:tcPr marL="84406" marR="84406"/>
                </a:tc>
                <a:tc>
                  <a:txBody>
                    <a:bodyPr/>
                    <a:lstStyle/>
                    <a:p>
                      <a:pPr algn="ctr"/>
                      <a:r>
                        <a:rPr lang="en-GB" dirty="0" smtClean="0"/>
                        <a:t>Group</a:t>
                      </a:r>
                      <a:endParaRPr lang="en-GB" dirty="0"/>
                    </a:p>
                  </a:txBody>
                  <a:tcPr marL="84406" marR="84406"/>
                </a:tc>
                <a:extLst>
                  <a:ext uri="{0D108BD9-81ED-4DB2-BD59-A6C34878D82A}">
                    <a16:rowId xmlns:a16="http://schemas.microsoft.com/office/drawing/2014/main" val="10002"/>
                  </a:ext>
                </a:extLst>
              </a:tr>
              <a:tr h="520058">
                <a:tc>
                  <a:txBody>
                    <a:bodyPr/>
                    <a:lstStyle/>
                    <a:p>
                      <a:pPr algn="ctr"/>
                      <a:r>
                        <a:rPr lang="en-GB" dirty="0" smtClean="0"/>
                        <a:t>o</a:t>
                      </a:r>
                      <a:endParaRPr lang="en-GB" dirty="0"/>
                    </a:p>
                  </a:txBody>
                  <a:tcPr marL="84406" marR="84406"/>
                </a:tc>
                <a:tc>
                  <a:txBody>
                    <a:bodyPr/>
                    <a:lstStyle/>
                    <a:p>
                      <a:pPr algn="ctr"/>
                      <a:r>
                        <a:rPr lang="en-GB" dirty="0" smtClean="0"/>
                        <a:t>Other</a:t>
                      </a:r>
                    </a:p>
                  </a:txBody>
                  <a:tcPr marL="84406" marR="84406"/>
                </a:tc>
                <a:extLst>
                  <a:ext uri="{0D108BD9-81ED-4DB2-BD59-A6C34878D82A}">
                    <a16:rowId xmlns:a16="http://schemas.microsoft.com/office/drawing/2014/main" val="10003"/>
                  </a:ext>
                </a:extLst>
              </a:tr>
              <a:tr h="520058">
                <a:tc>
                  <a:txBody>
                    <a:bodyPr/>
                    <a:lstStyle/>
                    <a:p>
                      <a:pPr algn="ctr"/>
                      <a:r>
                        <a:rPr lang="en-GB" dirty="0" smtClean="0"/>
                        <a:t>a</a:t>
                      </a:r>
                      <a:endParaRPr lang="en-GB" dirty="0"/>
                    </a:p>
                  </a:txBody>
                  <a:tcPr marL="84406" marR="84406"/>
                </a:tc>
                <a:tc>
                  <a:txBody>
                    <a:bodyPr/>
                    <a:lstStyle/>
                    <a:p>
                      <a:pPr algn="ctr"/>
                      <a:r>
                        <a:rPr lang="en-GB" dirty="0" smtClean="0"/>
                        <a:t>all</a:t>
                      </a:r>
                    </a:p>
                  </a:txBody>
                  <a:tcPr marL="84406" marR="84406"/>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a:xfrm>
            <a:off x="461597" y="641350"/>
            <a:ext cx="8229600" cy="323165"/>
          </a:xfrm>
        </p:spPr>
        <p:txBody>
          <a:bodyPr/>
          <a:lstStyle/>
          <a:p>
            <a:r>
              <a:rPr lang="en-GB" sz="1800" dirty="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kern="0" dirty="0"/>
              <a:t>Symbolic or </a:t>
            </a:r>
            <a:r>
              <a:rPr lang="en-GB" b="1" kern="0" dirty="0"/>
              <a:t>Octal</a:t>
            </a:r>
            <a:r>
              <a:rPr lang="en-GB" kern="0" dirty="0"/>
              <a:t>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566971" y="3726239"/>
            <a:ext cx="4645109"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751 dir3/filename </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750 dir3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1792663019"/>
              </p:ext>
            </p:extLst>
          </p:nvPr>
        </p:nvGraphicFramePr>
        <p:xfrm>
          <a:off x="5606770" y="1608356"/>
          <a:ext cx="2889530" cy="3005137"/>
        </p:xfrm>
        <a:graphic>
          <a:graphicData uri="http://schemas.openxmlformats.org/drawingml/2006/table">
            <a:tbl>
              <a:tblPr firstRow="1" bandRow="1">
                <a:tableStyleId>{F5AB1C69-6EDB-4FF4-983F-18BD219EF322}</a:tableStyleId>
              </a:tblPr>
              <a:tblGrid>
                <a:gridCol w="773420">
                  <a:extLst>
                    <a:ext uri="{9D8B030D-6E8A-4147-A177-3AD203B41FA5}">
                      <a16:colId xmlns:a16="http://schemas.microsoft.com/office/drawing/2014/main" val="20000"/>
                    </a:ext>
                  </a:extLst>
                </a:gridCol>
                <a:gridCol w="660532">
                  <a:extLst>
                    <a:ext uri="{9D8B030D-6E8A-4147-A177-3AD203B41FA5}">
                      <a16:colId xmlns:a16="http://schemas.microsoft.com/office/drawing/2014/main" val="20001"/>
                    </a:ext>
                  </a:extLst>
                </a:gridCol>
                <a:gridCol w="1455578">
                  <a:extLst>
                    <a:ext uri="{9D8B030D-6E8A-4147-A177-3AD203B41FA5}">
                      <a16:colId xmlns:a16="http://schemas.microsoft.com/office/drawing/2014/main" val="20002"/>
                    </a:ext>
                  </a:extLst>
                </a:gridCol>
              </a:tblGrid>
              <a:tr h="588295">
                <a:tc>
                  <a:txBody>
                    <a:bodyPr/>
                    <a:lstStyle/>
                    <a:p>
                      <a:pPr algn="ctr"/>
                      <a:r>
                        <a:rPr lang="en-GB" dirty="0" smtClean="0"/>
                        <a:t>Octal</a:t>
                      </a:r>
                      <a:endParaRPr lang="en-GB" dirty="0"/>
                    </a:p>
                  </a:txBody>
                  <a:tcPr marL="84406" marR="84406"/>
                </a:tc>
                <a:tc>
                  <a:txBody>
                    <a:bodyPr/>
                    <a:lstStyle/>
                    <a:p>
                      <a:pPr algn="ctr"/>
                      <a:r>
                        <a:rPr lang="en-GB" dirty="0" smtClean="0"/>
                        <a:t>Text</a:t>
                      </a:r>
                      <a:endParaRPr lang="en-GB" dirty="0"/>
                    </a:p>
                  </a:txBody>
                  <a:tcPr marL="84406" marR="84406"/>
                </a:tc>
                <a:tc>
                  <a:txBody>
                    <a:bodyPr/>
                    <a:lstStyle/>
                    <a:p>
                      <a:pPr algn="ctr"/>
                      <a:r>
                        <a:rPr lang="en-GB" dirty="0" smtClean="0"/>
                        <a:t>Meaning</a:t>
                      </a:r>
                      <a:endParaRPr lang="en-GB" dirty="0"/>
                    </a:p>
                  </a:txBody>
                  <a:tcPr marL="84406" marR="84406"/>
                </a:tc>
                <a:extLst>
                  <a:ext uri="{0D108BD9-81ED-4DB2-BD59-A6C34878D82A}">
                    <a16:rowId xmlns:a16="http://schemas.microsoft.com/office/drawing/2014/main" val="10000"/>
                  </a:ext>
                </a:extLst>
              </a:tr>
              <a:tr h="588295">
                <a:tc>
                  <a:txBody>
                    <a:bodyPr/>
                    <a:lstStyle/>
                    <a:p>
                      <a:pPr algn="ctr"/>
                      <a:r>
                        <a:rPr lang="en-GB" smtClean="0"/>
                        <a:t>4</a:t>
                      </a:r>
                      <a:endParaRPr lang="en-GB" dirty="0"/>
                    </a:p>
                  </a:txBody>
                  <a:tcPr marL="84406" marR="84406"/>
                </a:tc>
                <a:tc>
                  <a:txBody>
                    <a:bodyPr/>
                    <a:lstStyle/>
                    <a:p>
                      <a:pPr algn="ctr"/>
                      <a:r>
                        <a:rPr lang="en-GB" dirty="0" smtClean="0"/>
                        <a:t>r</a:t>
                      </a:r>
                      <a:endParaRPr lang="en-GB" dirty="0"/>
                    </a:p>
                  </a:txBody>
                  <a:tcPr marL="84406" marR="84406"/>
                </a:tc>
                <a:tc>
                  <a:txBody>
                    <a:bodyPr/>
                    <a:lstStyle/>
                    <a:p>
                      <a:r>
                        <a:rPr lang="en-GB" dirty="0" smtClean="0"/>
                        <a:t>Read</a:t>
                      </a:r>
                      <a:endParaRPr lang="en-GB" dirty="0"/>
                    </a:p>
                  </a:txBody>
                  <a:tcPr marL="84406" marR="84406"/>
                </a:tc>
                <a:extLst>
                  <a:ext uri="{0D108BD9-81ED-4DB2-BD59-A6C34878D82A}">
                    <a16:rowId xmlns:a16="http://schemas.microsoft.com/office/drawing/2014/main" val="10001"/>
                  </a:ext>
                </a:extLst>
              </a:tr>
              <a:tr h="588295">
                <a:tc>
                  <a:txBody>
                    <a:bodyPr/>
                    <a:lstStyle/>
                    <a:p>
                      <a:pPr algn="ctr"/>
                      <a:r>
                        <a:rPr lang="en-GB" dirty="0" smtClean="0"/>
                        <a:t>2</a:t>
                      </a:r>
                      <a:endParaRPr lang="en-GB" dirty="0"/>
                    </a:p>
                  </a:txBody>
                  <a:tcPr marL="84406" marR="84406"/>
                </a:tc>
                <a:tc>
                  <a:txBody>
                    <a:bodyPr/>
                    <a:lstStyle/>
                    <a:p>
                      <a:pPr algn="ctr"/>
                      <a:r>
                        <a:rPr lang="en-GB" dirty="0" smtClean="0"/>
                        <a:t>w</a:t>
                      </a:r>
                      <a:endParaRPr lang="en-GB" dirty="0"/>
                    </a:p>
                  </a:txBody>
                  <a:tcPr marL="84406" marR="84406"/>
                </a:tc>
                <a:tc>
                  <a:txBody>
                    <a:bodyPr/>
                    <a:lstStyle/>
                    <a:p>
                      <a:r>
                        <a:rPr lang="en-GB" dirty="0" smtClean="0"/>
                        <a:t>Write</a:t>
                      </a:r>
                      <a:endParaRPr lang="en-GB" dirty="0"/>
                    </a:p>
                  </a:txBody>
                  <a:tcPr marL="84406" marR="84406"/>
                </a:tc>
                <a:extLst>
                  <a:ext uri="{0D108BD9-81ED-4DB2-BD59-A6C34878D82A}">
                    <a16:rowId xmlns:a16="http://schemas.microsoft.com/office/drawing/2014/main" val="10002"/>
                  </a:ext>
                </a:extLst>
              </a:tr>
              <a:tr h="588295">
                <a:tc>
                  <a:txBody>
                    <a:bodyPr/>
                    <a:lstStyle/>
                    <a:p>
                      <a:pPr algn="ctr"/>
                      <a:r>
                        <a:rPr lang="en-GB" smtClean="0"/>
                        <a:t>1</a:t>
                      </a:r>
                      <a:endParaRPr lang="en-GB" dirty="0"/>
                    </a:p>
                  </a:txBody>
                  <a:tcPr marL="84406" marR="84406"/>
                </a:tc>
                <a:tc>
                  <a:txBody>
                    <a:bodyPr/>
                    <a:lstStyle/>
                    <a:p>
                      <a:pPr algn="ctr"/>
                      <a:r>
                        <a:rPr lang="en-GB" smtClean="0"/>
                        <a:t>x</a:t>
                      </a:r>
                      <a:endParaRPr lang="en-GB" dirty="0"/>
                    </a:p>
                  </a:txBody>
                  <a:tcPr marL="84406" marR="84406"/>
                </a:tc>
                <a:tc>
                  <a:txBody>
                    <a:bodyPr/>
                    <a:lstStyle/>
                    <a:p>
                      <a:r>
                        <a:rPr lang="en-GB" dirty="0" smtClean="0"/>
                        <a:t>Execute</a:t>
                      </a:r>
                    </a:p>
                  </a:txBody>
                  <a:tcPr marL="84406" marR="84406"/>
                </a:tc>
                <a:extLst>
                  <a:ext uri="{0D108BD9-81ED-4DB2-BD59-A6C34878D82A}">
                    <a16:rowId xmlns:a16="http://schemas.microsoft.com/office/drawing/2014/main" val="10003"/>
                  </a:ext>
                </a:extLst>
              </a:tr>
              <a:tr h="651957">
                <a:tc>
                  <a:txBody>
                    <a:bodyPr/>
                    <a:lstStyle/>
                    <a:p>
                      <a:pPr algn="ctr"/>
                      <a:r>
                        <a:rPr lang="en-US" dirty="0" smtClean="0"/>
                        <a:t>0</a:t>
                      </a:r>
                      <a:endParaRPr lang="en-GB" dirty="0"/>
                    </a:p>
                  </a:txBody>
                  <a:tcPr marL="84406" marR="84406"/>
                </a:tc>
                <a:tc>
                  <a:txBody>
                    <a:bodyPr/>
                    <a:lstStyle/>
                    <a:p>
                      <a:pPr algn="ctr"/>
                      <a:endParaRPr lang="en-GB" dirty="0"/>
                    </a:p>
                  </a:txBody>
                  <a:tcPr marL="84406" marR="84406"/>
                </a:tc>
                <a:tc>
                  <a:txBody>
                    <a:bodyPr/>
                    <a:lstStyle/>
                    <a:p>
                      <a:r>
                        <a:rPr lang="en-US" dirty="0" smtClean="0"/>
                        <a:t>No Permissions</a:t>
                      </a:r>
                      <a:endParaRPr lang="en-GB" dirty="0"/>
                    </a:p>
                  </a:txBody>
                  <a:tcPr marL="84406" marR="84406"/>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29699" name="Picture 2" descr="\\fdm-mail02\home\rob.jones\My Pictures\Microsoft Clip Organizer\00401828.jpg"/>
          <p:cNvPicPr>
            <a:picLocks noChangeAspect="1" noChangeArrowheads="1"/>
          </p:cNvPicPr>
          <p:nvPr/>
        </p:nvPicPr>
        <p:blipFill>
          <a:blip r:embed="rId2"/>
          <a:srcRect/>
          <a:stretch>
            <a:fillRect/>
          </a:stretch>
        </p:blipFill>
        <p:spPr bwMode="auto">
          <a:xfrm>
            <a:off x="3090496" y="2674939"/>
            <a:ext cx="2901462" cy="3138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30723" name="Rectangle 3"/>
          <p:cNvSpPr>
            <a:spLocks noGrp="1" noChangeArrowheads="1"/>
          </p:cNvSpPr>
          <p:nvPr>
            <p:ph idx="1"/>
          </p:nvPr>
        </p:nvSpPr>
        <p:spPr/>
        <p:txBody>
          <a:bodyPr/>
          <a:lstStyle/>
          <a:p>
            <a:pPr>
              <a:buFontTx/>
              <a:buNone/>
            </a:pPr>
            <a:r>
              <a:rPr lang="en-GB" b="1" dirty="0" smtClean="0"/>
              <a:t>Now you completed this module you should be able to:</a:t>
            </a:r>
          </a:p>
          <a:p>
            <a:pPr>
              <a:buFont typeface="Arial" panose="020B0604020202020204" pitchFamily="34" charset="0"/>
              <a:buChar char="•"/>
            </a:pPr>
            <a:r>
              <a:rPr lang="en-GB" dirty="0" smtClean="0"/>
              <a:t>Describe the structure of a typical UNIX File System</a:t>
            </a:r>
          </a:p>
          <a:p>
            <a:pPr>
              <a:buFont typeface="Arial" panose="020B0604020202020204" pitchFamily="34" charset="0"/>
              <a:buChar char="•"/>
            </a:pPr>
            <a:r>
              <a:rPr lang="en-GB" dirty="0" smtClean="0"/>
              <a:t>Navigate around a UNIX File System</a:t>
            </a:r>
          </a:p>
          <a:p>
            <a:pPr>
              <a:buFont typeface="Arial" panose="020B0604020202020204" pitchFamily="34" charset="0"/>
              <a:buChar char="•"/>
            </a:pPr>
            <a:r>
              <a:rPr lang="en-GB" dirty="0" smtClean="0"/>
              <a:t>Manage files and directories within your home directory</a:t>
            </a:r>
          </a:p>
          <a:p>
            <a:pPr>
              <a:buFont typeface="Arial" panose="020B0604020202020204" pitchFamily="34" charset="0"/>
              <a:buChar char="•"/>
            </a:pPr>
            <a:r>
              <a:rPr lang="en-GB" dirty="0" smtClean="0"/>
              <a:t>List 4 attributes of a UNIX file</a:t>
            </a:r>
          </a:p>
          <a:p>
            <a:pPr>
              <a:buFont typeface="Arial" panose="020B0604020202020204" pitchFamily="34" charset="0"/>
              <a:buChar char="•"/>
            </a:pPr>
            <a:r>
              <a:rPr lang="en-GB" dirty="0" smtClean="0"/>
              <a:t>Explain how UNIX controls access to files and directories</a:t>
            </a:r>
          </a:p>
          <a:p>
            <a:pPr>
              <a:buFont typeface="Arial" panose="020B0604020202020204" pitchFamily="34" charset="0"/>
              <a:buChar char="•"/>
            </a:pPr>
            <a:r>
              <a:rPr lang="en-GB" dirty="0" smtClean="0"/>
              <a:t>Use wildcards to perform tasks on multiple files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p:spPr>
        <p:txBody>
          <a:bodyPr/>
          <a:lstStyle/>
          <a:p>
            <a:pPr>
              <a:defRPr/>
            </a:pPr>
            <a:r>
              <a:rPr dirty="0"/>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dirty="0"/>
              <a:t>Files and Directories</a:t>
            </a:r>
          </a:p>
        </p:txBody>
      </p:sp>
      <p:sp>
        <p:nvSpPr>
          <p:cNvPr id="24" name="Text Placeholder 23"/>
          <p:cNvSpPr>
            <a:spLocks noGrp="1"/>
          </p:cNvSpPr>
          <p:nvPr>
            <p:ph type="body" sz="quarter" idx="16"/>
          </p:nvPr>
        </p:nvSpPr>
        <p:spPr>
          <a:xfrm>
            <a:off x="694592" y="3468688"/>
            <a:ext cx="7772400" cy="476726"/>
          </a:xfrm>
        </p:spPr>
        <p:txBody>
          <a:bodyPr/>
          <a:lstStyle/>
          <a:p>
            <a:pPr>
              <a:defRPr/>
            </a:pPr>
            <a:r>
              <a:rPr dirty="0"/>
              <a:t>Wildcards</a:t>
            </a:r>
          </a:p>
        </p:txBody>
      </p:sp>
      <p:sp>
        <p:nvSpPr>
          <p:cNvPr id="7" name="Text Placeholder 23"/>
          <p:cNvSpPr>
            <a:spLocks noGrp="1"/>
          </p:cNvSpPr>
          <p:nvPr>
            <p:ph type="body" sz="quarter" idx="16"/>
          </p:nvPr>
        </p:nvSpPr>
        <p:spPr>
          <a:xfrm>
            <a:off x="685800" y="4270375"/>
            <a:ext cx="7772400" cy="476726"/>
          </a:xfrm>
        </p:spPr>
        <p:txBody>
          <a:bodyPr/>
          <a:lstStyle/>
          <a:p>
            <a:pPr>
              <a:defRPr/>
            </a:pPr>
            <a:r>
              <a:rPr dirty="0"/>
              <a:t>Permissions</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dirty="0" smtClean="0"/>
              <a:t>File System</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Typical UNIX File System structure</a:t>
            </a:r>
          </a:p>
        </p:txBody>
      </p:sp>
      <p:grpSp>
        <p:nvGrpSpPr>
          <p:cNvPr id="8197" name="Group 7"/>
          <p:cNvGrpSpPr>
            <a:grpSpLocks/>
          </p:cNvGrpSpPr>
          <p:nvPr/>
        </p:nvGrpSpPr>
        <p:grpSpPr bwMode="auto">
          <a:xfrm>
            <a:off x="905608" y="2284413"/>
            <a:ext cx="7200900" cy="3241675"/>
            <a:chOff x="0" y="0"/>
            <a:chExt cx="4992" cy="2496"/>
          </a:xfrm>
        </p:grpSpPr>
        <p:sp>
          <p:nvSpPr>
            <p:cNvPr id="9" name="Rectangle 8"/>
            <p:cNvSpPr>
              <a:spLocks/>
            </p:cNvSpPr>
            <p:nvPr/>
          </p:nvSpPr>
          <p:spPr bwMode="auto">
            <a:xfrm>
              <a:off x="2081" y="0"/>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a:t>
              </a:r>
            </a:p>
          </p:txBody>
        </p:sp>
        <p:sp>
          <p:nvSpPr>
            <p:cNvPr id="10" name="Rectangle 9"/>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bin</a:t>
              </a:r>
            </a:p>
          </p:txBody>
        </p:sp>
        <p:sp>
          <p:nvSpPr>
            <p:cNvPr id="8204" name="AutoShape 10"/>
            <p:cNvSpPr>
              <a:spLocks/>
            </p:cNvSpPr>
            <p:nvPr/>
          </p:nvSpPr>
          <p:spPr bwMode="auto">
            <a:xfrm>
              <a:off x="416" y="453"/>
              <a:ext cx="2080" cy="227"/>
            </a:xfrm>
            <a:custGeom>
              <a:avLst/>
              <a:gdLst>
                <a:gd name="T0" fmla="*/ 1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2" name="Rectangle 11"/>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dev</a:t>
              </a:r>
            </a:p>
          </p:txBody>
        </p:sp>
        <p:sp>
          <p:nvSpPr>
            <p:cNvPr id="8206" name="AutoShape 12"/>
            <p:cNvSpPr>
              <a:spLocks/>
            </p:cNvSpPr>
            <p:nvPr/>
          </p:nvSpPr>
          <p:spPr bwMode="auto">
            <a:xfrm>
              <a:off x="145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4" name="Rectangle 13"/>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etc</a:t>
              </a:r>
            </a:p>
          </p:txBody>
        </p:sp>
        <p:sp>
          <p:nvSpPr>
            <p:cNvPr id="8208"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16" name="Rectangle 15"/>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home</a:t>
              </a:r>
            </a:p>
          </p:txBody>
        </p:sp>
        <p:sp>
          <p:nvSpPr>
            <p:cNvPr id="8210" name="AutoShape 16"/>
            <p:cNvSpPr>
              <a:spLocks/>
            </p:cNvSpPr>
            <p:nvPr/>
          </p:nvSpPr>
          <p:spPr bwMode="auto">
            <a:xfrm>
              <a:off x="249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18" name="Rectangle 17"/>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User1	</a:t>
              </a:r>
            </a:p>
          </p:txBody>
        </p:sp>
        <p:sp>
          <p:nvSpPr>
            <p:cNvPr id="8212" name="AutoShape 18"/>
            <p:cNvSpPr>
              <a:spLocks/>
            </p:cNvSpPr>
            <p:nvPr/>
          </p:nvSpPr>
          <p:spPr bwMode="auto">
            <a:xfrm>
              <a:off x="301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dirty="0"/>
            </a:p>
          </p:txBody>
        </p:sp>
        <p:sp>
          <p:nvSpPr>
            <p:cNvPr id="20" name="Rectangle 19"/>
            <p:cNvSpPr>
              <a:spLocks/>
            </p:cNvSpPr>
            <p:nvPr/>
          </p:nvSpPr>
          <p:spPr bwMode="auto">
            <a:xfrm>
              <a:off x="156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file1</a:t>
              </a:r>
            </a:p>
          </p:txBody>
        </p:sp>
        <p:sp>
          <p:nvSpPr>
            <p:cNvPr id="8214" name="AutoShape 20"/>
            <p:cNvSpPr>
              <a:spLocks/>
            </p:cNvSpPr>
            <p:nvPr/>
          </p:nvSpPr>
          <p:spPr bwMode="auto">
            <a:xfrm>
              <a:off x="197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dirty="0"/>
            </a:p>
          </p:txBody>
        </p:sp>
        <p:sp>
          <p:nvSpPr>
            <p:cNvPr id="22" name="Rectangle 21"/>
            <p:cNvSpPr>
              <a:spLocks/>
            </p:cNvSpPr>
            <p:nvPr/>
          </p:nvSpPr>
          <p:spPr bwMode="auto">
            <a:xfrm>
              <a:off x="260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file2</a:t>
              </a:r>
            </a:p>
          </p:txBody>
        </p:sp>
        <p:sp>
          <p:nvSpPr>
            <p:cNvPr id="8216"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4" name="Rectangle 23"/>
            <p:cNvSpPr>
              <a:spLocks/>
            </p:cNvSpPr>
            <p:nvPr/>
          </p:nvSpPr>
          <p:spPr bwMode="auto">
            <a:xfrm>
              <a:off x="3640" y="2043"/>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directory1</a:t>
              </a:r>
            </a:p>
          </p:txBody>
        </p:sp>
        <p:sp>
          <p:nvSpPr>
            <p:cNvPr id="8218" name="AutoShape 24"/>
            <p:cNvSpPr>
              <a:spLocks/>
            </p:cNvSpPr>
            <p:nvPr/>
          </p:nvSpPr>
          <p:spPr bwMode="auto">
            <a:xfrm>
              <a:off x="301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6" name="Rectangle 25"/>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User2</a:t>
              </a:r>
            </a:p>
          </p:txBody>
        </p:sp>
        <p:sp>
          <p:nvSpPr>
            <p:cNvPr id="8220" name="AutoShape 26"/>
            <p:cNvSpPr>
              <a:spLocks/>
            </p:cNvSpPr>
            <p:nvPr/>
          </p:nvSpPr>
          <p:spPr bwMode="auto">
            <a:xfrm>
              <a:off x="353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8" name="Rectangle 27"/>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usr</a:t>
              </a:r>
            </a:p>
          </p:txBody>
        </p:sp>
      </p:grpSp>
      <p:cxnSp>
        <p:nvCxnSpPr>
          <p:cNvPr id="8198" name="Elbow Connector 30"/>
          <p:cNvCxnSpPr>
            <a:cxnSpLocks noChangeShapeType="1"/>
          </p:cNvCxnSpPr>
          <p:nvPr/>
        </p:nvCxnSpPr>
        <p:spPr bwMode="auto">
          <a:xfrm rot="8100000" flipH="1" flipV="1">
            <a:off x="6578113" y="2830514"/>
            <a:ext cx="313592" cy="325437"/>
          </a:xfrm>
          <a:prstGeom prst="bentConnector3">
            <a:avLst>
              <a:gd name="adj1" fmla="val 50000"/>
            </a:avLst>
          </a:prstGeom>
          <a:noFill/>
          <a:ln w="19050" algn="ctr">
            <a:solidFill>
              <a:srgbClr val="2C7284"/>
            </a:solidFill>
            <a:round/>
            <a:headEnd/>
            <a:tailEnd/>
          </a:ln>
        </p:spPr>
      </p:cxnSp>
      <p:cxnSp>
        <p:nvCxnSpPr>
          <p:cNvPr id="8199" name="Straight Connector 34"/>
          <p:cNvCxnSpPr>
            <a:cxnSpLocks noChangeShapeType="1"/>
          </p:cNvCxnSpPr>
          <p:nvPr/>
        </p:nvCxnSpPr>
        <p:spPr bwMode="auto">
          <a:xfrm>
            <a:off x="6005147" y="3021013"/>
            <a:ext cx="350227" cy="0"/>
          </a:xfrm>
          <a:prstGeom prst="line">
            <a:avLst/>
          </a:prstGeom>
          <a:noFill/>
          <a:ln w="19050" algn="ctr">
            <a:solidFill>
              <a:srgbClr val="2C7284"/>
            </a:solidFill>
            <a:round/>
            <a:headEnd/>
            <a:tailEnd/>
          </a:ln>
        </p:spPr>
      </p:cxnSp>
      <p:cxnSp>
        <p:nvCxnSpPr>
          <p:cNvPr id="8200" name="Straight Connector 38"/>
          <p:cNvCxnSpPr>
            <a:cxnSpLocks noChangeShapeType="1"/>
            <a:stCxn id="28" idx="0"/>
          </p:cNvCxnSpPr>
          <p:nvPr/>
        </p:nvCxnSpPr>
        <p:spPr bwMode="auto">
          <a:xfrm flipV="1">
            <a:off x="7505700" y="3016251"/>
            <a:ext cx="0" cy="150813"/>
          </a:xfrm>
          <a:prstGeom prst="line">
            <a:avLst/>
          </a:prstGeom>
          <a:noFill/>
          <a:ln w="19050" algn="ctr">
            <a:solidFill>
              <a:srgbClr val="2C7284"/>
            </a:solidFill>
            <a:round/>
            <a:headEnd/>
            <a:tailEnd/>
          </a:ln>
        </p:spPr>
      </p:cxnSp>
      <p:cxnSp>
        <p:nvCxnSpPr>
          <p:cNvPr id="8201" name="Straight Connector 41"/>
          <p:cNvCxnSpPr>
            <a:cxnSpLocks noChangeShapeType="1"/>
          </p:cNvCxnSpPr>
          <p:nvPr/>
        </p:nvCxnSpPr>
        <p:spPr bwMode="auto">
          <a:xfrm flipH="1">
            <a:off x="7129097" y="3016250"/>
            <a:ext cx="376603" cy="0"/>
          </a:xfrm>
          <a:prstGeom prst="line">
            <a:avLst/>
          </a:prstGeom>
          <a:noFill/>
          <a:ln w="19050" algn="ctr">
            <a:solidFill>
              <a:srgbClr val="2C7284"/>
            </a:solidFill>
            <a:round/>
            <a:headEnd/>
            <a:tailEnd/>
          </a:ln>
        </p:spPr>
      </p:cxn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dirty="0" smtClean="0"/>
              <a:t>File System</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016823"/>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smtClean="0"/>
              <a:t>FDM Group </a:t>
            </a:r>
            <a:r>
              <a:rPr lang="en-GB" kern="0" dirty="0"/>
              <a:t>UNIX File System structure</a:t>
            </a:r>
          </a:p>
        </p:txBody>
      </p:sp>
      <p:grpSp>
        <p:nvGrpSpPr>
          <p:cNvPr id="8197" name="Group 7"/>
          <p:cNvGrpSpPr>
            <a:grpSpLocks/>
          </p:cNvGrpSpPr>
          <p:nvPr/>
        </p:nvGrpSpPr>
        <p:grpSpPr bwMode="auto">
          <a:xfrm>
            <a:off x="894567" y="1559223"/>
            <a:ext cx="7303478" cy="3781431"/>
            <a:chOff x="0" y="0"/>
            <a:chExt cx="4992" cy="3268"/>
          </a:xfrm>
        </p:grpSpPr>
        <p:sp>
          <p:nvSpPr>
            <p:cNvPr id="9" name="Rectangle 8"/>
            <p:cNvSpPr>
              <a:spLocks/>
            </p:cNvSpPr>
            <p:nvPr/>
          </p:nvSpPr>
          <p:spPr bwMode="auto">
            <a:xfrm>
              <a:off x="2081" y="0"/>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a:t>
              </a:r>
              <a:endParaRPr lang="en-US" sz="2100" dirty="0">
                <a:latin typeface="Calibri" charset="0"/>
                <a:ea typeface="Calibri" charset="0"/>
                <a:cs typeface="Calibri" charset="0"/>
                <a:sym typeface="Calibri" charset="0"/>
              </a:endParaRPr>
            </a:p>
          </p:txBody>
        </p:sp>
        <p:sp>
          <p:nvSpPr>
            <p:cNvPr id="10" name="Rectangle 9"/>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bin</a:t>
              </a:r>
            </a:p>
          </p:txBody>
        </p:sp>
        <p:sp>
          <p:nvSpPr>
            <p:cNvPr id="8204" name="AutoShape 10"/>
            <p:cNvSpPr>
              <a:spLocks/>
            </p:cNvSpPr>
            <p:nvPr/>
          </p:nvSpPr>
          <p:spPr bwMode="auto">
            <a:xfrm>
              <a:off x="416" y="453"/>
              <a:ext cx="2080" cy="227"/>
            </a:xfrm>
            <a:custGeom>
              <a:avLst/>
              <a:gdLst>
                <a:gd name="T0" fmla="*/ 1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2" name="Rectangle 11"/>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dev</a:t>
              </a:r>
            </a:p>
          </p:txBody>
        </p:sp>
        <p:sp>
          <p:nvSpPr>
            <p:cNvPr id="8206" name="AutoShape 12"/>
            <p:cNvSpPr>
              <a:spLocks/>
            </p:cNvSpPr>
            <p:nvPr/>
          </p:nvSpPr>
          <p:spPr bwMode="auto">
            <a:xfrm>
              <a:off x="145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4" name="Rectangle 13"/>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etc</a:t>
              </a:r>
            </a:p>
          </p:txBody>
        </p:sp>
        <p:sp>
          <p:nvSpPr>
            <p:cNvPr id="8208"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16" name="Rectangle 15"/>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home</a:t>
              </a:r>
              <a:endParaRPr lang="en-US" sz="2100" dirty="0">
                <a:latin typeface="Calibri" charset="0"/>
                <a:ea typeface="Calibri" charset="0"/>
                <a:cs typeface="Calibri" charset="0"/>
                <a:sym typeface="Calibri" charset="0"/>
              </a:endParaRPr>
            </a:p>
          </p:txBody>
        </p:sp>
        <p:sp>
          <p:nvSpPr>
            <p:cNvPr id="18" name="Rectangle 17"/>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local</a:t>
              </a:r>
              <a:r>
                <a:rPr lang="en-US" sz="2100" dirty="0">
                  <a:latin typeface="Calibri" charset="0"/>
                  <a:ea typeface="Calibri" charset="0"/>
                  <a:cs typeface="Calibri" charset="0"/>
                  <a:sym typeface="Calibri" charset="0"/>
                </a:rPr>
                <a:t>	</a:t>
              </a:r>
            </a:p>
          </p:txBody>
        </p:sp>
        <p:sp>
          <p:nvSpPr>
            <p:cNvPr id="8212" name="AutoShape 18"/>
            <p:cNvSpPr>
              <a:spLocks/>
            </p:cNvSpPr>
            <p:nvPr/>
          </p:nvSpPr>
          <p:spPr bwMode="auto">
            <a:xfrm>
              <a:off x="301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dirty="0"/>
            </a:p>
          </p:txBody>
        </p:sp>
        <p:sp>
          <p:nvSpPr>
            <p:cNvPr id="8216"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6" name="Rectangle 25"/>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o</a:t>
              </a:r>
              <a:r>
                <a:rPr lang="en-US" sz="2100" dirty="0" smtClean="0">
                  <a:latin typeface="Calibri" charset="0"/>
                  <a:ea typeface="Calibri" charset="0"/>
                  <a:cs typeface="Calibri" charset="0"/>
                  <a:sym typeface="Calibri" charset="0"/>
                </a:rPr>
                <a:t>ther directories</a:t>
              </a:r>
              <a:endParaRPr lang="en-US" sz="2100" dirty="0">
                <a:latin typeface="Calibri" charset="0"/>
                <a:ea typeface="Calibri" charset="0"/>
                <a:cs typeface="Calibri" charset="0"/>
                <a:sym typeface="Calibri" charset="0"/>
              </a:endParaRPr>
            </a:p>
          </p:txBody>
        </p:sp>
        <p:sp>
          <p:nvSpPr>
            <p:cNvPr id="8220" name="AutoShape 26"/>
            <p:cNvSpPr>
              <a:spLocks/>
            </p:cNvSpPr>
            <p:nvPr/>
          </p:nvSpPr>
          <p:spPr bwMode="auto">
            <a:xfrm>
              <a:off x="353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8" name="Rectangle 27"/>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usr</a:t>
              </a:r>
            </a:p>
          </p:txBody>
        </p:sp>
        <p:sp>
          <p:nvSpPr>
            <p:cNvPr id="30" name="Rectangle 29"/>
            <p:cNvSpPr>
              <a:spLocks/>
            </p:cNvSpPr>
            <p:nvPr/>
          </p:nvSpPr>
          <p:spPr bwMode="auto">
            <a:xfrm>
              <a:off x="2545" y="2055"/>
              <a:ext cx="101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FDMGROUP</a:t>
              </a:r>
              <a:endParaRPr lang="en-US" sz="2100" dirty="0">
                <a:latin typeface="Calibri" charset="0"/>
                <a:ea typeface="Calibri" charset="0"/>
                <a:cs typeface="Calibri" charset="0"/>
                <a:sym typeface="Calibri" charset="0"/>
              </a:endParaRPr>
            </a:p>
          </p:txBody>
        </p:sp>
        <p:sp>
          <p:nvSpPr>
            <p:cNvPr id="31" name="Rectangle 30"/>
            <p:cNvSpPr>
              <a:spLocks/>
            </p:cNvSpPr>
            <p:nvPr/>
          </p:nvSpPr>
          <p:spPr bwMode="auto">
            <a:xfrm>
              <a:off x="3608"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o</a:t>
              </a:r>
              <a:r>
                <a:rPr lang="en-US" sz="2100" dirty="0" smtClean="0">
                  <a:latin typeface="Calibri" charset="0"/>
                  <a:ea typeface="Calibri" charset="0"/>
                  <a:cs typeface="Calibri" charset="0"/>
                  <a:sym typeface="Calibri" charset="0"/>
                </a:rPr>
                <a:t>ther directories</a:t>
              </a:r>
              <a:endParaRPr lang="en-US" sz="2100" dirty="0">
                <a:latin typeface="Calibri" charset="0"/>
                <a:ea typeface="Calibri" charset="0"/>
                <a:cs typeface="Calibri" charset="0"/>
                <a:sym typeface="Calibri" charset="0"/>
              </a:endParaRPr>
            </a:p>
          </p:txBody>
        </p:sp>
        <p:sp>
          <p:nvSpPr>
            <p:cNvPr id="34" name="Rectangle 33"/>
            <p:cNvSpPr>
              <a:spLocks/>
            </p:cNvSpPr>
            <p:nvPr/>
          </p:nvSpPr>
          <p:spPr bwMode="auto">
            <a:xfrm>
              <a:off x="3081" y="2815"/>
              <a:ext cx="101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User2</a:t>
              </a:r>
              <a:endParaRPr lang="en-US" sz="2100" dirty="0">
                <a:latin typeface="Calibri" charset="0"/>
                <a:ea typeface="Calibri" charset="0"/>
                <a:cs typeface="Calibri" charset="0"/>
                <a:sym typeface="Calibri" charset="0"/>
              </a:endParaRPr>
            </a:p>
          </p:txBody>
        </p:sp>
      </p:grpSp>
      <p:grpSp>
        <p:nvGrpSpPr>
          <p:cNvPr id="40" name="Group 7"/>
          <p:cNvGrpSpPr>
            <a:grpSpLocks/>
          </p:cNvGrpSpPr>
          <p:nvPr/>
        </p:nvGrpSpPr>
        <p:grpSpPr bwMode="auto">
          <a:xfrm>
            <a:off x="895350" y="1545339"/>
            <a:ext cx="7303478" cy="4696704"/>
            <a:chOff x="0" y="-25"/>
            <a:chExt cx="4992" cy="4059"/>
          </a:xfrm>
        </p:grpSpPr>
        <p:sp>
          <p:nvSpPr>
            <p:cNvPr id="41" name="Rectangle 40"/>
            <p:cNvSpPr>
              <a:spLocks/>
            </p:cNvSpPr>
            <p:nvPr/>
          </p:nvSpPr>
          <p:spPr bwMode="auto">
            <a:xfrm>
              <a:off x="2011" y="-25"/>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a:t>
              </a:r>
              <a:endParaRPr lang="en-US" sz="2100" dirty="0">
                <a:latin typeface="Calibri" charset="0"/>
                <a:ea typeface="Calibri" charset="0"/>
                <a:cs typeface="Calibri" charset="0"/>
                <a:sym typeface="Calibri" charset="0"/>
              </a:endParaRPr>
            </a:p>
          </p:txBody>
        </p:sp>
        <p:sp>
          <p:nvSpPr>
            <p:cNvPr id="42" name="Rectangle 41"/>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bin</a:t>
              </a:r>
            </a:p>
          </p:txBody>
        </p:sp>
        <p:sp>
          <p:nvSpPr>
            <p:cNvPr id="44" name="Rectangle 43"/>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dev</a:t>
              </a:r>
            </a:p>
          </p:txBody>
        </p:sp>
        <p:sp>
          <p:nvSpPr>
            <p:cNvPr id="46" name="Rectangle 45"/>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etc</a:t>
              </a:r>
            </a:p>
          </p:txBody>
        </p:sp>
        <p:sp>
          <p:nvSpPr>
            <p:cNvPr id="47"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48" name="Rectangle 47"/>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home</a:t>
              </a:r>
              <a:endParaRPr lang="en-US" sz="2100" dirty="0">
                <a:latin typeface="Calibri" charset="0"/>
                <a:ea typeface="Calibri" charset="0"/>
                <a:cs typeface="Calibri" charset="0"/>
                <a:sym typeface="Calibri" charset="0"/>
              </a:endParaRPr>
            </a:p>
          </p:txBody>
        </p:sp>
        <p:sp>
          <p:nvSpPr>
            <p:cNvPr id="49" name="AutoShape 16"/>
            <p:cNvSpPr>
              <a:spLocks/>
            </p:cNvSpPr>
            <p:nvPr/>
          </p:nvSpPr>
          <p:spPr bwMode="auto">
            <a:xfrm>
              <a:off x="2496" y="438"/>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50" name="Rectangle 49"/>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   local</a:t>
              </a:r>
              <a:r>
                <a:rPr lang="en-US" sz="2100" dirty="0">
                  <a:latin typeface="Calibri" charset="0"/>
                  <a:ea typeface="Calibri" charset="0"/>
                  <a:cs typeface="Calibri" charset="0"/>
                  <a:sym typeface="Calibri" charset="0"/>
                </a:rPr>
                <a:t>	</a:t>
              </a:r>
            </a:p>
          </p:txBody>
        </p:sp>
        <p:sp>
          <p:nvSpPr>
            <p:cNvPr id="52" name="Rectangle 51"/>
            <p:cNvSpPr>
              <a:spLocks/>
            </p:cNvSpPr>
            <p:nvPr/>
          </p:nvSpPr>
          <p:spPr bwMode="auto">
            <a:xfrm>
              <a:off x="1595" y="3581"/>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file1</a:t>
              </a:r>
            </a:p>
          </p:txBody>
        </p:sp>
        <p:sp>
          <p:nvSpPr>
            <p:cNvPr id="53" name="Rectangle 52"/>
            <p:cNvSpPr>
              <a:spLocks/>
            </p:cNvSpPr>
            <p:nvPr/>
          </p:nvSpPr>
          <p:spPr bwMode="auto">
            <a:xfrm>
              <a:off x="2661" y="3568"/>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file2</a:t>
              </a:r>
            </a:p>
          </p:txBody>
        </p:sp>
        <p:sp>
          <p:nvSpPr>
            <p:cNvPr id="54"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55" name="Rectangle 54"/>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o</a:t>
              </a:r>
              <a:r>
                <a:rPr lang="en-US" sz="2100" dirty="0" smtClean="0">
                  <a:latin typeface="Calibri" charset="0"/>
                  <a:ea typeface="Calibri" charset="0"/>
                  <a:cs typeface="Calibri" charset="0"/>
                  <a:sym typeface="Calibri" charset="0"/>
                </a:rPr>
                <a:t>ther directories</a:t>
              </a:r>
              <a:endParaRPr lang="en-US" sz="2100" dirty="0">
                <a:latin typeface="Calibri" charset="0"/>
                <a:ea typeface="Calibri" charset="0"/>
                <a:cs typeface="Calibri" charset="0"/>
                <a:sym typeface="Calibri" charset="0"/>
              </a:endParaRPr>
            </a:p>
          </p:txBody>
        </p:sp>
        <p:sp>
          <p:nvSpPr>
            <p:cNvPr id="57" name="Rectangle 56"/>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usr</a:t>
              </a:r>
            </a:p>
          </p:txBody>
        </p:sp>
        <p:sp>
          <p:nvSpPr>
            <p:cNvPr id="58" name="Rectangle 57"/>
            <p:cNvSpPr>
              <a:spLocks/>
            </p:cNvSpPr>
            <p:nvPr/>
          </p:nvSpPr>
          <p:spPr bwMode="auto">
            <a:xfrm>
              <a:off x="2572" y="2062"/>
              <a:ext cx="101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FDMGROUP</a:t>
              </a:r>
              <a:endParaRPr lang="en-US" sz="2100" dirty="0">
                <a:latin typeface="Calibri" charset="0"/>
                <a:ea typeface="Calibri" charset="0"/>
                <a:cs typeface="Calibri" charset="0"/>
                <a:sym typeface="Calibri" charset="0"/>
              </a:endParaRPr>
            </a:p>
          </p:txBody>
        </p:sp>
        <p:sp>
          <p:nvSpPr>
            <p:cNvPr id="59" name="Rectangle 58"/>
            <p:cNvSpPr>
              <a:spLocks/>
            </p:cNvSpPr>
            <p:nvPr/>
          </p:nvSpPr>
          <p:spPr bwMode="auto">
            <a:xfrm>
              <a:off x="3608"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o</a:t>
              </a:r>
              <a:r>
                <a:rPr lang="en-US" sz="2100" dirty="0" smtClean="0">
                  <a:latin typeface="Calibri" charset="0"/>
                  <a:ea typeface="Calibri" charset="0"/>
                  <a:cs typeface="Calibri" charset="0"/>
                  <a:sym typeface="Calibri" charset="0"/>
                </a:rPr>
                <a:t>ther directories</a:t>
              </a:r>
              <a:endParaRPr lang="en-US" sz="2100" dirty="0">
                <a:latin typeface="Calibri" charset="0"/>
                <a:ea typeface="Calibri" charset="0"/>
                <a:cs typeface="Calibri" charset="0"/>
                <a:sym typeface="Calibri" charset="0"/>
              </a:endParaRPr>
            </a:p>
          </p:txBody>
        </p:sp>
        <p:sp>
          <p:nvSpPr>
            <p:cNvPr id="60" name="Rectangle 59"/>
            <p:cNvSpPr>
              <a:spLocks/>
            </p:cNvSpPr>
            <p:nvPr/>
          </p:nvSpPr>
          <p:spPr bwMode="auto">
            <a:xfrm>
              <a:off x="1999" y="2799"/>
              <a:ext cx="1016"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smtClean="0">
                  <a:latin typeface="Calibri" charset="0"/>
                  <a:ea typeface="Calibri" charset="0"/>
                  <a:cs typeface="Calibri" charset="0"/>
                  <a:sym typeface="Calibri" charset="0"/>
                </a:rPr>
                <a:t>User1</a:t>
              </a:r>
              <a:endParaRPr lang="en-US" sz="2100" dirty="0">
                <a:latin typeface="Calibri" charset="0"/>
                <a:ea typeface="Calibri" charset="0"/>
                <a:cs typeface="Calibri" charset="0"/>
                <a:sym typeface="Calibri" charset="0"/>
              </a:endParaRPr>
            </a:p>
          </p:txBody>
        </p:sp>
      </p:grpSp>
      <p:cxnSp>
        <p:nvCxnSpPr>
          <p:cNvPr id="17" name="Straight Connector 16"/>
          <p:cNvCxnSpPr>
            <a:stCxn id="60" idx="2"/>
          </p:cNvCxnSpPr>
          <p:nvPr/>
        </p:nvCxnSpPr>
        <p:spPr>
          <a:xfrm flipH="1">
            <a:off x="4562947" y="5337184"/>
            <a:ext cx="236" cy="203095"/>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49151" y="5540279"/>
            <a:ext cx="1553745"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396524" y="5540279"/>
            <a:ext cx="0" cy="170065"/>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3849150" y="5540279"/>
            <a:ext cx="1" cy="154556"/>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193" name="Straight Connector 8192"/>
          <p:cNvCxnSpPr>
            <a:stCxn id="58" idx="2"/>
          </p:cNvCxnSpPr>
          <p:nvPr/>
        </p:nvCxnSpPr>
        <p:spPr>
          <a:xfrm>
            <a:off x="5401503" y="4484395"/>
            <a:ext cx="679" cy="170064"/>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02" name="Straight Connector 8201"/>
          <p:cNvCxnSpPr/>
          <p:nvPr/>
        </p:nvCxnSpPr>
        <p:spPr>
          <a:xfrm>
            <a:off x="5402182" y="4654459"/>
            <a:ext cx="771021"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11" name="Straight Connector 8210"/>
          <p:cNvCxnSpPr/>
          <p:nvPr/>
        </p:nvCxnSpPr>
        <p:spPr>
          <a:xfrm flipH="1">
            <a:off x="4580739" y="4654459"/>
            <a:ext cx="815785" cy="15045"/>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25" name="Straight Connector 8224"/>
          <p:cNvCxnSpPr/>
          <p:nvPr/>
        </p:nvCxnSpPr>
        <p:spPr>
          <a:xfrm>
            <a:off x="6173986" y="4651163"/>
            <a:ext cx="680" cy="14698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29" name="Straight Connector 8228"/>
          <p:cNvCxnSpPr/>
          <p:nvPr/>
        </p:nvCxnSpPr>
        <p:spPr>
          <a:xfrm>
            <a:off x="4580739" y="4653481"/>
            <a:ext cx="236" cy="159533"/>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105" name="Elbow Connector 30"/>
          <p:cNvCxnSpPr>
            <a:cxnSpLocks noChangeShapeType="1"/>
          </p:cNvCxnSpPr>
          <p:nvPr/>
        </p:nvCxnSpPr>
        <p:spPr bwMode="auto">
          <a:xfrm rot="8100000" flipH="1" flipV="1">
            <a:off x="6590835" y="2071615"/>
            <a:ext cx="313592" cy="325437"/>
          </a:xfrm>
          <a:prstGeom prst="bentConnector3">
            <a:avLst>
              <a:gd name="adj1" fmla="val 50000"/>
            </a:avLst>
          </a:prstGeom>
          <a:noFill/>
          <a:ln w="19050" algn="ctr">
            <a:solidFill>
              <a:srgbClr val="2C7284"/>
            </a:solidFill>
            <a:round/>
            <a:headEnd/>
            <a:tailEnd/>
          </a:ln>
        </p:spPr>
      </p:cxnSp>
      <p:cxnSp>
        <p:nvCxnSpPr>
          <p:cNvPr id="8235" name="Straight Connector 8234"/>
          <p:cNvCxnSpPr/>
          <p:nvPr/>
        </p:nvCxnSpPr>
        <p:spPr>
          <a:xfrm>
            <a:off x="6068647" y="2209046"/>
            <a:ext cx="390856"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39" name="Straight Connector 8238"/>
          <p:cNvCxnSpPr>
            <a:stCxn id="57" idx="0"/>
          </p:cNvCxnSpPr>
          <p:nvPr/>
        </p:nvCxnSpPr>
        <p:spPr>
          <a:xfrm flipV="1">
            <a:off x="7590205" y="2200770"/>
            <a:ext cx="6180" cy="160331"/>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42" name="Straight Connector 8241"/>
          <p:cNvCxnSpPr/>
          <p:nvPr/>
        </p:nvCxnSpPr>
        <p:spPr>
          <a:xfrm flipH="1">
            <a:off x="7152238" y="2200770"/>
            <a:ext cx="444147" cy="8276"/>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389285"/>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dirty="0">
                <a:solidFill>
                  <a:srgbClr val="7F7F7F"/>
                </a:solidFill>
              </a:rPr>
              <a:t>File System</a:t>
            </a:r>
          </a:p>
        </p:txBody>
      </p:sp>
      <p:sp>
        <p:nvSpPr>
          <p:cNvPr id="22" name="Text Placeholder 21"/>
          <p:cNvSpPr>
            <a:spLocks noGrp="1"/>
          </p:cNvSpPr>
          <p:nvPr>
            <p:ph type="body" sz="quarter" idx="14"/>
          </p:nvPr>
        </p:nvSpPr>
        <p:spPr>
          <a:xfrm>
            <a:off x="694592" y="2644775"/>
            <a:ext cx="7772400" cy="476726"/>
          </a:xfrm>
          <a:solidFill>
            <a:srgbClr val="00B0F0"/>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Files and Directories</a:t>
            </a:r>
          </a:p>
        </p:txBody>
      </p:sp>
      <p:sp>
        <p:nvSpPr>
          <p:cNvPr id="24" name="Text Placeholder 23"/>
          <p:cNvSpPr>
            <a:spLocks noGrp="1"/>
          </p:cNvSpPr>
          <p:nvPr>
            <p:ph type="body" sz="quarter" idx="16"/>
          </p:nvPr>
        </p:nvSpPr>
        <p:spPr>
          <a:xfrm>
            <a:off x="694592" y="3457575"/>
            <a:ext cx="7772400" cy="476726"/>
          </a:xfrm>
        </p:spPr>
        <p:txBody>
          <a:bodyPr/>
          <a:lstStyle/>
          <a:p>
            <a:pPr>
              <a:defRPr/>
            </a:pPr>
            <a:r>
              <a:t>Wildcards</a:t>
            </a:r>
            <a:endParaRPr/>
          </a:p>
        </p:txBody>
      </p:sp>
      <p:sp>
        <p:nvSpPr>
          <p:cNvPr id="7" name="Text Placeholder 23"/>
          <p:cNvSpPr>
            <a:spLocks noGrp="1"/>
          </p:cNvSpPr>
          <p:nvPr>
            <p:ph type="body" sz="quarter" idx="16"/>
          </p:nvPr>
        </p:nvSpPr>
        <p:spPr>
          <a:xfrm>
            <a:off x="694592" y="4337050"/>
            <a:ext cx="7772400" cy="476726"/>
          </a:xfrm>
        </p:spPr>
        <p:txBody>
          <a:bodyPr/>
          <a:lstStyle/>
          <a:p>
            <a:pPr>
              <a:defRPr/>
            </a:pPr>
            <a:r>
              <a:t>Permissions</a:t>
            </a:r>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three types of files</a:t>
            </a:r>
          </a:p>
        </p:txBody>
      </p:sp>
      <p:sp>
        <p:nvSpPr>
          <p:cNvPr id="6" name="Rounded Rectangle 5"/>
          <p:cNvSpPr/>
          <p:nvPr/>
        </p:nvSpPr>
        <p:spPr bwMode="auto">
          <a:xfrm>
            <a:off x="1439008" y="2487613"/>
            <a:ext cx="6529754" cy="347345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Regular files</a:t>
            </a:r>
          </a:p>
          <a:p>
            <a:pPr lvl="1">
              <a:buFont typeface="Arial" pitchFamily="34" charset="0"/>
              <a:buChar char="•"/>
              <a:defRPr/>
            </a:pPr>
            <a:r>
              <a:rPr lang="en-GB" sz="1800" dirty="0">
                <a:solidFill>
                  <a:srgbClr val="333399"/>
                </a:solidFill>
              </a:rPr>
              <a:t> Contain data, text or program instructions</a:t>
            </a:r>
          </a:p>
          <a:p>
            <a:pPr>
              <a:defRPr/>
            </a:pPr>
            <a:endParaRPr lang="en-GB" sz="1800" dirty="0">
              <a:solidFill>
                <a:srgbClr val="333399"/>
              </a:solidFill>
            </a:endParaRPr>
          </a:p>
          <a:p>
            <a:pPr>
              <a:defRPr/>
            </a:pPr>
            <a:r>
              <a:rPr lang="en-GB" sz="1800" b="1" dirty="0">
                <a:solidFill>
                  <a:srgbClr val="333399"/>
                </a:solidFill>
              </a:rPr>
              <a:t>Directories </a:t>
            </a:r>
          </a:p>
          <a:p>
            <a:pPr lvl="1">
              <a:buFont typeface="Arial" pitchFamily="34" charset="0"/>
              <a:buChar char="•"/>
              <a:defRPr/>
            </a:pPr>
            <a:r>
              <a:rPr lang="en-GB" sz="1800" dirty="0">
                <a:solidFill>
                  <a:srgbClr val="333399"/>
                </a:solidFill>
              </a:rPr>
              <a:t> Stores special and regular files</a:t>
            </a:r>
          </a:p>
          <a:p>
            <a:pPr>
              <a:defRPr/>
            </a:pPr>
            <a:endParaRPr lang="en-GB" sz="1800" dirty="0">
              <a:solidFill>
                <a:srgbClr val="333399"/>
              </a:solidFill>
            </a:endParaRPr>
          </a:p>
          <a:p>
            <a:pPr>
              <a:defRPr/>
            </a:pPr>
            <a:r>
              <a:rPr lang="en-GB" sz="1800" b="1" dirty="0">
                <a:solidFill>
                  <a:srgbClr val="333399"/>
                </a:solidFill>
              </a:rPr>
              <a:t>Special files </a:t>
            </a:r>
          </a:p>
          <a:p>
            <a:pPr lvl="1">
              <a:buFont typeface="Arial" pitchFamily="34" charset="0"/>
              <a:buChar char="•"/>
              <a:defRPr/>
            </a:pPr>
            <a:r>
              <a:rPr lang="en-GB" sz="1800" dirty="0">
                <a:solidFill>
                  <a:srgbClr val="333399"/>
                </a:solidFill>
              </a:rPr>
              <a:t> Provide access to hardware. For example printers, hard disks and other devices</a:t>
            </a: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a:t>Directories</a:t>
            </a:r>
            <a:endParaRPr lang="en-GB" kern="0" dirty="0"/>
          </a:p>
        </p:txBody>
      </p:sp>
      <p:sp>
        <p:nvSpPr>
          <p:cNvPr id="6" name="Rounded Rectangle 5"/>
          <p:cNvSpPr/>
          <p:nvPr/>
        </p:nvSpPr>
        <p:spPr bwMode="auto">
          <a:xfrm>
            <a:off x="1439008" y="2280048"/>
            <a:ext cx="6811108"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smtClean="0">
                <a:solidFill>
                  <a:srgbClr val="333399"/>
                </a:solidFill>
              </a:rPr>
              <a:t>Your home </a:t>
            </a:r>
            <a:r>
              <a:rPr lang="en-GB" sz="1800" b="1" dirty="0">
                <a:solidFill>
                  <a:srgbClr val="333399"/>
                </a:solidFill>
              </a:rPr>
              <a:t>Directory </a:t>
            </a:r>
            <a:endParaRPr lang="en-GB" sz="1800" b="1" dirty="0" smtClean="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 holds </a:t>
            </a:r>
            <a:r>
              <a:rPr lang="en-GB" sz="1800" b="1" dirty="0">
                <a:solidFill>
                  <a:srgbClr val="333399"/>
                </a:solidFill>
              </a:rPr>
              <a:t>users files</a:t>
            </a:r>
          </a:p>
          <a:p>
            <a:pPr lvl="1">
              <a:defRPr/>
            </a:pPr>
            <a:r>
              <a:rPr lang="en-GB" sz="1800" dirty="0">
                <a:solidFill>
                  <a:srgbClr val="333399"/>
                </a:solidFill>
              </a:rPr>
              <a:t>/</a:t>
            </a:r>
            <a:r>
              <a:rPr lang="en-GB" sz="1800" dirty="0" smtClean="0">
                <a:solidFill>
                  <a:srgbClr val="333399"/>
                </a:solidFill>
              </a:rPr>
              <a:t>home/local/FDMGROUP/</a:t>
            </a:r>
            <a:r>
              <a:rPr lang="en-GB" sz="1800" dirty="0" err="1" smtClean="0">
                <a:solidFill>
                  <a:srgbClr val="333399"/>
                </a:solidFill>
              </a:rPr>
              <a:t>judy.marshall</a:t>
            </a: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Current Directory - current location</a:t>
            </a: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displayed using </a:t>
            </a:r>
            <a:r>
              <a:rPr lang="en-GB" sz="1800" b="1" dirty="0" err="1">
                <a:solidFill>
                  <a:srgbClr val="333399"/>
                </a:solidFill>
              </a:rPr>
              <a:t>pwd</a:t>
            </a:r>
            <a:endParaRPr lang="en-GB" sz="1800"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referenced by . in commands</a:t>
            </a:r>
          </a:p>
          <a:p>
            <a:pPr>
              <a:defRPr/>
            </a:pPr>
            <a:endParaRPr lang="en-GB" sz="1800" b="1" dirty="0">
              <a:solidFill>
                <a:srgbClr val="333399"/>
              </a:solidFill>
            </a:endParaRPr>
          </a:p>
          <a:p>
            <a:pPr>
              <a:defRPr/>
            </a:pPr>
            <a:r>
              <a:rPr lang="en-GB" sz="1800" b="1" dirty="0">
                <a:solidFill>
                  <a:srgbClr val="333399"/>
                </a:solidFill>
              </a:rPr>
              <a:t>Parent </a:t>
            </a:r>
            <a:r>
              <a:rPr lang="en-GB" sz="1800" b="1" dirty="0" smtClean="0">
                <a:solidFill>
                  <a:srgbClr val="333399"/>
                </a:solidFill>
              </a:rPr>
              <a:t>Directory  - directory </a:t>
            </a:r>
            <a:r>
              <a:rPr lang="en-GB" sz="1800" b="1" dirty="0">
                <a:solidFill>
                  <a:srgbClr val="333399"/>
                </a:solidFill>
              </a:rPr>
              <a:t>above the current directory</a:t>
            </a: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referenced by .. in commands</a:t>
            </a:r>
          </a:p>
          <a:p>
            <a:pPr>
              <a:defRPr/>
            </a:pPr>
            <a:r>
              <a:rPr lang="en-GB" sz="1800" b="1" dirty="0">
                <a:solidFill>
                  <a:srgbClr val="333399"/>
                </a:solidFill>
              </a:rPr>
              <a:t>                                 </a:t>
            </a: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45839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Absolute and relative paths</a:t>
            </a:r>
          </a:p>
        </p:txBody>
      </p:sp>
      <p:sp>
        <p:nvSpPr>
          <p:cNvPr id="6" name="Rounded Rectangle 5"/>
          <p:cNvSpPr/>
          <p:nvPr/>
        </p:nvSpPr>
        <p:spPr bwMode="auto">
          <a:xfrm>
            <a:off x="1282212" y="1827729"/>
            <a:ext cx="6529754" cy="439269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Absolute path </a:t>
            </a:r>
            <a:endParaRPr lang="en-GB"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specifies </a:t>
            </a:r>
            <a:r>
              <a:rPr lang="en-GB" sz="1800" b="1" dirty="0">
                <a:solidFill>
                  <a:srgbClr val="333399"/>
                </a:solidFill>
              </a:rPr>
              <a:t>the path of a file or directory regardless of the current location</a:t>
            </a:r>
          </a:p>
          <a:p>
            <a:pPr lvl="1">
              <a:defRPr/>
            </a:pPr>
            <a:r>
              <a:rPr lang="en-GB" sz="1800" dirty="0">
                <a:solidFill>
                  <a:srgbClr val="333399"/>
                </a:solidFill>
              </a:rPr>
              <a:t>/</a:t>
            </a:r>
            <a:r>
              <a:rPr lang="en-GB" sz="1800" dirty="0" err="1" smtClean="0">
                <a:solidFill>
                  <a:srgbClr val="333399"/>
                </a:solidFill>
              </a:rPr>
              <a:t>var</a:t>
            </a:r>
            <a:r>
              <a:rPr lang="en-GB" sz="1800" dirty="0" smtClean="0">
                <a:solidFill>
                  <a:srgbClr val="333399"/>
                </a:solidFill>
              </a:rPr>
              <a:t>/log/mail</a:t>
            </a:r>
          </a:p>
          <a:p>
            <a:pPr lvl="1">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Relative path </a:t>
            </a:r>
            <a:endParaRPr lang="en-GB"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specifies </a:t>
            </a:r>
            <a:r>
              <a:rPr lang="en-GB" sz="1800" b="1" dirty="0">
                <a:solidFill>
                  <a:srgbClr val="333399"/>
                </a:solidFill>
              </a:rPr>
              <a:t>the path of a file or directory which is relative to the current location</a:t>
            </a:r>
          </a:p>
          <a:p>
            <a:pPr lvl="1">
              <a:defRPr/>
            </a:pPr>
            <a:r>
              <a:rPr lang="en-GB" sz="1800" dirty="0">
                <a:solidFill>
                  <a:srgbClr val="333399"/>
                </a:solidFill>
              </a:rPr>
              <a:t>  statistics</a:t>
            </a:r>
          </a:p>
          <a:p>
            <a:pPr lvl="1">
              <a:defRPr/>
            </a:pPr>
            <a:r>
              <a:rPr lang="en-GB" sz="1800" dirty="0">
                <a:solidFill>
                  <a:srgbClr val="333399"/>
                </a:solidFill>
              </a:rPr>
              <a:t>./statistics</a:t>
            </a:r>
          </a:p>
          <a:p>
            <a:pPr lvl="1">
              <a:defRPr/>
            </a:pPr>
            <a:r>
              <a:rPr lang="en-GB" sz="1800" dirty="0">
                <a:solidFill>
                  <a:srgbClr val="333399"/>
                </a:solidFill>
              </a:rPr>
              <a:t>../mail/statistics</a:t>
            </a: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2.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C6A7F0-7287-4014-9FD7-7CBCAA1D5348}">
  <ds:schemaRefs>
    <ds:schemaRef ds:uri="http://www.w3.org/XML/1998/namespace"/>
    <ds:schemaRef ds:uri="http://purl.org/dc/terms/"/>
    <ds:schemaRef ds:uri="http://schemas.microsoft.com/office/2006/documentManagement/types"/>
    <ds:schemaRef ds:uri="http://purl.org/dc/elements/1.1/"/>
    <ds:schemaRef ds:uri="$ListId:Shared Documents;"/>
    <ds:schemaRef ds:uri="http://schemas.microsoft.com/office/infopath/2007/PartnerControls"/>
    <ds:schemaRef ds:uri="http://schemas.openxmlformats.org/package/2006/metadata/core-properties"/>
    <ds:schemaRef ds:uri="http://schemas.microsoft.com/sharepoint/v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1AEC757-C93A-458A-AAE8-0F4F6294D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A71CC-F40B-494C-BDFE-88B8F42E03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719</TotalTime>
  <Words>2036</Words>
  <Application>Microsoft Office PowerPoint</Application>
  <PresentationFormat>On-screen Show (4:3)</PresentationFormat>
  <Paragraphs>368</Paragraphs>
  <Slides>26</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ＭＳ Ｐゴシック</vt:lpstr>
      <vt:lpstr>Arial</vt:lpstr>
      <vt:lpstr>Calibri</vt:lpstr>
      <vt:lpstr>Courier New</vt:lpstr>
      <vt:lpstr>Lucida Console</vt:lpstr>
      <vt:lpstr>Wingdings</vt:lpstr>
      <vt:lpstr>Wingdings 3</vt:lpstr>
      <vt:lpstr>ヒラギノ角ゴ Pro W3</vt:lpstr>
      <vt:lpstr>Office Theme</vt:lpstr>
      <vt:lpstr>PowerPoint Presentation</vt:lpstr>
      <vt:lpstr>Module objectives</vt:lpstr>
      <vt:lpstr>File System</vt:lpstr>
      <vt:lpstr>File System</vt:lpstr>
      <vt:lpstr>File System</vt:lpstr>
      <vt:lpstr>File System</vt:lpstr>
      <vt:lpstr>Files and Directories</vt:lpstr>
      <vt:lpstr>Files and Directories</vt:lpstr>
      <vt:lpstr>Files and Directories</vt:lpstr>
      <vt:lpstr>Files and Directories</vt:lpstr>
      <vt:lpstr>Files and Directories</vt:lpstr>
      <vt:lpstr>Files and Directories</vt:lpstr>
      <vt:lpstr>Files and Directories</vt:lpstr>
      <vt:lpstr>Files and Directories</vt:lpstr>
      <vt:lpstr>Files and Directories</vt:lpstr>
      <vt:lpstr>File System</vt:lpstr>
      <vt:lpstr>Wildcards (Globbing)</vt:lpstr>
      <vt:lpstr>Wildcards (Globbing)</vt:lpstr>
      <vt:lpstr>File System</vt:lpstr>
      <vt:lpstr>Permissions</vt:lpstr>
      <vt:lpstr>Permissions</vt:lpstr>
      <vt:lpstr>Permissions</vt:lpstr>
      <vt:lpstr>Permissions</vt:lpstr>
      <vt:lpstr>Permissions</vt:lpstr>
      <vt:lpstr>Questions?</vt:lpstr>
      <vt:lpstr>Module objectives</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Richard Jimenez</cp:lastModifiedBy>
  <cp:revision>200</cp:revision>
  <dcterms:created xsi:type="dcterms:W3CDTF">2014-05-28T13:17:46Z</dcterms:created>
  <dcterms:modified xsi:type="dcterms:W3CDTF">2020-11-03T16:04:12Z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