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56" r:id="rId2"/>
    <p:sldId id="258" r:id="rId3"/>
  </p:sldIdLst>
  <p:sldSz cx="12192000" cy="43218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duct related blog (will include product details)" id="{9645A35B-82D3-5542-8D01-863F8A3D575C}">
          <p14:sldIdLst>
            <p14:sldId id="256"/>
          </p14:sldIdLst>
        </p14:section>
        <p14:section name="Non-product related (will not include product)" id="{7C6FB0D2-D522-E14A-8225-4300B284E20C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A3A"/>
    <a:srgbClr val="D94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2"/>
    <p:restoredTop sz="94705"/>
  </p:normalViewPr>
  <p:slideViewPr>
    <p:cSldViewPr snapToGrid="0" snapToObjects="1">
      <p:cViewPr>
        <p:scale>
          <a:sx n="65" d="100"/>
          <a:sy n="65" d="100"/>
        </p:scale>
        <p:origin x="3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2C5F3-D157-404B-B2AC-0ADDF6498FBF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94025" y="1143000"/>
            <a:ext cx="869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B92F2-4B6E-0E47-A7D8-E7FEA6CC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94025" y="1143000"/>
            <a:ext cx="869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B92F2-4B6E-0E47-A7D8-E7FEA6CC6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15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94025" y="1143000"/>
            <a:ext cx="869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B92F2-4B6E-0E47-A7D8-E7FEA6CC6B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5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072966"/>
            <a:ext cx="10363200" cy="1504630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99510"/>
            <a:ext cx="9144000" cy="1043436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FE07-4036-354E-B368-97FBFCDAF69D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263-F175-254A-9411-730ACDF6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FE07-4036-354E-B368-97FBFCDAF69D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263-F175-254A-9411-730ACDF6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4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2300964"/>
            <a:ext cx="2628900" cy="3662534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2300964"/>
            <a:ext cx="7734300" cy="3662534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FE07-4036-354E-B368-97FBFCDAF69D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263-F175-254A-9411-730ACDF6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4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FE07-4036-354E-B368-97FBFCDAF69D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263-F175-254A-9411-730ACDF6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1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0774525"/>
            <a:ext cx="10515600" cy="1797752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8922125"/>
            <a:ext cx="10515600" cy="945395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FE07-4036-354E-B368-97FBFCDAF69D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263-F175-254A-9411-730ACDF6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7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504819"/>
            <a:ext cx="5181600" cy="274214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504819"/>
            <a:ext cx="5181600" cy="274214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FE07-4036-354E-B368-97FBFCDAF69D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263-F175-254A-9411-730ACDF6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2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00973"/>
            <a:ext cx="10515600" cy="83535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94440"/>
            <a:ext cx="5157787" cy="51921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786611"/>
            <a:ext cx="5157787" cy="232197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594440"/>
            <a:ext cx="5183188" cy="51921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5786611"/>
            <a:ext cx="5183188" cy="232197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FE07-4036-354E-B368-97FBFCDAF69D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263-F175-254A-9411-730ACDF6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4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FE07-4036-354E-B368-97FBFCDAF69D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263-F175-254A-9411-730ACDF6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2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FE07-4036-354E-B368-97FBFCDAF69D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263-F175-254A-9411-730ACDF6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3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81207"/>
            <a:ext cx="3932237" cy="1008422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22615"/>
            <a:ext cx="6172200" cy="3071286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2965430"/>
            <a:ext cx="3932237" cy="2402006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FE07-4036-354E-B368-97FBFCDAF69D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263-F175-254A-9411-730ACDF6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8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81207"/>
            <a:ext cx="3932237" cy="1008422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22615"/>
            <a:ext cx="6172200" cy="3071286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2965430"/>
            <a:ext cx="3932237" cy="2402006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FE07-4036-354E-B368-97FBFCDAF69D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263-F175-254A-9411-730ACDF6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9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00973"/>
            <a:ext cx="10515600" cy="8353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04819"/>
            <a:ext cx="10515600" cy="2742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056785"/>
            <a:ext cx="2743200" cy="2300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DFE07-4036-354E-B368-97FBFCDAF69D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056785"/>
            <a:ext cx="4114800" cy="2300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056785"/>
            <a:ext cx="2743200" cy="2300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EB263-F175-254A-9411-730ACDF6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31CA13-9A39-534C-BDC9-806199288028}"/>
              </a:ext>
            </a:extLst>
          </p:cNvPr>
          <p:cNvSpPr/>
          <p:nvPr/>
        </p:nvSpPr>
        <p:spPr>
          <a:xfrm>
            <a:off x="875817" y="899131"/>
            <a:ext cx="10440365" cy="4168010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C00C7-F738-0D4D-A2EB-01A2F28DAE5B}"/>
              </a:ext>
            </a:extLst>
          </p:cNvPr>
          <p:cNvSpPr txBox="1"/>
          <p:nvPr/>
        </p:nvSpPr>
        <p:spPr>
          <a:xfrm>
            <a:off x="875813" y="1660678"/>
            <a:ext cx="1044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otham" pitchFamily="2" charset="77"/>
              </a:rPr>
              <a:t>Brief new content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967332-318A-CD43-8F2A-0D7C333B9EC5}"/>
              </a:ext>
            </a:extLst>
          </p:cNvPr>
          <p:cNvSpPr/>
          <p:nvPr/>
        </p:nvSpPr>
        <p:spPr>
          <a:xfrm>
            <a:off x="2311077" y="3318241"/>
            <a:ext cx="1030147" cy="1030147"/>
          </a:xfrm>
          <a:prstGeom prst="roundRect">
            <a:avLst/>
          </a:prstGeom>
          <a:solidFill>
            <a:srgbClr val="D94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BLOG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ARTICLE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B1601E2-D5FD-2B4D-BF5E-DB2A7D2A1F77}"/>
              </a:ext>
            </a:extLst>
          </p:cNvPr>
          <p:cNvSpPr/>
          <p:nvPr/>
        </p:nvSpPr>
        <p:spPr>
          <a:xfrm>
            <a:off x="4500622" y="3318242"/>
            <a:ext cx="1030147" cy="10301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PRODUCT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00AC7DA-2DDE-9344-935A-0A14C7AA51A0}"/>
              </a:ext>
            </a:extLst>
          </p:cNvPr>
          <p:cNvSpPr/>
          <p:nvPr/>
        </p:nvSpPr>
        <p:spPr>
          <a:xfrm>
            <a:off x="6690166" y="3318241"/>
            <a:ext cx="1030147" cy="10301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CRM EMAIL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2CD038-CD93-A246-AEC2-B90DAF26F107}"/>
              </a:ext>
            </a:extLst>
          </p:cNvPr>
          <p:cNvSpPr/>
          <p:nvPr/>
        </p:nvSpPr>
        <p:spPr>
          <a:xfrm>
            <a:off x="8864276" y="3318241"/>
            <a:ext cx="1030147" cy="10301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PRESS RELEASE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FBD3DA-8C64-0E40-8560-164600E93A8D}"/>
              </a:ext>
            </a:extLst>
          </p:cNvPr>
          <p:cNvCxnSpPr>
            <a:cxnSpLocks/>
          </p:cNvCxnSpPr>
          <p:nvPr/>
        </p:nvCxnSpPr>
        <p:spPr>
          <a:xfrm>
            <a:off x="2311074" y="2947850"/>
            <a:ext cx="75833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7EA817-07E0-DF4C-A0E0-13B8FBB9C3BA}"/>
              </a:ext>
            </a:extLst>
          </p:cNvPr>
          <p:cNvSpPr txBox="1"/>
          <p:nvPr/>
        </p:nvSpPr>
        <p:spPr>
          <a:xfrm>
            <a:off x="2253203" y="2612567"/>
            <a:ext cx="820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What content do you need?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018F6E-9447-4A46-A276-17E6CEAAAF91}"/>
              </a:ext>
            </a:extLst>
          </p:cNvPr>
          <p:cNvCxnSpPr>
            <a:cxnSpLocks/>
          </p:cNvCxnSpPr>
          <p:nvPr/>
        </p:nvCxnSpPr>
        <p:spPr>
          <a:xfrm>
            <a:off x="2304324" y="5315256"/>
            <a:ext cx="75833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2856A9-E473-4A40-B199-AB3D1555E454}"/>
              </a:ext>
            </a:extLst>
          </p:cNvPr>
          <p:cNvSpPr txBox="1"/>
          <p:nvPr/>
        </p:nvSpPr>
        <p:spPr>
          <a:xfrm>
            <a:off x="2246453" y="4947124"/>
            <a:ext cx="820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How long do you want your blog article to be?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5BCF95A-2318-CA41-A627-3B312D71C3D2}"/>
              </a:ext>
            </a:extLst>
          </p:cNvPr>
          <p:cNvSpPr/>
          <p:nvPr/>
        </p:nvSpPr>
        <p:spPr>
          <a:xfrm>
            <a:off x="2246452" y="5595569"/>
            <a:ext cx="1030147" cy="10301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300 WORDS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2C3DB89-2C8C-6941-9717-962856C30283}"/>
              </a:ext>
            </a:extLst>
          </p:cNvPr>
          <p:cNvSpPr/>
          <p:nvPr/>
        </p:nvSpPr>
        <p:spPr>
          <a:xfrm>
            <a:off x="4435996" y="5595570"/>
            <a:ext cx="1030147" cy="1030147"/>
          </a:xfrm>
          <a:prstGeom prst="roundRect">
            <a:avLst/>
          </a:prstGeom>
          <a:solidFill>
            <a:srgbClr val="D94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Gotham Light" pitchFamily="2" charset="77"/>
              </a:rPr>
              <a:t>700 WORDS</a:t>
            </a:r>
            <a:endParaRPr lang="en-US" sz="1100" b="1" dirty="0">
              <a:solidFill>
                <a:schemeClr val="tx1"/>
              </a:solidFill>
              <a:latin typeface="Gotham Light" pitchFamily="2" charset="77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E7B46E8-B2C2-E04B-BD72-00B564CF987A}"/>
              </a:ext>
            </a:extLst>
          </p:cNvPr>
          <p:cNvSpPr/>
          <p:nvPr/>
        </p:nvSpPr>
        <p:spPr>
          <a:xfrm>
            <a:off x="6625541" y="5595569"/>
            <a:ext cx="1030147" cy="10301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1,000 WORDS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628A512-DA4C-B743-A066-0E1A98A17BA9}"/>
              </a:ext>
            </a:extLst>
          </p:cNvPr>
          <p:cNvSpPr/>
          <p:nvPr/>
        </p:nvSpPr>
        <p:spPr>
          <a:xfrm>
            <a:off x="8799652" y="5595569"/>
            <a:ext cx="1030147" cy="10301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2,000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WORDS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44FEFE-1C98-944F-BC61-4B4C8A73BA32}"/>
              </a:ext>
            </a:extLst>
          </p:cNvPr>
          <p:cNvCxnSpPr>
            <a:cxnSpLocks/>
          </p:cNvCxnSpPr>
          <p:nvPr/>
        </p:nvCxnSpPr>
        <p:spPr>
          <a:xfrm>
            <a:off x="2299501" y="9770490"/>
            <a:ext cx="75833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3872A7-D8DD-C94D-AABB-D10D6965BF20}"/>
              </a:ext>
            </a:extLst>
          </p:cNvPr>
          <p:cNvSpPr txBox="1"/>
          <p:nvPr/>
        </p:nvSpPr>
        <p:spPr>
          <a:xfrm>
            <a:off x="2241630" y="9367633"/>
            <a:ext cx="820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What’s the purpose of the piece of content?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C2965CB-A589-D042-B3DE-056F0B4D7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430" y="276769"/>
            <a:ext cx="1839940" cy="1231876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C053B39-328E-894C-B10E-D6891C81E525}"/>
              </a:ext>
            </a:extLst>
          </p:cNvPr>
          <p:cNvSpPr/>
          <p:nvPr/>
        </p:nvSpPr>
        <p:spPr>
          <a:xfrm>
            <a:off x="2160601" y="10268868"/>
            <a:ext cx="1434298" cy="7151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Drive traffic to my website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CA9AF59-4341-6D4D-8A92-A79181D8A42A}"/>
              </a:ext>
            </a:extLst>
          </p:cNvPr>
          <p:cNvSpPr/>
          <p:nvPr/>
        </p:nvSpPr>
        <p:spPr>
          <a:xfrm>
            <a:off x="3764657" y="10268868"/>
            <a:ext cx="1434298" cy="715126"/>
          </a:xfrm>
          <a:prstGeom prst="roundRect">
            <a:avLst/>
          </a:prstGeom>
          <a:solidFill>
            <a:srgbClr val="D94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Sell a </a:t>
            </a:r>
            <a:r>
              <a:rPr lang="en-US" sz="1100" b="1">
                <a:solidFill>
                  <a:schemeClr val="tx1"/>
                </a:solidFill>
                <a:latin typeface="Gotham Light" pitchFamily="2" charset="77"/>
              </a:rPr>
              <a:t>product or service</a:t>
            </a:r>
            <a:endParaRPr lang="en-US" sz="1100" b="1" dirty="0">
              <a:solidFill>
                <a:schemeClr val="tx1"/>
              </a:solidFill>
              <a:latin typeface="Gotham Light" pitchFamily="2" charset="77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C37CC25-8BE2-CC41-914A-745E543AEE0D}"/>
              </a:ext>
            </a:extLst>
          </p:cNvPr>
          <p:cNvSpPr/>
          <p:nvPr/>
        </p:nvSpPr>
        <p:spPr>
          <a:xfrm>
            <a:off x="5350388" y="10268868"/>
            <a:ext cx="1434298" cy="7151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Reinforce your brand values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329AFC1-0F9E-B24A-A180-68B8DEDBA230}"/>
              </a:ext>
            </a:extLst>
          </p:cNvPr>
          <p:cNvSpPr/>
          <p:nvPr/>
        </p:nvSpPr>
        <p:spPr>
          <a:xfrm>
            <a:off x="6941905" y="10268868"/>
            <a:ext cx="1434298" cy="7151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Remain credible in your industry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4765D14-6300-0D4C-9A37-A99665FE2665}"/>
              </a:ext>
            </a:extLst>
          </p:cNvPr>
          <p:cNvSpPr/>
          <p:nvPr/>
        </p:nvSpPr>
        <p:spPr>
          <a:xfrm>
            <a:off x="8533422" y="10268868"/>
            <a:ext cx="1434298" cy="7151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Engage your audience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68559AD-AAB0-3E41-AB5E-71673C9F66CE}"/>
              </a:ext>
            </a:extLst>
          </p:cNvPr>
          <p:cNvSpPr/>
          <p:nvPr/>
        </p:nvSpPr>
        <p:spPr>
          <a:xfrm>
            <a:off x="2172178" y="11251340"/>
            <a:ext cx="7795545" cy="55133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Gotham Light" pitchFamily="2" charset="77"/>
              </a:rPr>
              <a:t>Wordee SEO tip – find keywords related to your product. E.g., have you tried searching for your ingredient yet? </a:t>
            </a:r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645536-5195-7347-A7B5-B87D1FE59338}"/>
              </a:ext>
            </a:extLst>
          </p:cNvPr>
          <p:cNvCxnSpPr>
            <a:cxnSpLocks/>
          </p:cNvCxnSpPr>
          <p:nvPr/>
        </p:nvCxnSpPr>
        <p:spPr>
          <a:xfrm>
            <a:off x="2299501" y="12772776"/>
            <a:ext cx="75833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631775D-A822-424F-94F8-10CBC61485DA}"/>
              </a:ext>
            </a:extLst>
          </p:cNvPr>
          <p:cNvSpPr txBox="1"/>
          <p:nvPr/>
        </p:nvSpPr>
        <p:spPr>
          <a:xfrm>
            <a:off x="2241630" y="12369919"/>
            <a:ext cx="820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What’s the name of your product or service?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6ED37A8-DB51-154D-B115-05F5C1BDC9DA}"/>
              </a:ext>
            </a:extLst>
          </p:cNvPr>
          <p:cNvCxnSpPr>
            <a:cxnSpLocks/>
          </p:cNvCxnSpPr>
          <p:nvPr/>
        </p:nvCxnSpPr>
        <p:spPr>
          <a:xfrm>
            <a:off x="2311074" y="14448502"/>
            <a:ext cx="75833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E1573C7-C9B0-7C41-BDAB-D13BE83E84F8}"/>
              </a:ext>
            </a:extLst>
          </p:cNvPr>
          <p:cNvSpPr txBox="1"/>
          <p:nvPr/>
        </p:nvSpPr>
        <p:spPr>
          <a:xfrm>
            <a:off x="2253203" y="14045645"/>
            <a:ext cx="820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Is it a new product or service?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3734D57-B1F4-6C44-BBA1-14235E87F075}"/>
              </a:ext>
            </a:extLst>
          </p:cNvPr>
          <p:cNvSpPr/>
          <p:nvPr/>
        </p:nvSpPr>
        <p:spPr>
          <a:xfrm>
            <a:off x="2160605" y="12923502"/>
            <a:ext cx="7888143" cy="62865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  <a:latin typeface="Gotham Light" pitchFamily="2" charset="77"/>
              </a:rPr>
              <a:t>Product or service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77CA45-BFC8-3A4E-AF94-29131051797A}"/>
              </a:ext>
            </a:extLst>
          </p:cNvPr>
          <p:cNvCxnSpPr>
            <a:cxnSpLocks/>
          </p:cNvCxnSpPr>
          <p:nvPr/>
        </p:nvCxnSpPr>
        <p:spPr>
          <a:xfrm>
            <a:off x="2299500" y="16452174"/>
            <a:ext cx="75833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2447173-544F-0641-928F-F5135F403659}"/>
              </a:ext>
            </a:extLst>
          </p:cNvPr>
          <p:cNvSpPr txBox="1"/>
          <p:nvPr/>
        </p:nvSpPr>
        <p:spPr>
          <a:xfrm>
            <a:off x="2241629" y="16049317"/>
            <a:ext cx="820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Key selling points of your product or service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786B0EA-580E-D741-9A31-C3900E2145AD}"/>
              </a:ext>
            </a:extLst>
          </p:cNvPr>
          <p:cNvSpPr/>
          <p:nvPr/>
        </p:nvSpPr>
        <p:spPr>
          <a:xfrm>
            <a:off x="2160601" y="16652808"/>
            <a:ext cx="7917078" cy="2730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  <a:latin typeface="Gotham Light" pitchFamily="2" charset="77"/>
              </a:rPr>
              <a:t>1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B8D77047-7DAD-8640-BA31-002932FD3662}"/>
              </a:ext>
            </a:extLst>
          </p:cNvPr>
          <p:cNvSpPr/>
          <p:nvPr/>
        </p:nvSpPr>
        <p:spPr>
          <a:xfrm>
            <a:off x="2160601" y="17035426"/>
            <a:ext cx="7917078" cy="2730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  <a:latin typeface="Gotham Light" pitchFamily="2" charset="77"/>
              </a:rPr>
              <a:t>2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009D6F33-E452-C046-851B-CECA7DE8B60B}"/>
              </a:ext>
            </a:extLst>
          </p:cNvPr>
          <p:cNvSpPr/>
          <p:nvPr/>
        </p:nvSpPr>
        <p:spPr>
          <a:xfrm>
            <a:off x="2160601" y="17402073"/>
            <a:ext cx="7917078" cy="2730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  <a:latin typeface="Gotham Light" pitchFamily="2" charset="77"/>
              </a:rPr>
              <a:t>3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E62E8A4-5A69-E548-B024-2F80016C0421}"/>
              </a:ext>
            </a:extLst>
          </p:cNvPr>
          <p:cNvSpPr/>
          <p:nvPr/>
        </p:nvSpPr>
        <p:spPr>
          <a:xfrm>
            <a:off x="2160601" y="17768721"/>
            <a:ext cx="7917078" cy="2730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  <a:latin typeface="Gotham Light" pitchFamily="2" charset="77"/>
              </a:rPr>
              <a:t>4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40A21627-795A-A54C-8358-B4D490BFA4E5}"/>
              </a:ext>
            </a:extLst>
          </p:cNvPr>
          <p:cNvSpPr/>
          <p:nvPr/>
        </p:nvSpPr>
        <p:spPr>
          <a:xfrm>
            <a:off x="2160601" y="18136482"/>
            <a:ext cx="7917078" cy="2730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  <a:latin typeface="Gotham Light" pitchFamily="2" charset="77"/>
              </a:rPr>
              <a:t>5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CCE23EE-A896-4746-AB7A-1AF76F04EB57}"/>
              </a:ext>
            </a:extLst>
          </p:cNvPr>
          <p:cNvSpPr/>
          <p:nvPr/>
        </p:nvSpPr>
        <p:spPr>
          <a:xfrm>
            <a:off x="3856636" y="14655167"/>
            <a:ext cx="1434298" cy="7151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New and not yet launched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A80785E-3B88-A64A-BC82-5BB2D589EEE4}"/>
              </a:ext>
            </a:extLst>
          </p:cNvPr>
          <p:cNvSpPr/>
          <p:nvPr/>
        </p:nvSpPr>
        <p:spPr>
          <a:xfrm>
            <a:off x="5487586" y="14655167"/>
            <a:ext cx="1434298" cy="715126"/>
          </a:xfrm>
          <a:prstGeom prst="roundRect">
            <a:avLst/>
          </a:prstGeom>
          <a:solidFill>
            <a:srgbClr val="D94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Already launched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81C8EC1-8A38-B444-9352-F3E2932E12C6}"/>
              </a:ext>
            </a:extLst>
          </p:cNvPr>
          <p:cNvSpPr/>
          <p:nvPr/>
        </p:nvSpPr>
        <p:spPr>
          <a:xfrm>
            <a:off x="7151447" y="14646022"/>
            <a:ext cx="1434298" cy="7151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Not applicable, I don’t want this referenced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B5E84B1-4DCA-EE47-A7C5-D22BA86DC04A}"/>
              </a:ext>
            </a:extLst>
          </p:cNvPr>
          <p:cNvCxnSpPr>
            <a:cxnSpLocks/>
          </p:cNvCxnSpPr>
          <p:nvPr/>
        </p:nvCxnSpPr>
        <p:spPr>
          <a:xfrm>
            <a:off x="2218476" y="19375057"/>
            <a:ext cx="75833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321C4BC-2C20-9E48-9D34-7F27082A1925}"/>
              </a:ext>
            </a:extLst>
          </p:cNvPr>
          <p:cNvSpPr txBox="1"/>
          <p:nvPr/>
        </p:nvSpPr>
        <p:spPr>
          <a:xfrm>
            <a:off x="2160605" y="18972200"/>
            <a:ext cx="820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In a sentence, what is the purpose of this piece of content?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E1686CB-84DE-2146-8741-D8E7D2280E62}"/>
              </a:ext>
            </a:extLst>
          </p:cNvPr>
          <p:cNvCxnSpPr>
            <a:cxnSpLocks/>
          </p:cNvCxnSpPr>
          <p:nvPr/>
        </p:nvCxnSpPr>
        <p:spPr>
          <a:xfrm>
            <a:off x="2203155" y="21128145"/>
            <a:ext cx="75833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9DA1B92-33C4-8D42-9A98-69E86212882C}"/>
              </a:ext>
            </a:extLst>
          </p:cNvPr>
          <p:cNvSpPr txBox="1"/>
          <p:nvPr/>
        </p:nvSpPr>
        <p:spPr>
          <a:xfrm>
            <a:off x="2145284" y="20725288"/>
            <a:ext cx="820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 What’s the message your audience should leave with?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AE5289D3-CD65-4748-8FFA-6FFAC425D2A1}"/>
              </a:ext>
            </a:extLst>
          </p:cNvPr>
          <p:cNvSpPr/>
          <p:nvPr/>
        </p:nvSpPr>
        <p:spPr>
          <a:xfrm>
            <a:off x="2203158" y="19635027"/>
            <a:ext cx="7888143" cy="62865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  <a:latin typeface="Gotham Light" pitchFamily="2" charset="77"/>
              </a:rPr>
              <a:t>Product or service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2AF8F9BE-B3AC-5248-AD1D-C9EEA1891019}"/>
              </a:ext>
            </a:extLst>
          </p:cNvPr>
          <p:cNvSpPr/>
          <p:nvPr/>
        </p:nvSpPr>
        <p:spPr>
          <a:xfrm>
            <a:off x="2207585" y="21386137"/>
            <a:ext cx="7888143" cy="62865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  <a:latin typeface="Gotham Light" pitchFamily="2" charset="77"/>
              </a:rPr>
              <a:t>Message your audience should leave with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8FFA203-5D96-B141-90E0-3A5989F9389E}"/>
              </a:ext>
            </a:extLst>
          </p:cNvPr>
          <p:cNvCxnSpPr>
            <a:cxnSpLocks/>
          </p:cNvCxnSpPr>
          <p:nvPr/>
        </p:nvCxnSpPr>
        <p:spPr>
          <a:xfrm>
            <a:off x="2203155" y="23362826"/>
            <a:ext cx="75833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5EFDBE8-8800-164B-97D9-4A8C7E475709}"/>
              </a:ext>
            </a:extLst>
          </p:cNvPr>
          <p:cNvSpPr txBox="1"/>
          <p:nvPr/>
        </p:nvSpPr>
        <p:spPr>
          <a:xfrm>
            <a:off x="2145284" y="22959969"/>
            <a:ext cx="8569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Upload a product one pager or paste a product page  that your writer can refer to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FDC055BA-AD41-B246-A4CE-932325169454}"/>
              </a:ext>
            </a:extLst>
          </p:cNvPr>
          <p:cNvSpPr/>
          <p:nvPr/>
        </p:nvSpPr>
        <p:spPr>
          <a:xfrm>
            <a:off x="2208684" y="23582206"/>
            <a:ext cx="3128206" cy="628652"/>
          </a:xfrm>
          <a:prstGeom prst="roundRect">
            <a:avLst/>
          </a:prstGeom>
          <a:solidFill>
            <a:srgbClr val="D94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Upload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BE8FD8E-C2AD-8E4A-94BF-DD25FF590569}"/>
              </a:ext>
            </a:extLst>
          </p:cNvPr>
          <p:cNvCxnSpPr>
            <a:cxnSpLocks/>
          </p:cNvCxnSpPr>
          <p:nvPr/>
        </p:nvCxnSpPr>
        <p:spPr>
          <a:xfrm>
            <a:off x="2186732" y="25290322"/>
            <a:ext cx="75833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966A700-8A1E-CB4C-A9D0-4ED2FFEF2829}"/>
              </a:ext>
            </a:extLst>
          </p:cNvPr>
          <p:cNvSpPr txBox="1"/>
          <p:nvPr/>
        </p:nvSpPr>
        <p:spPr>
          <a:xfrm>
            <a:off x="2015434" y="26640741"/>
            <a:ext cx="820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otham" pitchFamily="2" charset="77"/>
              </a:rPr>
              <a:t>Don’t worry! Your writer will refer to your brand tone of voice and style guide as previously set up in your brand hub.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7C1E558-9A60-4040-BE91-6291BFB0A39B}"/>
              </a:ext>
            </a:extLst>
          </p:cNvPr>
          <p:cNvSpPr txBox="1"/>
          <p:nvPr/>
        </p:nvSpPr>
        <p:spPr>
          <a:xfrm>
            <a:off x="882564" y="30276681"/>
            <a:ext cx="1044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otham" pitchFamily="2" charset="77"/>
              </a:rPr>
              <a:t>Topic &amp; keywords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8750AF6-D325-034D-90E5-AF061E55DD48}"/>
              </a:ext>
            </a:extLst>
          </p:cNvPr>
          <p:cNvCxnSpPr>
            <a:cxnSpLocks/>
          </p:cNvCxnSpPr>
          <p:nvPr/>
        </p:nvCxnSpPr>
        <p:spPr>
          <a:xfrm>
            <a:off x="2060548" y="31529819"/>
            <a:ext cx="783387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F016B38-F2E5-BD4C-B9CE-32D6C90DA82A}"/>
              </a:ext>
            </a:extLst>
          </p:cNvPr>
          <p:cNvSpPr txBox="1"/>
          <p:nvPr/>
        </p:nvSpPr>
        <p:spPr>
          <a:xfrm>
            <a:off x="2002677" y="31126962"/>
            <a:ext cx="820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What’s the topic of the article going to be? 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607BEF8-1601-6B4A-8119-D34B1C80D82F}"/>
              </a:ext>
            </a:extLst>
          </p:cNvPr>
          <p:cNvSpPr/>
          <p:nvPr/>
        </p:nvSpPr>
        <p:spPr>
          <a:xfrm>
            <a:off x="2079579" y="31795350"/>
            <a:ext cx="7814843" cy="62865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  <a:latin typeface="Gotham Light" pitchFamily="2" charset="77"/>
              </a:rPr>
              <a:t>Product or service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3BD4060-9CDA-664E-92D6-A5D5F40ED9BC}"/>
              </a:ext>
            </a:extLst>
          </p:cNvPr>
          <p:cNvCxnSpPr>
            <a:cxnSpLocks/>
          </p:cNvCxnSpPr>
          <p:nvPr/>
        </p:nvCxnSpPr>
        <p:spPr>
          <a:xfrm>
            <a:off x="2104667" y="33182080"/>
            <a:ext cx="75833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8BEAD3C-F05B-894A-9AC6-41769E795F82}"/>
              </a:ext>
            </a:extLst>
          </p:cNvPr>
          <p:cNvSpPr txBox="1"/>
          <p:nvPr/>
        </p:nvSpPr>
        <p:spPr>
          <a:xfrm>
            <a:off x="2046796" y="32779223"/>
            <a:ext cx="820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Keywords to be integrated into your article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27A4A050-5F3C-DB43-AD7E-43F2CA6887C2}"/>
              </a:ext>
            </a:extLst>
          </p:cNvPr>
          <p:cNvSpPr/>
          <p:nvPr/>
        </p:nvSpPr>
        <p:spPr>
          <a:xfrm>
            <a:off x="2065161" y="33382714"/>
            <a:ext cx="7917078" cy="2730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  <a:latin typeface="Gotham Light" pitchFamily="2" charset="77"/>
              </a:rPr>
              <a:t>1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F7E44CCD-8DBE-CA46-A777-DFE9A0B328AD}"/>
              </a:ext>
            </a:extLst>
          </p:cNvPr>
          <p:cNvSpPr/>
          <p:nvPr/>
        </p:nvSpPr>
        <p:spPr>
          <a:xfrm>
            <a:off x="2065161" y="33765332"/>
            <a:ext cx="7917078" cy="2730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  <a:latin typeface="Gotham Light" pitchFamily="2" charset="77"/>
              </a:rPr>
              <a:t>2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8E350A14-9F97-5641-9ED1-0148064D0ACA}"/>
              </a:ext>
            </a:extLst>
          </p:cNvPr>
          <p:cNvSpPr/>
          <p:nvPr/>
        </p:nvSpPr>
        <p:spPr>
          <a:xfrm>
            <a:off x="2065161" y="34131979"/>
            <a:ext cx="7917078" cy="2730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  <a:latin typeface="Gotham Light" pitchFamily="2" charset="77"/>
              </a:rPr>
              <a:t>3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29919CF-9C84-D34E-8C1F-16282A363FC6}"/>
              </a:ext>
            </a:extLst>
          </p:cNvPr>
          <p:cNvCxnSpPr>
            <a:cxnSpLocks/>
          </p:cNvCxnSpPr>
          <p:nvPr/>
        </p:nvCxnSpPr>
        <p:spPr>
          <a:xfrm>
            <a:off x="2238991" y="7451065"/>
            <a:ext cx="75833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E89A772-9097-B247-9B10-03CD98917565}"/>
              </a:ext>
            </a:extLst>
          </p:cNvPr>
          <p:cNvSpPr txBox="1"/>
          <p:nvPr/>
        </p:nvSpPr>
        <p:spPr>
          <a:xfrm>
            <a:off x="2181120" y="7048208"/>
            <a:ext cx="820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Choose the level of writer you want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1467D582-1F2E-254F-A87B-F619BBC845B3}"/>
              </a:ext>
            </a:extLst>
          </p:cNvPr>
          <p:cNvSpPr/>
          <p:nvPr/>
        </p:nvSpPr>
        <p:spPr>
          <a:xfrm>
            <a:off x="4500622" y="8037374"/>
            <a:ext cx="1434298" cy="7151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Wordee accredited writer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16874CDE-234E-064E-B1D7-CE1CBEF7AA91}"/>
              </a:ext>
            </a:extLst>
          </p:cNvPr>
          <p:cNvSpPr/>
          <p:nvPr/>
        </p:nvSpPr>
        <p:spPr>
          <a:xfrm>
            <a:off x="6131572" y="8037374"/>
            <a:ext cx="1434298" cy="715126"/>
          </a:xfrm>
          <a:prstGeom prst="roundRect">
            <a:avLst/>
          </a:prstGeom>
          <a:solidFill>
            <a:srgbClr val="D94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Wordee luxe writer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CCA1FA11-E735-FC45-8DEE-6BFCE6C73D71}"/>
              </a:ext>
            </a:extLst>
          </p:cNvPr>
          <p:cNvSpPr/>
          <p:nvPr/>
        </p:nvSpPr>
        <p:spPr>
          <a:xfrm>
            <a:off x="5576511" y="23596590"/>
            <a:ext cx="4514790" cy="62865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  <a:latin typeface="Gotham Light" pitchFamily="2" charset="77"/>
              </a:rPr>
              <a:t>Paste URL here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6A2264CB-4147-F74A-93B7-218E19C04778}"/>
              </a:ext>
            </a:extLst>
          </p:cNvPr>
          <p:cNvSpPr/>
          <p:nvPr/>
        </p:nvSpPr>
        <p:spPr>
          <a:xfrm>
            <a:off x="2181120" y="25524565"/>
            <a:ext cx="3128206" cy="628652"/>
          </a:xfrm>
          <a:prstGeom prst="roundRect">
            <a:avLst/>
          </a:prstGeom>
          <a:solidFill>
            <a:srgbClr val="D94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Upload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893F2BBC-3B60-CA46-B9EF-A9946A2E742C}"/>
              </a:ext>
            </a:extLst>
          </p:cNvPr>
          <p:cNvSpPr/>
          <p:nvPr/>
        </p:nvSpPr>
        <p:spPr>
          <a:xfrm>
            <a:off x="5548947" y="25538949"/>
            <a:ext cx="4514790" cy="62865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  <a:latin typeface="Gotham Light" pitchFamily="2" charset="77"/>
              </a:rPr>
              <a:t>Paste URL here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F43835B-AD62-C447-A401-2357837ED14A}"/>
              </a:ext>
            </a:extLst>
          </p:cNvPr>
          <p:cNvSpPr/>
          <p:nvPr/>
        </p:nvSpPr>
        <p:spPr>
          <a:xfrm>
            <a:off x="4481806" y="35576957"/>
            <a:ext cx="3128206" cy="628652"/>
          </a:xfrm>
          <a:prstGeom prst="roundRect">
            <a:avLst/>
          </a:prstGeom>
          <a:solidFill>
            <a:srgbClr val="02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otham" pitchFamily="2" charset="77"/>
              </a:rPr>
              <a:t>SUBMIT</a:t>
            </a:r>
            <a:endParaRPr lang="en-US" sz="1100" b="1" dirty="0">
              <a:solidFill>
                <a:schemeClr val="bg1"/>
              </a:solidFill>
              <a:latin typeface="Gotham" pitchFamily="2" charset="77"/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9CD8CB1-59B9-0842-8607-9E7F1C1433D9}"/>
              </a:ext>
            </a:extLst>
          </p:cNvPr>
          <p:cNvCxnSpPr>
            <a:cxnSpLocks/>
          </p:cNvCxnSpPr>
          <p:nvPr/>
        </p:nvCxnSpPr>
        <p:spPr>
          <a:xfrm>
            <a:off x="2142282" y="28136609"/>
            <a:ext cx="75833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A86867A-7432-944B-A6A5-65DA18F26912}"/>
              </a:ext>
            </a:extLst>
          </p:cNvPr>
          <p:cNvSpPr txBox="1"/>
          <p:nvPr/>
        </p:nvSpPr>
        <p:spPr>
          <a:xfrm>
            <a:off x="2084411" y="27733752"/>
            <a:ext cx="820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When do you need a first draft?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DF0F0A15-6D72-2941-B77B-31DC0E0EF29D}"/>
              </a:ext>
            </a:extLst>
          </p:cNvPr>
          <p:cNvSpPr/>
          <p:nvPr/>
        </p:nvSpPr>
        <p:spPr>
          <a:xfrm>
            <a:off x="2063016" y="28615109"/>
            <a:ext cx="1434298" cy="7151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24 Hours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F3F7EDEE-B85C-D546-99CD-419161F8984E}"/>
              </a:ext>
            </a:extLst>
          </p:cNvPr>
          <p:cNvSpPr/>
          <p:nvPr/>
        </p:nvSpPr>
        <p:spPr>
          <a:xfrm>
            <a:off x="3667072" y="28615109"/>
            <a:ext cx="1434298" cy="715126"/>
          </a:xfrm>
          <a:prstGeom prst="roundRect">
            <a:avLst/>
          </a:prstGeom>
          <a:solidFill>
            <a:srgbClr val="D94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48 Hours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EAF3B0FD-B8A6-264F-9ABC-779F60BF3728}"/>
              </a:ext>
            </a:extLst>
          </p:cNvPr>
          <p:cNvSpPr/>
          <p:nvPr/>
        </p:nvSpPr>
        <p:spPr>
          <a:xfrm>
            <a:off x="5252803" y="28615109"/>
            <a:ext cx="1434298" cy="7151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72 Hours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C5477EA3-CEFF-8543-8E80-95ACFF77C2FB}"/>
              </a:ext>
            </a:extLst>
          </p:cNvPr>
          <p:cNvSpPr/>
          <p:nvPr/>
        </p:nvSpPr>
        <p:spPr>
          <a:xfrm>
            <a:off x="6844320" y="28615109"/>
            <a:ext cx="1434298" cy="7151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1 Week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E81C3E9-BE17-7241-A3A5-D5BD8C63FEB7}"/>
              </a:ext>
            </a:extLst>
          </p:cNvPr>
          <p:cNvSpPr/>
          <p:nvPr/>
        </p:nvSpPr>
        <p:spPr>
          <a:xfrm>
            <a:off x="8435837" y="28615109"/>
            <a:ext cx="1434298" cy="7151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2 Weeks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973CE59-0C3D-C04E-A5A2-F1FA99579948}"/>
              </a:ext>
            </a:extLst>
          </p:cNvPr>
          <p:cNvSpPr txBox="1"/>
          <p:nvPr/>
        </p:nvSpPr>
        <p:spPr>
          <a:xfrm>
            <a:off x="2084411" y="24878160"/>
            <a:ext cx="820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Upload or paste a URL below a reference article to guide your writer</a:t>
            </a:r>
          </a:p>
        </p:txBody>
      </p:sp>
    </p:spTree>
    <p:extLst>
      <p:ext uri="{BB962C8B-B14F-4D97-AF65-F5344CB8AC3E}">
        <p14:creationId xmlns:p14="http://schemas.microsoft.com/office/powerpoint/2010/main" val="200023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31CA13-9A39-534C-BDC9-806199288028}"/>
              </a:ext>
            </a:extLst>
          </p:cNvPr>
          <p:cNvSpPr/>
          <p:nvPr/>
        </p:nvSpPr>
        <p:spPr>
          <a:xfrm>
            <a:off x="875817" y="899131"/>
            <a:ext cx="10440365" cy="4168010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C00C7-F738-0D4D-A2EB-01A2F28DAE5B}"/>
              </a:ext>
            </a:extLst>
          </p:cNvPr>
          <p:cNvSpPr txBox="1"/>
          <p:nvPr/>
        </p:nvSpPr>
        <p:spPr>
          <a:xfrm>
            <a:off x="875813" y="1660678"/>
            <a:ext cx="1044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otham" pitchFamily="2" charset="77"/>
              </a:rPr>
              <a:t>Brief new content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967332-318A-CD43-8F2A-0D7C333B9EC5}"/>
              </a:ext>
            </a:extLst>
          </p:cNvPr>
          <p:cNvSpPr/>
          <p:nvPr/>
        </p:nvSpPr>
        <p:spPr>
          <a:xfrm>
            <a:off x="2311077" y="3318241"/>
            <a:ext cx="1030147" cy="1030147"/>
          </a:xfrm>
          <a:prstGeom prst="roundRect">
            <a:avLst/>
          </a:prstGeom>
          <a:solidFill>
            <a:srgbClr val="D94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BLOG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ARTICLE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B1601E2-D5FD-2B4D-BF5E-DB2A7D2A1F77}"/>
              </a:ext>
            </a:extLst>
          </p:cNvPr>
          <p:cNvSpPr/>
          <p:nvPr/>
        </p:nvSpPr>
        <p:spPr>
          <a:xfrm>
            <a:off x="4500622" y="3318242"/>
            <a:ext cx="1030147" cy="10301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PRODUCT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00AC7DA-2DDE-9344-935A-0A14C7AA51A0}"/>
              </a:ext>
            </a:extLst>
          </p:cNvPr>
          <p:cNvSpPr/>
          <p:nvPr/>
        </p:nvSpPr>
        <p:spPr>
          <a:xfrm>
            <a:off x="6690166" y="3318241"/>
            <a:ext cx="1030147" cy="10301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CRM EMAIL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2CD038-CD93-A246-AEC2-B90DAF26F107}"/>
              </a:ext>
            </a:extLst>
          </p:cNvPr>
          <p:cNvSpPr/>
          <p:nvPr/>
        </p:nvSpPr>
        <p:spPr>
          <a:xfrm>
            <a:off x="8864276" y="3318241"/>
            <a:ext cx="1030147" cy="10301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PRESS RELEASE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FBD3DA-8C64-0E40-8560-164600E93A8D}"/>
              </a:ext>
            </a:extLst>
          </p:cNvPr>
          <p:cNvCxnSpPr>
            <a:cxnSpLocks/>
          </p:cNvCxnSpPr>
          <p:nvPr/>
        </p:nvCxnSpPr>
        <p:spPr>
          <a:xfrm>
            <a:off x="2311074" y="2947850"/>
            <a:ext cx="75833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7EA817-07E0-DF4C-A0E0-13B8FBB9C3BA}"/>
              </a:ext>
            </a:extLst>
          </p:cNvPr>
          <p:cNvSpPr txBox="1"/>
          <p:nvPr/>
        </p:nvSpPr>
        <p:spPr>
          <a:xfrm>
            <a:off x="2253203" y="2612567"/>
            <a:ext cx="820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What content do you need?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018F6E-9447-4A46-A276-17E6CEAAAF91}"/>
              </a:ext>
            </a:extLst>
          </p:cNvPr>
          <p:cNvCxnSpPr>
            <a:cxnSpLocks/>
          </p:cNvCxnSpPr>
          <p:nvPr/>
        </p:nvCxnSpPr>
        <p:spPr>
          <a:xfrm>
            <a:off x="2304324" y="5315256"/>
            <a:ext cx="75833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2856A9-E473-4A40-B199-AB3D1555E454}"/>
              </a:ext>
            </a:extLst>
          </p:cNvPr>
          <p:cNvSpPr txBox="1"/>
          <p:nvPr/>
        </p:nvSpPr>
        <p:spPr>
          <a:xfrm>
            <a:off x="2246453" y="4947124"/>
            <a:ext cx="820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How long do you want your blog article to be?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5BCF95A-2318-CA41-A627-3B312D71C3D2}"/>
              </a:ext>
            </a:extLst>
          </p:cNvPr>
          <p:cNvSpPr/>
          <p:nvPr/>
        </p:nvSpPr>
        <p:spPr>
          <a:xfrm>
            <a:off x="2246452" y="5595569"/>
            <a:ext cx="1030147" cy="10301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300 WORDS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2C3DB89-2C8C-6941-9717-962856C30283}"/>
              </a:ext>
            </a:extLst>
          </p:cNvPr>
          <p:cNvSpPr/>
          <p:nvPr/>
        </p:nvSpPr>
        <p:spPr>
          <a:xfrm>
            <a:off x="4435996" y="5595570"/>
            <a:ext cx="1030147" cy="10301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700 WORDS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E7B46E8-B2C2-E04B-BD72-00B564CF987A}"/>
              </a:ext>
            </a:extLst>
          </p:cNvPr>
          <p:cNvSpPr/>
          <p:nvPr/>
        </p:nvSpPr>
        <p:spPr>
          <a:xfrm>
            <a:off x="6625541" y="5595569"/>
            <a:ext cx="1030147" cy="1030147"/>
          </a:xfrm>
          <a:prstGeom prst="roundRect">
            <a:avLst/>
          </a:prstGeom>
          <a:solidFill>
            <a:srgbClr val="D94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Gotham Light" pitchFamily="2" charset="77"/>
              </a:rPr>
              <a:t>1,000 WORDS</a:t>
            </a:r>
            <a:endParaRPr lang="en-US" sz="1100" b="1" dirty="0">
              <a:solidFill>
                <a:schemeClr val="tx1"/>
              </a:solidFill>
              <a:latin typeface="Gotham Light" pitchFamily="2" charset="77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628A512-DA4C-B743-A066-0E1A98A17BA9}"/>
              </a:ext>
            </a:extLst>
          </p:cNvPr>
          <p:cNvSpPr/>
          <p:nvPr/>
        </p:nvSpPr>
        <p:spPr>
          <a:xfrm>
            <a:off x="8799652" y="5595569"/>
            <a:ext cx="1030147" cy="10301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2,000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WORDS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44FEFE-1C98-944F-BC61-4B4C8A73BA32}"/>
              </a:ext>
            </a:extLst>
          </p:cNvPr>
          <p:cNvCxnSpPr>
            <a:cxnSpLocks/>
          </p:cNvCxnSpPr>
          <p:nvPr/>
        </p:nvCxnSpPr>
        <p:spPr>
          <a:xfrm>
            <a:off x="2299501" y="9770490"/>
            <a:ext cx="75833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3872A7-D8DD-C94D-AABB-D10D6965BF20}"/>
              </a:ext>
            </a:extLst>
          </p:cNvPr>
          <p:cNvSpPr txBox="1"/>
          <p:nvPr/>
        </p:nvSpPr>
        <p:spPr>
          <a:xfrm>
            <a:off x="2241630" y="9367633"/>
            <a:ext cx="820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What’s the purpose of the piece of content?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C2965CB-A589-D042-B3DE-056F0B4D7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430" y="276769"/>
            <a:ext cx="1839940" cy="1231876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C053B39-328E-894C-B10E-D6891C81E525}"/>
              </a:ext>
            </a:extLst>
          </p:cNvPr>
          <p:cNvSpPr/>
          <p:nvPr/>
        </p:nvSpPr>
        <p:spPr>
          <a:xfrm>
            <a:off x="2160601" y="10268868"/>
            <a:ext cx="1434298" cy="7151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Drive traffic to my website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CA9AF59-4341-6D4D-8A92-A79181D8A42A}"/>
              </a:ext>
            </a:extLst>
          </p:cNvPr>
          <p:cNvSpPr/>
          <p:nvPr/>
        </p:nvSpPr>
        <p:spPr>
          <a:xfrm>
            <a:off x="3764657" y="10268868"/>
            <a:ext cx="1434298" cy="7151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Sell a product or service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C37CC25-8BE2-CC41-914A-745E543AEE0D}"/>
              </a:ext>
            </a:extLst>
          </p:cNvPr>
          <p:cNvSpPr/>
          <p:nvPr/>
        </p:nvSpPr>
        <p:spPr>
          <a:xfrm>
            <a:off x="5350388" y="10268868"/>
            <a:ext cx="1434298" cy="7151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Reinforce your brand values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329AFC1-0F9E-B24A-A180-68B8DEDBA230}"/>
              </a:ext>
            </a:extLst>
          </p:cNvPr>
          <p:cNvSpPr/>
          <p:nvPr/>
        </p:nvSpPr>
        <p:spPr>
          <a:xfrm>
            <a:off x="6941905" y="10268868"/>
            <a:ext cx="1434298" cy="7151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Remain credible in your industry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4765D14-6300-0D4C-9A37-A99665FE2665}"/>
              </a:ext>
            </a:extLst>
          </p:cNvPr>
          <p:cNvSpPr/>
          <p:nvPr/>
        </p:nvSpPr>
        <p:spPr>
          <a:xfrm>
            <a:off x="8533422" y="10268868"/>
            <a:ext cx="1434298" cy="715126"/>
          </a:xfrm>
          <a:prstGeom prst="roundRect">
            <a:avLst/>
          </a:prstGeom>
          <a:solidFill>
            <a:srgbClr val="D94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Engage </a:t>
            </a:r>
            <a:r>
              <a:rPr lang="en-US" sz="1100" b="1">
                <a:solidFill>
                  <a:schemeClr val="tx1"/>
                </a:solidFill>
                <a:latin typeface="Gotham Light" pitchFamily="2" charset="77"/>
              </a:rPr>
              <a:t>your audience</a:t>
            </a:r>
            <a:endParaRPr lang="en-US" sz="1100" b="1" dirty="0">
              <a:solidFill>
                <a:schemeClr val="tx1"/>
              </a:solidFill>
              <a:latin typeface="Gotham Light" pitchFamily="2" charset="77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68559AD-AAB0-3E41-AB5E-71673C9F66CE}"/>
              </a:ext>
            </a:extLst>
          </p:cNvPr>
          <p:cNvSpPr/>
          <p:nvPr/>
        </p:nvSpPr>
        <p:spPr>
          <a:xfrm>
            <a:off x="2172178" y="11251340"/>
            <a:ext cx="7795545" cy="55133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Gotham Light" pitchFamily="2" charset="77"/>
              </a:rPr>
              <a:t>Wordee SEO tip – look for a topic that is trending and searched most frequently</a:t>
            </a:r>
            <a:endParaRPr lang="en-US" sz="1100" b="1" dirty="0">
              <a:solidFill>
                <a:schemeClr val="tx1"/>
              </a:solidFill>
              <a:latin typeface="Gotham Light" pitchFamily="2" charset="77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B5E84B1-4DCA-EE47-A7C5-D22BA86DC04A}"/>
              </a:ext>
            </a:extLst>
          </p:cNvPr>
          <p:cNvCxnSpPr>
            <a:cxnSpLocks/>
          </p:cNvCxnSpPr>
          <p:nvPr/>
        </p:nvCxnSpPr>
        <p:spPr>
          <a:xfrm>
            <a:off x="2139752" y="12996182"/>
            <a:ext cx="75833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321C4BC-2C20-9E48-9D34-7F27082A1925}"/>
              </a:ext>
            </a:extLst>
          </p:cNvPr>
          <p:cNvSpPr txBox="1"/>
          <p:nvPr/>
        </p:nvSpPr>
        <p:spPr>
          <a:xfrm>
            <a:off x="2081881" y="12593325"/>
            <a:ext cx="820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In a sentence, what is the purpose of this piece of content?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E1686CB-84DE-2146-8741-D8E7D2280E62}"/>
              </a:ext>
            </a:extLst>
          </p:cNvPr>
          <p:cNvCxnSpPr>
            <a:cxnSpLocks/>
          </p:cNvCxnSpPr>
          <p:nvPr/>
        </p:nvCxnSpPr>
        <p:spPr>
          <a:xfrm>
            <a:off x="2124431" y="14749270"/>
            <a:ext cx="75833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9DA1B92-33C4-8D42-9A98-69E86212882C}"/>
              </a:ext>
            </a:extLst>
          </p:cNvPr>
          <p:cNvSpPr txBox="1"/>
          <p:nvPr/>
        </p:nvSpPr>
        <p:spPr>
          <a:xfrm>
            <a:off x="2066560" y="14346413"/>
            <a:ext cx="820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 What’s the message your audience should leave with?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AE5289D3-CD65-4748-8FFA-6FFAC425D2A1}"/>
              </a:ext>
            </a:extLst>
          </p:cNvPr>
          <p:cNvSpPr/>
          <p:nvPr/>
        </p:nvSpPr>
        <p:spPr>
          <a:xfrm>
            <a:off x="2124434" y="13256152"/>
            <a:ext cx="7888143" cy="62865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  <a:latin typeface="Gotham Light" pitchFamily="2" charset="77"/>
              </a:rPr>
              <a:t>Product or service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2AF8F9BE-B3AC-5248-AD1D-C9EEA1891019}"/>
              </a:ext>
            </a:extLst>
          </p:cNvPr>
          <p:cNvSpPr/>
          <p:nvPr/>
        </p:nvSpPr>
        <p:spPr>
          <a:xfrm>
            <a:off x="2128861" y="15007262"/>
            <a:ext cx="7888143" cy="62865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  <a:latin typeface="Gotham Light" pitchFamily="2" charset="77"/>
              </a:rPr>
              <a:t>Message your audience should leave with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BE8FD8E-C2AD-8E4A-94BF-DD25FF590569}"/>
              </a:ext>
            </a:extLst>
          </p:cNvPr>
          <p:cNvCxnSpPr>
            <a:cxnSpLocks/>
          </p:cNvCxnSpPr>
          <p:nvPr/>
        </p:nvCxnSpPr>
        <p:spPr>
          <a:xfrm>
            <a:off x="2124431" y="16892287"/>
            <a:ext cx="75833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1E9B0FE-C87E-964F-BC02-F2C7452A65DB}"/>
              </a:ext>
            </a:extLst>
          </p:cNvPr>
          <p:cNvSpPr txBox="1"/>
          <p:nvPr/>
        </p:nvSpPr>
        <p:spPr>
          <a:xfrm>
            <a:off x="2066560" y="16489430"/>
            <a:ext cx="820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Upload or paste a URL below a reference article to guide your writer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66A700-8A1E-CB4C-A9D0-4ED2FFEF2829}"/>
              </a:ext>
            </a:extLst>
          </p:cNvPr>
          <p:cNvSpPr txBox="1"/>
          <p:nvPr/>
        </p:nvSpPr>
        <p:spPr>
          <a:xfrm>
            <a:off x="1953133" y="18342096"/>
            <a:ext cx="820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otham" pitchFamily="2" charset="77"/>
              </a:rPr>
              <a:t>Don’t worry! Your writer will refer to your brand tone of voice and style guide as previously set up in your brand hub.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7C1E558-9A60-4040-BE91-6291BFB0A39B}"/>
              </a:ext>
            </a:extLst>
          </p:cNvPr>
          <p:cNvSpPr txBox="1"/>
          <p:nvPr/>
        </p:nvSpPr>
        <p:spPr>
          <a:xfrm>
            <a:off x="901380" y="22046656"/>
            <a:ext cx="1044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otham" pitchFamily="2" charset="77"/>
              </a:rPr>
              <a:t>Topic &amp; keywords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8750AF6-D325-034D-90E5-AF061E55DD48}"/>
              </a:ext>
            </a:extLst>
          </p:cNvPr>
          <p:cNvCxnSpPr>
            <a:cxnSpLocks/>
          </p:cNvCxnSpPr>
          <p:nvPr/>
        </p:nvCxnSpPr>
        <p:spPr>
          <a:xfrm>
            <a:off x="2079364" y="23299794"/>
            <a:ext cx="783387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F016B38-F2E5-BD4C-B9CE-32D6C90DA82A}"/>
              </a:ext>
            </a:extLst>
          </p:cNvPr>
          <p:cNvSpPr txBox="1"/>
          <p:nvPr/>
        </p:nvSpPr>
        <p:spPr>
          <a:xfrm>
            <a:off x="2021493" y="22896937"/>
            <a:ext cx="820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What’s the topic of the article going to be? 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607BEF8-1601-6B4A-8119-D34B1C80D82F}"/>
              </a:ext>
            </a:extLst>
          </p:cNvPr>
          <p:cNvSpPr/>
          <p:nvPr/>
        </p:nvSpPr>
        <p:spPr>
          <a:xfrm>
            <a:off x="2098395" y="23565325"/>
            <a:ext cx="7814843" cy="62865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  <a:latin typeface="Gotham Light" pitchFamily="2" charset="77"/>
              </a:rPr>
              <a:t>Product or service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3BD4060-9CDA-664E-92D6-A5D5F40ED9BC}"/>
              </a:ext>
            </a:extLst>
          </p:cNvPr>
          <p:cNvCxnSpPr>
            <a:cxnSpLocks/>
          </p:cNvCxnSpPr>
          <p:nvPr/>
        </p:nvCxnSpPr>
        <p:spPr>
          <a:xfrm>
            <a:off x="2123483" y="24952055"/>
            <a:ext cx="75833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8BEAD3C-F05B-894A-9AC6-41769E795F82}"/>
              </a:ext>
            </a:extLst>
          </p:cNvPr>
          <p:cNvSpPr txBox="1"/>
          <p:nvPr/>
        </p:nvSpPr>
        <p:spPr>
          <a:xfrm>
            <a:off x="2065612" y="24549198"/>
            <a:ext cx="820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Keywords to be integrated into your article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27A4A050-5F3C-DB43-AD7E-43F2CA6887C2}"/>
              </a:ext>
            </a:extLst>
          </p:cNvPr>
          <p:cNvSpPr/>
          <p:nvPr/>
        </p:nvSpPr>
        <p:spPr>
          <a:xfrm>
            <a:off x="2083977" y="25152689"/>
            <a:ext cx="7917078" cy="2730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  <a:latin typeface="Gotham Light" pitchFamily="2" charset="77"/>
              </a:rPr>
              <a:t>1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F7E44CCD-8DBE-CA46-A777-DFE9A0B328AD}"/>
              </a:ext>
            </a:extLst>
          </p:cNvPr>
          <p:cNvSpPr/>
          <p:nvPr/>
        </p:nvSpPr>
        <p:spPr>
          <a:xfrm>
            <a:off x="2083977" y="25535307"/>
            <a:ext cx="7917078" cy="2730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  <a:latin typeface="Gotham Light" pitchFamily="2" charset="77"/>
              </a:rPr>
              <a:t>2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8E350A14-9F97-5641-9ED1-0148064D0ACA}"/>
              </a:ext>
            </a:extLst>
          </p:cNvPr>
          <p:cNvSpPr/>
          <p:nvPr/>
        </p:nvSpPr>
        <p:spPr>
          <a:xfrm>
            <a:off x="2083977" y="25901954"/>
            <a:ext cx="7917078" cy="2730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  <a:latin typeface="Gotham Light" pitchFamily="2" charset="77"/>
              </a:rPr>
              <a:t>3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29919CF-9C84-D34E-8C1F-16282A363FC6}"/>
              </a:ext>
            </a:extLst>
          </p:cNvPr>
          <p:cNvCxnSpPr>
            <a:cxnSpLocks/>
          </p:cNvCxnSpPr>
          <p:nvPr/>
        </p:nvCxnSpPr>
        <p:spPr>
          <a:xfrm>
            <a:off x="2238991" y="7451065"/>
            <a:ext cx="75833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E89A772-9097-B247-9B10-03CD98917565}"/>
              </a:ext>
            </a:extLst>
          </p:cNvPr>
          <p:cNvSpPr txBox="1"/>
          <p:nvPr/>
        </p:nvSpPr>
        <p:spPr>
          <a:xfrm>
            <a:off x="2181120" y="7048208"/>
            <a:ext cx="820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Choose the level of writer you want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1467D582-1F2E-254F-A87B-F619BBC845B3}"/>
              </a:ext>
            </a:extLst>
          </p:cNvPr>
          <p:cNvSpPr/>
          <p:nvPr/>
        </p:nvSpPr>
        <p:spPr>
          <a:xfrm>
            <a:off x="4500622" y="8037374"/>
            <a:ext cx="1434298" cy="7151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Wordee accredited writer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16874CDE-234E-064E-B1D7-CE1CBEF7AA91}"/>
              </a:ext>
            </a:extLst>
          </p:cNvPr>
          <p:cNvSpPr/>
          <p:nvPr/>
        </p:nvSpPr>
        <p:spPr>
          <a:xfrm>
            <a:off x="6131572" y="8037374"/>
            <a:ext cx="1434298" cy="715126"/>
          </a:xfrm>
          <a:prstGeom prst="roundRect">
            <a:avLst/>
          </a:prstGeom>
          <a:solidFill>
            <a:srgbClr val="D94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Wordee luxe writer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6A2264CB-4147-F74A-93B7-218E19C04778}"/>
              </a:ext>
            </a:extLst>
          </p:cNvPr>
          <p:cNvSpPr/>
          <p:nvPr/>
        </p:nvSpPr>
        <p:spPr>
          <a:xfrm>
            <a:off x="2118819" y="17126530"/>
            <a:ext cx="3128206" cy="628652"/>
          </a:xfrm>
          <a:prstGeom prst="roundRect">
            <a:avLst/>
          </a:prstGeom>
          <a:solidFill>
            <a:srgbClr val="D94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Upload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893F2BBC-3B60-CA46-B9EF-A9946A2E742C}"/>
              </a:ext>
            </a:extLst>
          </p:cNvPr>
          <p:cNvSpPr/>
          <p:nvPr/>
        </p:nvSpPr>
        <p:spPr>
          <a:xfrm>
            <a:off x="5486646" y="17140914"/>
            <a:ext cx="4514790" cy="62865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  <a:latin typeface="Gotham Light" pitchFamily="2" charset="77"/>
              </a:rPr>
              <a:t>Paste URL here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F43835B-AD62-C447-A401-2357837ED14A}"/>
              </a:ext>
            </a:extLst>
          </p:cNvPr>
          <p:cNvSpPr/>
          <p:nvPr/>
        </p:nvSpPr>
        <p:spPr>
          <a:xfrm>
            <a:off x="4500622" y="27346932"/>
            <a:ext cx="3128206" cy="628652"/>
          </a:xfrm>
          <a:prstGeom prst="roundRect">
            <a:avLst/>
          </a:prstGeom>
          <a:solidFill>
            <a:srgbClr val="02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otham" pitchFamily="2" charset="77"/>
              </a:rPr>
              <a:t>SUBMIT</a:t>
            </a:r>
            <a:endParaRPr lang="en-US" sz="1100" b="1" dirty="0">
              <a:solidFill>
                <a:schemeClr val="bg1"/>
              </a:solidFill>
              <a:latin typeface="Gotham" pitchFamily="2" charset="77"/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9CD8CB1-59B9-0842-8607-9E7F1C1433D9}"/>
              </a:ext>
            </a:extLst>
          </p:cNvPr>
          <p:cNvCxnSpPr>
            <a:cxnSpLocks/>
          </p:cNvCxnSpPr>
          <p:nvPr/>
        </p:nvCxnSpPr>
        <p:spPr>
          <a:xfrm>
            <a:off x="2161098" y="19906584"/>
            <a:ext cx="75833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A86867A-7432-944B-A6A5-65DA18F26912}"/>
              </a:ext>
            </a:extLst>
          </p:cNvPr>
          <p:cNvSpPr txBox="1"/>
          <p:nvPr/>
        </p:nvSpPr>
        <p:spPr>
          <a:xfrm>
            <a:off x="2103227" y="19503727"/>
            <a:ext cx="820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tham" pitchFamily="2" charset="77"/>
              </a:rPr>
              <a:t>When do you need a first draft?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DF0F0A15-6D72-2941-B77B-31DC0E0EF29D}"/>
              </a:ext>
            </a:extLst>
          </p:cNvPr>
          <p:cNvSpPr/>
          <p:nvPr/>
        </p:nvSpPr>
        <p:spPr>
          <a:xfrm>
            <a:off x="2081832" y="20385084"/>
            <a:ext cx="1434298" cy="7151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24 Hours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F3F7EDEE-B85C-D546-99CD-419161F8984E}"/>
              </a:ext>
            </a:extLst>
          </p:cNvPr>
          <p:cNvSpPr/>
          <p:nvPr/>
        </p:nvSpPr>
        <p:spPr>
          <a:xfrm>
            <a:off x="3685888" y="20385084"/>
            <a:ext cx="1434298" cy="715126"/>
          </a:xfrm>
          <a:prstGeom prst="roundRect">
            <a:avLst/>
          </a:prstGeom>
          <a:solidFill>
            <a:srgbClr val="D94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48 Hours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EAF3B0FD-B8A6-264F-9ABC-779F60BF3728}"/>
              </a:ext>
            </a:extLst>
          </p:cNvPr>
          <p:cNvSpPr/>
          <p:nvPr/>
        </p:nvSpPr>
        <p:spPr>
          <a:xfrm>
            <a:off x="5271619" y="20385084"/>
            <a:ext cx="1434298" cy="7151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72 Hours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C5477EA3-CEFF-8543-8E80-95ACFF77C2FB}"/>
              </a:ext>
            </a:extLst>
          </p:cNvPr>
          <p:cNvSpPr/>
          <p:nvPr/>
        </p:nvSpPr>
        <p:spPr>
          <a:xfrm>
            <a:off x="6863136" y="20385084"/>
            <a:ext cx="1434298" cy="7151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1 Week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E81C3E9-BE17-7241-A3A5-D5BD8C63FEB7}"/>
              </a:ext>
            </a:extLst>
          </p:cNvPr>
          <p:cNvSpPr/>
          <p:nvPr/>
        </p:nvSpPr>
        <p:spPr>
          <a:xfrm>
            <a:off x="8454653" y="20385084"/>
            <a:ext cx="1434298" cy="7151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Gotham Light" pitchFamily="2" charset="77"/>
              </a:rPr>
              <a:t>2 Weeks</a:t>
            </a:r>
          </a:p>
        </p:txBody>
      </p:sp>
    </p:spTree>
    <p:extLst>
      <p:ext uri="{BB962C8B-B14F-4D97-AF65-F5344CB8AC3E}">
        <p14:creationId xmlns:p14="http://schemas.microsoft.com/office/powerpoint/2010/main" val="728948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1232</TotalTime>
  <Words>509</Words>
  <Application>Microsoft Macintosh PowerPoint</Application>
  <PresentationFormat>Custom</PresentationFormat>
  <Paragraphs>109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Gotham</vt:lpstr>
      <vt:lpstr>Gotham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WELLS Connor</dc:creator>
  <cp:lastModifiedBy>WELLS Connor</cp:lastModifiedBy>
  <cp:revision>12</cp:revision>
  <dcterms:created xsi:type="dcterms:W3CDTF">2020-06-03T15:00:49Z</dcterms:created>
  <dcterms:modified xsi:type="dcterms:W3CDTF">2020-06-08T21:09:25Z</dcterms:modified>
</cp:coreProperties>
</file>