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media/image12.jpg" ContentType="image/jpeg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3" r:id="rId12"/>
    <p:sldId id="270" r:id="rId13"/>
    <p:sldId id="271" r:id="rId14"/>
    <p:sldId id="272" r:id="rId15"/>
    <p:sldId id="274" r:id="rId16"/>
    <p:sldId id="266" r:id="rId17"/>
    <p:sldId id="267" r:id="rId18"/>
    <p:sldId id="268" r:id="rId19"/>
    <p:sldId id="269" r:id="rId20"/>
  </p:sldIdLst>
  <p:sldSz cx="9144000" cy="5143500" type="screen16x9"/>
  <p:notesSz cx="9144000" cy="5143500"/>
  <p:defaultTextStyle>
    <a:defPPr>
      <a:defRPr lang="en-150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Stil mediu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8" d="100"/>
          <a:sy n="138" d="100"/>
        </p:scale>
        <p:origin x="834" y="12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ante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150"/>
          </a:p>
        </p:txBody>
      </p:sp>
      <p:sp>
        <p:nvSpPr>
          <p:cNvPr id="3" name="Substituent dată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286296-0944-413D-8032-2AF89B33001F}" type="datetimeFigureOut">
              <a:rPr lang="en-150" smtClean="0"/>
              <a:t>07/12/2023</a:t>
            </a:fld>
            <a:endParaRPr lang="en-150"/>
          </a:p>
        </p:txBody>
      </p:sp>
      <p:sp>
        <p:nvSpPr>
          <p:cNvPr id="4" name="Substituent imagine diapozitiv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150"/>
          </a:p>
        </p:txBody>
      </p:sp>
      <p:sp>
        <p:nvSpPr>
          <p:cNvPr id="5" name="Substituent note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150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150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4CB046-7F7F-4FBE-9CC8-EB918747BDA2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887429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150" dirty="0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4CB046-7F7F-4FBE-9CC8-EB918747BDA2}" type="slidenum">
              <a:rPr lang="en-150" smtClean="0"/>
              <a:t>18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2461875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7825" y="1267098"/>
            <a:ext cx="7968349" cy="15379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12/7/2023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12/7/2023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12/7/2023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16732" y="544674"/>
            <a:ext cx="1510534" cy="406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183005"/>
            <a:ext cx="822960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https://resources.fabric.inc/hs-fs/hubfs/ecommerce-platform-data-1.png?width=2662&amp;name=ecommerce-platform-data-1.png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jpeg"/><Relationship Id="rId4" Type="http://schemas.openxmlformats.org/officeDocument/2006/relationships/image" Target="../media/image4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7825" y="1267098"/>
            <a:ext cx="4598670" cy="153797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algn="just">
              <a:lnSpc>
                <a:spcPct val="100400"/>
              </a:lnSpc>
              <a:spcBef>
                <a:spcPts val="85"/>
              </a:spcBef>
            </a:pPr>
            <a:r>
              <a:rPr sz="3300" spc="35" dirty="0">
                <a:solidFill>
                  <a:srgbClr val="FFFFFF"/>
                </a:solidFill>
                <a:latin typeface="Trebuchet MS"/>
                <a:cs typeface="Trebuchet MS"/>
              </a:rPr>
              <a:t>Innovative </a:t>
            </a:r>
            <a:r>
              <a:rPr sz="3300" spc="-40" dirty="0">
                <a:solidFill>
                  <a:srgbClr val="FFFFFF"/>
                </a:solidFill>
                <a:latin typeface="Trebuchet MS"/>
                <a:cs typeface="Trebuchet MS"/>
              </a:rPr>
              <a:t>E-commerce: </a:t>
            </a:r>
            <a:r>
              <a:rPr sz="3300" spc="-9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300" spc="5" dirty="0">
                <a:solidFill>
                  <a:srgbClr val="FFFFFF"/>
                </a:solidFill>
                <a:latin typeface="Trebuchet MS"/>
                <a:cs typeface="Trebuchet MS"/>
              </a:rPr>
              <a:t>FootwearRedux</a:t>
            </a:r>
            <a:r>
              <a:rPr sz="3300" spc="-1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300" spc="50" dirty="0">
                <a:solidFill>
                  <a:srgbClr val="FFFFFF"/>
                </a:solidFill>
                <a:latin typeface="Trebuchet MS"/>
                <a:cs typeface="Trebuchet MS"/>
              </a:rPr>
              <a:t>Analysis </a:t>
            </a:r>
            <a:r>
              <a:rPr sz="3300" spc="-9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300" spc="75" dirty="0">
                <a:solidFill>
                  <a:srgbClr val="FFFFFF"/>
                </a:solidFill>
                <a:latin typeface="Trebuchet MS"/>
                <a:cs typeface="Trebuchet MS"/>
              </a:rPr>
              <a:t>&amp;</a:t>
            </a:r>
            <a:r>
              <a:rPr sz="3300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300" spc="80" dirty="0">
                <a:solidFill>
                  <a:srgbClr val="FFFFFF"/>
                </a:solidFill>
                <a:latin typeface="Trebuchet MS"/>
                <a:cs typeface="Trebuchet MS"/>
              </a:rPr>
              <a:t>Design</a:t>
            </a:r>
            <a:endParaRPr sz="33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87825" y="3734237"/>
            <a:ext cx="1889125" cy="449482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80"/>
              </a:spcBef>
            </a:pPr>
            <a:r>
              <a:rPr lang="en-US" sz="1400" spc="-20" dirty="0">
                <a:solidFill>
                  <a:srgbClr val="FFFFFF"/>
                </a:solidFill>
                <a:latin typeface="Roboto"/>
                <a:cs typeface="Roboto"/>
              </a:rPr>
              <a:t>Gelu-Samuel </a:t>
            </a:r>
            <a:r>
              <a:rPr lang="en-US" sz="1400" spc="-20" dirty="0" err="1">
                <a:solidFill>
                  <a:srgbClr val="FFFFFF"/>
                </a:solidFill>
                <a:latin typeface="Roboto"/>
                <a:cs typeface="Roboto"/>
              </a:rPr>
              <a:t>Josan</a:t>
            </a:r>
            <a:r>
              <a:rPr sz="1400" spc="-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lang="en-US" sz="1400" spc="-15" dirty="0">
                <a:solidFill>
                  <a:srgbClr val="FFFFFF"/>
                </a:solidFill>
                <a:latin typeface="Roboto"/>
                <a:cs typeface="Roboto"/>
              </a:rPr>
              <a:t>C</a:t>
            </a:r>
            <a:r>
              <a:rPr lang="ro-RO" sz="1400" spc="-15" dirty="0" err="1">
                <a:solidFill>
                  <a:srgbClr val="FFFFFF"/>
                </a:solidFill>
                <a:latin typeface="Roboto"/>
                <a:cs typeface="Roboto"/>
              </a:rPr>
              <a:t>ătălin</a:t>
            </a:r>
            <a:r>
              <a:rPr lang="ro-RO" sz="1400" spc="-15" dirty="0">
                <a:solidFill>
                  <a:srgbClr val="FFFFFF"/>
                </a:solidFill>
                <a:latin typeface="Roboto"/>
                <a:cs typeface="Roboto"/>
              </a:rPr>
              <a:t> Cot</a:t>
            </a:r>
            <a:endParaRPr sz="1400" dirty="0">
              <a:latin typeface="Roboto"/>
              <a:cs typeface="Robot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" y="0"/>
            <a:ext cx="9143999" cy="51434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87825" y="418457"/>
            <a:ext cx="3321685" cy="837565"/>
          </a:xfrm>
          <a:prstGeom prst="rect">
            <a:avLst/>
          </a:prstGeom>
        </p:spPr>
        <p:txBody>
          <a:bodyPr vert="horz" wrap="square" lIns="0" tIns="138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0"/>
              </a:spcBef>
            </a:pPr>
            <a:r>
              <a:rPr spc="60" dirty="0"/>
              <a:t>Design</a:t>
            </a: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500" spc="-20" dirty="0">
                <a:latin typeface="Roboto"/>
                <a:cs typeface="Roboto"/>
              </a:rPr>
              <a:t>Architectural</a:t>
            </a:r>
            <a:r>
              <a:rPr sz="1500" spc="-10" dirty="0">
                <a:latin typeface="Roboto"/>
                <a:cs typeface="Roboto"/>
              </a:rPr>
              <a:t> </a:t>
            </a:r>
            <a:r>
              <a:rPr sz="1500" spc="-5" dirty="0">
                <a:latin typeface="Roboto"/>
                <a:cs typeface="Roboto"/>
              </a:rPr>
              <a:t>&amp;</a:t>
            </a:r>
            <a:r>
              <a:rPr sz="1500" dirty="0">
                <a:latin typeface="Roboto"/>
                <a:cs typeface="Roboto"/>
              </a:rPr>
              <a:t> </a:t>
            </a:r>
            <a:r>
              <a:rPr sz="1500" spc="-20" dirty="0">
                <a:latin typeface="Roboto"/>
                <a:cs typeface="Roboto"/>
              </a:rPr>
              <a:t>Diagrammatic</a:t>
            </a:r>
            <a:r>
              <a:rPr sz="1500" spc="-5" dirty="0">
                <a:latin typeface="Roboto"/>
                <a:cs typeface="Roboto"/>
              </a:rPr>
              <a:t> </a:t>
            </a:r>
            <a:r>
              <a:rPr sz="1500" spc="-15" dirty="0">
                <a:latin typeface="Roboto"/>
                <a:cs typeface="Roboto"/>
              </a:rPr>
              <a:t>Overview</a:t>
            </a:r>
            <a:endParaRPr sz="1500">
              <a:latin typeface="Roboto"/>
              <a:cs typeface="Robo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67224" y="1752771"/>
            <a:ext cx="2399030" cy="570230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2700" marR="5080">
              <a:lnSpc>
                <a:spcPts val="1430"/>
              </a:lnSpc>
              <a:spcBef>
                <a:spcPts val="155"/>
              </a:spcBef>
            </a:pPr>
            <a:r>
              <a:rPr sz="1200" spc="-20" dirty="0">
                <a:solidFill>
                  <a:srgbClr val="FFFFFF"/>
                </a:solidFill>
                <a:latin typeface="Roboto"/>
                <a:cs typeface="Roboto"/>
              </a:rPr>
              <a:t>Illustration</a:t>
            </a:r>
            <a:r>
              <a:rPr sz="12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5" dirty="0">
                <a:solidFill>
                  <a:srgbClr val="FFFFFF"/>
                </a:solidFill>
                <a:latin typeface="Roboto"/>
                <a:cs typeface="Roboto"/>
              </a:rPr>
              <a:t>of</a:t>
            </a:r>
            <a:r>
              <a:rPr sz="12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Roboto"/>
                <a:cs typeface="Roboto"/>
              </a:rPr>
              <a:t>the</a:t>
            </a:r>
            <a:r>
              <a:rPr sz="12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Roboto"/>
                <a:cs typeface="Roboto"/>
              </a:rPr>
              <a:t>overall</a:t>
            </a:r>
            <a:r>
              <a:rPr sz="12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Roboto"/>
                <a:cs typeface="Roboto"/>
              </a:rPr>
              <a:t>system </a:t>
            </a:r>
            <a:r>
              <a:rPr sz="12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Roboto"/>
                <a:cs typeface="Roboto"/>
              </a:rPr>
              <a:t>architecture and the interrelation </a:t>
            </a:r>
            <a:r>
              <a:rPr sz="1200" spc="5" dirty="0">
                <a:solidFill>
                  <a:srgbClr val="FFFFFF"/>
                </a:solidFill>
                <a:latin typeface="Roboto"/>
                <a:cs typeface="Roboto"/>
              </a:rPr>
              <a:t>of </a:t>
            </a:r>
            <a:r>
              <a:rPr sz="1200" spc="-28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Roboto"/>
                <a:cs typeface="Roboto"/>
              </a:rPr>
              <a:t>different </a:t>
            </a:r>
            <a:r>
              <a:rPr sz="1200" spc="-15" dirty="0">
                <a:solidFill>
                  <a:srgbClr val="FFFFFF"/>
                </a:solidFill>
                <a:latin typeface="Roboto"/>
                <a:cs typeface="Roboto"/>
              </a:rPr>
              <a:t>components.</a:t>
            </a:r>
            <a:endParaRPr sz="1200" dirty="0">
              <a:latin typeface="Roboto"/>
              <a:cs typeface="Robo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953000" y="1843258"/>
            <a:ext cx="2720975" cy="389255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2700" marR="5080">
              <a:lnSpc>
                <a:spcPts val="1430"/>
              </a:lnSpc>
              <a:spcBef>
                <a:spcPts val="155"/>
              </a:spcBef>
            </a:pPr>
            <a:r>
              <a:rPr sz="1200" spc="-15" dirty="0">
                <a:solidFill>
                  <a:srgbClr val="FFFFFF"/>
                </a:solidFill>
                <a:latin typeface="Roboto"/>
                <a:cs typeface="Roboto"/>
              </a:rPr>
              <a:t>Visual</a:t>
            </a:r>
            <a:r>
              <a:rPr sz="12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Roboto"/>
                <a:cs typeface="Roboto"/>
              </a:rPr>
              <a:t>representation</a:t>
            </a:r>
            <a:r>
              <a:rPr sz="12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5" dirty="0">
                <a:solidFill>
                  <a:srgbClr val="FFFFFF"/>
                </a:solidFill>
                <a:latin typeface="Roboto"/>
                <a:cs typeface="Roboto"/>
              </a:rPr>
              <a:t>of</a:t>
            </a:r>
            <a:r>
              <a:rPr sz="12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Roboto"/>
                <a:cs typeface="Roboto"/>
              </a:rPr>
              <a:t>the</a:t>
            </a:r>
            <a:r>
              <a:rPr sz="12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35" dirty="0">
                <a:solidFill>
                  <a:srgbClr val="FFFFFF"/>
                </a:solidFill>
                <a:latin typeface="Roboto"/>
                <a:cs typeface="Roboto"/>
              </a:rPr>
              <a:t>system's </a:t>
            </a:r>
            <a:r>
              <a:rPr sz="1200" spc="-3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Roboto"/>
                <a:cs typeface="Roboto"/>
              </a:rPr>
              <a:t>object</a:t>
            </a:r>
            <a:r>
              <a:rPr sz="1200" spc="-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Roboto"/>
                <a:cs typeface="Roboto"/>
              </a:rPr>
              <a:t>structure</a:t>
            </a:r>
            <a:r>
              <a:rPr sz="1200" spc="-15" dirty="0">
                <a:solidFill>
                  <a:srgbClr val="FFFFFF"/>
                </a:solidFill>
                <a:latin typeface="Roboto"/>
                <a:cs typeface="Roboto"/>
              </a:rPr>
              <a:t> and class relationships.</a:t>
            </a:r>
            <a:endParaRPr sz="1200" dirty="0">
              <a:latin typeface="Roboto"/>
              <a:cs typeface="Robo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87594" y="1462155"/>
            <a:ext cx="155829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b="1" dirty="0">
                <a:solidFill>
                  <a:srgbClr val="FFFFFF"/>
                </a:solidFill>
                <a:latin typeface="Roboto"/>
                <a:cs typeface="Roboto"/>
              </a:rPr>
              <a:t>General</a:t>
            </a:r>
            <a:r>
              <a:rPr sz="1300" b="1" spc="-4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b="1" dirty="0">
                <a:solidFill>
                  <a:srgbClr val="FFFFFF"/>
                </a:solidFill>
                <a:latin typeface="Roboto"/>
                <a:cs typeface="Roboto"/>
              </a:rPr>
              <a:t>Architecture</a:t>
            </a:r>
            <a:endParaRPr sz="1300" dirty="0">
              <a:latin typeface="Roboto"/>
              <a:cs typeface="Robo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502206" y="1529251"/>
            <a:ext cx="185420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b="1" spc="-5" dirty="0">
                <a:solidFill>
                  <a:srgbClr val="FFFFFF"/>
                </a:solidFill>
                <a:latin typeface="Roboto"/>
                <a:cs typeface="Roboto"/>
              </a:rPr>
              <a:t>Object</a:t>
            </a:r>
            <a:r>
              <a:rPr sz="1300" b="1" spc="-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b="1" spc="-5" dirty="0">
                <a:solidFill>
                  <a:srgbClr val="FFFFFF"/>
                </a:solidFill>
                <a:latin typeface="Roboto"/>
                <a:cs typeface="Roboto"/>
              </a:rPr>
              <a:t>&amp;</a:t>
            </a:r>
            <a:r>
              <a:rPr sz="1300" b="1" spc="-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b="1" spc="-5" dirty="0">
                <a:solidFill>
                  <a:srgbClr val="FFFFFF"/>
                </a:solidFill>
                <a:latin typeface="Roboto"/>
                <a:cs typeface="Roboto"/>
              </a:rPr>
              <a:t>Class</a:t>
            </a:r>
            <a:r>
              <a:rPr sz="1300" b="1" spc="-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b="1" spc="-10" dirty="0">
                <a:solidFill>
                  <a:srgbClr val="FFFFFF"/>
                </a:solidFill>
                <a:latin typeface="Roboto"/>
                <a:cs typeface="Roboto"/>
              </a:rPr>
              <a:t>Diagrams</a:t>
            </a:r>
            <a:endParaRPr sz="1300" dirty="0">
              <a:latin typeface="Roboto"/>
              <a:cs typeface="Roboto"/>
            </a:endParaRPr>
          </a:p>
        </p:txBody>
      </p:sp>
      <p:pic>
        <p:nvPicPr>
          <p:cNvPr id="9" name="Imagine 8" descr="O imagine care conține text, captură de ecran, afișaj, diagramă&#10;&#10;Descriere generată automat">
            <a:extLst>
              <a:ext uri="{FF2B5EF4-FFF2-40B4-BE49-F238E27FC236}">
                <a16:creationId xmlns:a16="http://schemas.microsoft.com/office/drawing/2014/main" id="{A0335D00-77E1-9767-38C4-3C8F538DAD3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239" y="2364120"/>
            <a:ext cx="3429000" cy="2571750"/>
          </a:xfrm>
          <a:prstGeom prst="rect">
            <a:avLst/>
          </a:prstGeom>
        </p:spPr>
      </p:pic>
      <p:pic>
        <p:nvPicPr>
          <p:cNvPr id="13" name="Imagine 12" descr="O imagine care conține diagramă, desen, model, origami&#10;&#10;Descriere generată automat">
            <a:extLst>
              <a:ext uri="{FF2B5EF4-FFF2-40B4-BE49-F238E27FC236}">
                <a16:creationId xmlns:a16="http://schemas.microsoft.com/office/drawing/2014/main" id="{6C669B99-BC26-4CC9-A242-19DE2E7BE0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2352442"/>
            <a:ext cx="3429000" cy="258342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B5CBDDCC-C500-7F1B-8EAF-73DF31EEE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544674"/>
            <a:ext cx="5715000" cy="1538883"/>
          </a:xfrm>
        </p:spPr>
        <p:txBody>
          <a:bodyPr/>
          <a:lstStyle/>
          <a:p>
            <a:r>
              <a:rPr lang="en-US" dirty="0"/>
              <a:t>Interaction and activity diagrams</a:t>
            </a:r>
            <a:endParaRPr lang="en-150" dirty="0"/>
          </a:p>
        </p:txBody>
      </p:sp>
      <p:pic>
        <p:nvPicPr>
          <p:cNvPr id="4098" name="Imagine 1">
            <a:extLst>
              <a:ext uri="{FF2B5EF4-FFF2-40B4-BE49-F238E27FC236}">
                <a16:creationId xmlns:a16="http://schemas.microsoft.com/office/drawing/2014/main" id="{4250C5AA-2F96-0D8D-B779-CE2B0F6F1E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474626"/>
            <a:ext cx="4193400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Imagine 1">
            <a:extLst>
              <a:ext uri="{FF2B5EF4-FFF2-40B4-BE49-F238E27FC236}">
                <a16:creationId xmlns:a16="http://schemas.microsoft.com/office/drawing/2014/main" id="{90093FBF-D5CF-F0AC-CFD2-94697C6EB4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474626"/>
            <a:ext cx="4343400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11069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9AE042BA-3D40-FD72-A374-8B523262D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9367" y="514350"/>
            <a:ext cx="4412866" cy="1154162"/>
          </a:xfrm>
        </p:spPr>
        <p:txBody>
          <a:bodyPr/>
          <a:lstStyle/>
          <a:p>
            <a:r>
              <a:rPr lang="en-US" dirty="0"/>
              <a:t>Package and class diagrams</a:t>
            </a:r>
            <a:endParaRPr lang="en-150" dirty="0"/>
          </a:p>
        </p:txBody>
      </p:sp>
      <p:pic>
        <p:nvPicPr>
          <p:cNvPr id="4" name="Imagine 3" descr="O imagine care conține text, captură de ecran, diagramă, Plan&#10;&#10;Descriere generată automat">
            <a:extLst>
              <a:ext uri="{FF2B5EF4-FFF2-40B4-BE49-F238E27FC236}">
                <a16:creationId xmlns:a16="http://schemas.microsoft.com/office/drawing/2014/main" id="{4521D402-D545-3182-6DEE-53D0A1875B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581150"/>
            <a:ext cx="4267200" cy="2897916"/>
          </a:xfrm>
          <a:prstGeom prst="rect">
            <a:avLst/>
          </a:prstGeom>
        </p:spPr>
      </p:pic>
      <p:pic>
        <p:nvPicPr>
          <p:cNvPr id="6" name="Imagine 5" descr="O imagine care conține text, diagramă, Font, Paralel&#10;&#10;Descriere generată automat">
            <a:extLst>
              <a:ext uri="{FF2B5EF4-FFF2-40B4-BE49-F238E27FC236}">
                <a16:creationId xmlns:a16="http://schemas.microsoft.com/office/drawing/2014/main" id="{50B25D59-0F24-5638-23F4-0233839B60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1581150"/>
            <a:ext cx="4267200" cy="2897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5989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2F5C35D7-B5F5-3424-15C2-90378B25A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0" y="544674"/>
            <a:ext cx="2438400" cy="769441"/>
          </a:xfrm>
        </p:spPr>
        <p:txBody>
          <a:bodyPr/>
          <a:lstStyle/>
          <a:p>
            <a:r>
              <a:rPr lang="en-US" dirty="0"/>
              <a:t>State diagrams</a:t>
            </a:r>
            <a:endParaRPr lang="en-150" dirty="0"/>
          </a:p>
        </p:txBody>
      </p:sp>
      <p:pic>
        <p:nvPicPr>
          <p:cNvPr id="4" name="Imagine 3" descr="O imagine care conține text, diagramă, captură de ecran, linie&#10;&#10;Descriere generată automat">
            <a:extLst>
              <a:ext uri="{FF2B5EF4-FFF2-40B4-BE49-F238E27FC236}">
                <a16:creationId xmlns:a16="http://schemas.microsoft.com/office/drawing/2014/main" id="{AC09E8F4-CB37-D093-0AC6-D22E5038AB8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524245"/>
            <a:ext cx="4266366" cy="3105150"/>
          </a:xfrm>
          <a:prstGeom prst="rect">
            <a:avLst/>
          </a:prstGeom>
        </p:spPr>
      </p:pic>
      <p:pic>
        <p:nvPicPr>
          <p:cNvPr id="8" name="Imagine 7" descr="O imagine care conține text, diagramă, linie&#10;&#10;Descriere generată automat">
            <a:extLst>
              <a:ext uri="{FF2B5EF4-FFF2-40B4-BE49-F238E27FC236}">
                <a16:creationId xmlns:a16="http://schemas.microsoft.com/office/drawing/2014/main" id="{F7997082-728B-3F97-BF67-14525180468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9" y="1493676"/>
            <a:ext cx="4266366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4284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4416340B-1919-834C-34C6-9AEB79C43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0" y="544674"/>
            <a:ext cx="3657600" cy="1154162"/>
          </a:xfrm>
        </p:spPr>
        <p:txBody>
          <a:bodyPr/>
          <a:lstStyle/>
          <a:p>
            <a:r>
              <a:rPr lang="en-US" dirty="0"/>
              <a:t>Some </a:t>
            </a:r>
            <a:r>
              <a:rPr lang="en-US" dirty="0" err="1"/>
              <a:t>api</a:t>
            </a:r>
            <a:r>
              <a:rPr lang="en-US" dirty="0"/>
              <a:t> functionalities</a:t>
            </a:r>
            <a:endParaRPr lang="en-150" dirty="0"/>
          </a:p>
        </p:txBody>
      </p:sp>
      <p:pic>
        <p:nvPicPr>
          <p:cNvPr id="8" name="Imagine 7" descr="O imagine care conține text, diagramă, captură de ecran, Plan&#10;&#10;Descriere generată automat">
            <a:extLst>
              <a:ext uri="{FF2B5EF4-FFF2-40B4-BE49-F238E27FC236}">
                <a16:creationId xmlns:a16="http://schemas.microsoft.com/office/drawing/2014/main" id="{5536D67F-70BE-48D0-9D87-F776E82838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63" y="1361655"/>
            <a:ext cx="3962400" cy="3418390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203B58F8-335F-7AB3-8C9D-6B1B9CFEE2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1361654"/>
            <a:ext cx="4587149" cy="3418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31768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CE10475E-9E6C-AA1F-00E6-4FDE3C329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6732" y="544674"/>
            <a:ext cx="2050668" cy="769441"/>
          </a:xfrm>
        </p:spPr>
        <p:txBody>
          <a:bodyPr/>
          <a:lstStyle/>
          <a:p>
            <a:r>
              <a:rPr lang="en-US" dirty="0"/>
              <a:t>DB diagram</a:t>
            </a:r>
            <a:endParaRPr lang="en-150" dirty="0"/>
          </a:p>
        </p:txBody>
      </p:sp>
      <p:pic>
        <p:nvPicPr>
          <p:cNvPr id="5122" name="Picture 2" descr="What’s an Example of Good E-Commerce Database Design?">
            <a:extLst>
              <a:ext uri="{FF2B5EF4-FFF2-40B4-BE49-F238E27FC236}">
                <a16:creationId xmlns:a16="http://schemas.microsoft.com/office/drawing/2014/main" id="{E4F09C70-B69D-5425-81AC-0C478DFB30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951074"/>
            <a:ext cx="6934200" cy="407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1609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7825" y="544674"/>
            <a:ext cx="304990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0" dirty="0"/>
              <a:t>Operation</a:t>
            </a:r>
            <a:r>
              <a:rPr spc="-114" dirty="0"/>
              <a:t> </a:t>
            </a:r>
            <a:r>
              <a:rPr spc="95" dirty="0"/>
              <a:t>Mode</a:t>
            </a:r>
            <a:r>
              <a:rPr spc="-110" dirty="0"/>
              <a:t> </a:t>
            </a:r>
            <a:r>
              <a:rPr spc="55" dirty="0"/>
              <a:t>&amp;</a:t>
            </a:r>
            <a:r>
              <a:rPr spc="-114" dirty="0"/>
              <a:t> </a:t>
            </a:r>
            <a:r>
              <a:rPr spc="35" dirty="0"/>
              <a:t>UI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378774" y="2448046"/>
            <a:ext cx="3943350" cy="823594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85"/>
              </a:spcBef>
            </a:pPr>
            <a:r>
              <a:rPr sz="1300" spc="-20" dirty="0">
                <a:solidFill>
                  <a:srgbClr val="FFFFFF"/>
                </a:solidFill>
                <a:latin typeface="Roboto"/>
                <a:cs typeface="Roboto"/>
              </a:rPr>
              <a:t>This</a:t>
            </a:r>
            <a:r>
              <a:rPr sz="13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spc="-15" dirty="0">
                <a:solidFill>
                  <a:srgbClr val="FFFFFF"/>
                </a:solidFill>
                <a:latin typeface="Roboto"/>
                <a:cs typeface="Roboto"/>
              </a:rPr>
              <a:t>section</a:t>
            </a:r>
            <a:r>
              <a:rPr sz="13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spc="-15" dirty="0">
                <a:solidFill>
                  <a:srgbClr val="FFFFFF"/>
                </a:solidFill>
                <a:latin typeface="Roboto"/>
                <a:cs typeface="Roboto"/>
              </a:rPr>
              <a:t>will</a:t>
            </a:r>
            <a:r>
              <a:rPr sz="13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spc="-15" dirty="0">
                <a:solidFill>
                  <a:srgbClr val="FFFFFF"/>
                </a:solidFill>
                <a:latin typeface="Roboto"/>
                <a:cs typeface="Roboto"/>
              </a:rPr>
              <a:t>include</a:t>
            </a:r>
            <a:r>
              <a:rPr sz="13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spc="-20" dirty="0">
                <a:solidFill>
                  <a:srgbClr val="FFFFFF"/>
                </a:solidFill>
                <a:latin typeface="Roboto"/>
                <a:cs typeface="Roboto"/>
              </a:rPr>
              <a:t>a</a:t>
            </a:r>
            <a:r>
              <a:rPr lang="en-US" sz="1300" spc="-2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spc="-15" dirty="0">
                <a:solidFill>
                  <a:srgbClr val="FFFFFF"/>
                </a:solidFill>
                <a:latin typeface="Roboto"/>
                <a:cs typeface="Roboto"/>
              </a:rPr>
              <a:t>presentation</a:t>
            </a:r>
            <a:r>
              <a:rPr sz="13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Roboto"/>
                <a:cs typeface="Roboto"/>
              </a:rPr>
              <a:t>of </a:t>
            </a:r>
            <a:r>
              <a:rPr sz="1300" spc="-3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spc="-20" dirty="0">
                <a:solidFill>
                  <a:srgbClr val="FFFFFF"/>
                </a:solidFill>
                <a:latin typeface="Roboto"/>
                <a:cs typeface="Roboto"/>
              </a:rPr>
              <a:t>FootwearRedux's</a:t>
            </a:r>
            <a:r>
              <a:rPr sz="13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spc="-15" dirty="0">
                <a:solidFill>
                  <a:srgbClr val="FFFFFF"/>
                </a:solidFill>
                <a:latin typeface="Roboto"/>
                <a:cs typeface="Roboto"/>
              </a:rPr>
              <a:t>operation</a:t>
            </a:r>
            <a:r>
              <a:rPr sz="13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Roboto"/>
                <a:cs typeface="Roboto"/>
              </a:rPr>
              <a:t>mode, </a:t>
            </a:r>
            <a:r>
              <a:rPr sz="1300" spc="-15" dirty="0">
                <a:solidFill>
                  <a:srgbClr val="FFFFFF"/>
                </a:solidFill>
                <a:latin typeface="Roboto"/>
                <a:cs typeface="Roboto"/>
              </a:rPr>
              <a:t>along</a:t>
            </a:r>
            <a:r>
              <a:rPr sz="13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spc="-20" dirty="0">
                <a:solidFill>
                  <a:srgbClr val="FFFFFF"/>
                </a:solidFill>
                <a:latin typeface="Roboto"/>
                <a:cs typeface="Roboto"/>
              </a:rPr>
              <a:t>with</a:t>
            </a:r>
            <a:r>
              <a:rPr sz="13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spc="-15" dirty="0">
                <a:solidFill>
                  <a:srgbClr val="FFFFFF"/>
                </a:solidFill>
                <a:latin typeface="Roboto"/>
                <a:cs typeface="Roboto"/>
              </a:rPr>
              <a:t>screen </a:t>
            </a:r>
            <a:r>
              <a:rPr sz="13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spc="-15" dirty="0">
                <a:solidFill>
                  <a:srgbClr val="FFFFFF"/>
                </a:solidFill>
                <a:latin typeface="Roboto"/>
                <a:cs typeface="Roboto"/>
              </a:rPr>
              <a:t>shots</a:t>
            </a:r>
            <a:r>
              <a:rPr sz="13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spc="-15" dirty="0">
                <a:solidFill>
                  <a:srgbClr val="FFFFFF"/>
                </a:solidFill>
                <a:latin typeface="Roboto"/>
                <a:cs typeface="Roboto"/>
              </a:rPr>
              <a:t>showcasing</a:t>
            </a:r>
            <a:r>
              <a:rPr sz="13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spc="-15" dirty="0">
                <a:solidFill>
                  <a:srgbClr val="FFFFFF"/>
                </a:solidFill>
                <a:latin typeface="Roboto"/>
                <a:cs typeface="Roboto"/>
              </a:rPr>
              <a:t>the</a:t>
            </a:r>
            <a:r>
              <a:rPr sz="13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spc="-15" dirty="0">
                <a:solidFill>
                  <a:srgbClr val="FFFFFF"/>
                </a:solidFill>
                <a:latin typeface="Roboto"/>
                <a:cs typeface="Roboto"/>
              </a:rPr>
              <a:t>user</a:t>
            </a:r>
            <a:r>
              <a:rPr sz="13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Roboto"/>
                <a:cs typeface="Roboto"/>
              </a:rPr>
              <a:t>interface </a:t>
            </a:r>
            <a:r>
              <a:rPr sz="1300" spc="-15" dirty="0">
                <a:solidFill>
                  <a:srgbClr val="FFFFFF"/>
                </a:solidFill>
                <a:latin typeface="Roboto"/>
                <a:cs typeface="Roboto"/>
              </a:rPr>
              <a:t>design</a:t>
            </a:r>
            <a:r>
              <a:rPr sz="13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spc="-20" dirty="0">
                <a:solidFill>
                  <a:srgbClr val="FFFFFF"/>
                </a:solidFill>
                <a:latin typeface="Roboto"/>
                <a:cs typeface="Roboto"/>
              </a:rPr>
              <a:t>and </a:t>
            </a:r>
            <a:r>
              <a:rPr sz="1300" spc="-15" dirty="0">
                <a:solidFill>
                  <a:srgbClr val="FFFFFF"/>
                </a:solidFill>
                <a:latin typeface="Roboto"/>
                <a:cs typeface="Roboto"/>
              </a:rPr>
              <a:t> features.</a:t>
            </a:r>
            <a:endParaRPr sz="1300" dirty="0">
              <a:latin typeface="Roboto"/>
              <a:cs typeface="Roboto"/>
            </a:endParaRPr>
          </a:p>
        </p:txBody>
      </p:sp>
      <p:pic>
        <p:nvPicPr>
          <p:cNvPr id="6146" name="Imagine 1">
            <a:extLst>
              <a:ext uri="{FF2B5EF4-FFF2-40B4-BE49-F238E27FC236}">
                <a16:creationId xmlns:a16="http://schemas.microsoft.com/office/drawing/2014/main" id="{7AFEFFAB-39D5-0BB8-A453-3B36603450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1" y="1276351"/>
            <a:ext cx="3793558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Imagine 1">
            <a:extLst>
              <a:ext uri="{FF2B5EF4-FFF2-40B4-BE49-F238E27FC236}">
                <a16:creationId xmlns:a16="http://schemas.microsoft.com/office/drawing/2014/main" id="{12182309-F6B7-78D2-5673-563D7484C3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5875" y="383203"/>
            <a:ext cx="4187500" cy="1807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Imagine 1">
            <a:extLst>
              <a:ext uri="{FF2B5EF4-FFF2-40B4-BE49-F238E27FC236}">
                <a16:creationId xmlns:a16="http://schemas.microsoft.com/office/drawing/2014/main" id="{8AC20D9A-EBFD-DF56-8A74-050A6947A6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4774" y="3290566"/>
            <a:ext cx="4255826" cy="1719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9" name="Imagine 1">
            <a:extLst>
              <a:ext uri="{FF2B5EF4-FFF2-40B4-BE49-F238E27FC236}">
                <a16:creationId xmlns:a16="http://schemas.microsoft.com/office/drawing/2014/main" id="{3B42D77C-553C-051A-0CBC-1849CF80E1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291240"/>
            <a:ext cx="3500437" cy="1742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7825" y="544674"/>
            <a:ext cx="152336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Portability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53000" y="2343150"/>
            <a:ext cx="4041775" cy="1023619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85"/>
              </a:spcBef>
            </a:pPr>
            <a:r>
              <a:rPr sz="1300" spc="-15" dirty="0">
                <a:solidFill>
                  <a:srgbClr val="FFFFFF"/>
                </a:solidFill>
                <a:latin typeface="Roboto"/>
                <a:cs typeface="Roboto"/>
              </a:rPr>
              <a:t>FootwearRedux</a:t>
            </a:r>
            <a:r>
              <a:rPr sz="13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spc="-15" dirty="0">
                <a:solidFill>
                  <a:srgbClr val="FFFFFF"/>
                </a:solidFill>
                <a:latin typeface="Roboto"/>
                <a:cs typeface="Roboto"/>
              </a:rPr>
              <a:t>exhibits</a:t>
            </a:r>
            <a:r>
              <a:rPr sz="13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Roboto"/>
                <a:cs typeface="Roboto"/>
              </a:rPr>
              <a:t>a</a:t>
            </a:r>
            <a:r>
              <a:rPr sz="13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spc="-25" dirty="0">
                <a:solidFill>
                  <a:srgbClr val="FFFFFF"/>
                </a:solidFill>
                <a:latin typeface="Roboto"/>
                <a:cs typeface="Roboto"/>
              </a:rPr>
              <a:t>high</a:t>
            </a:r>
            <a:r>
              <a:rPr sz="13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spc="-15" dirty="0">
                <a:solidFill>
                  <a:srgbClr val="FFFFFF"/>
                </a:solidFill>
                <a:latin typeface="Roboto"/>
                <a:cs typeface="Roboto"/>
              </a:rPr>
              <a:t>level</a:t>
            </a:r>
            <a:r>
              <a:rPr sz="13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Roboto"/>
                <a:cs typeface="Roboto"/>
              </a:rPr>
              <a:t>of</a:t>
            </a:r>
            <a:r>
              <a:rPr sz="13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spc="-20" dirty="0">
                <a:solidFill>
                  <a:srgbClr val="FFFFFF"/>
                </a:solidFill>
                <a:latin typeface="Roboto"/>
                <a:cs typeface="Roboto"/>
              </a:rPr>
              <a:t>portability, </a:t>
            </a:r>
            <a:r>
              <a:rPr sz="1300" spc="-15" dirty="0">
                <a:solidFill>
                  <a:srgbClr val="FFFFFF"/>
                </a:solidFill>
                <a:latin typeface="Roboto"/>
                <a:cs typeface="Roboto"/>
              </a:rPr>
              <a:t> allowing</a:t>
            </a:r>
            <a:r>
              <a:rPr sz="13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spc="-20" dirty="0">
                <a:solidFill>
                  <a:srgbClr val="FFFFFF"/>
                </a:solidFill>
                <a:latin typeface="Roboto"/>
                <a:cs typeface="Roboto"/>
              </a:rPr>
              <a:t>it</a:t>
            </a:r>
            <a:r>
              <a:rPr sz="13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spc="-15" dirty="0">
                <a:solidFill>
                  <a:srgbClr val="FFFFFF"/>
                </a:solidFill>
                <a:latin typeface="Roboto"/>
                <a:cs typeface="Roboto"/>
              </a:rPr>
              <a:t>to</a:t>
            </a:r>
            <a:r>
              <a:rPr sz="1300" spc="-5" dirty="0">
                <a:solidFill>
                  <a:srgbClr val="FFFFFF"/>
                </a:solidFill>
                <a:latin typeface="Roboto"/>
                <a:cs typeface="Roboto"/>
              </a:rPr>
              <a:t> be </a:t>
            </a:r>
            <a:r>
              <a:rPr sz="1300" spc="-20" dirty="0">
                <a:solidFill>
                  <a:srgbClr val="FFFFFF"/>
                </a:solidFill>
                <a:latin typeface="Roboto"/>
                <a:cs typeface="Roboto"/>
              </a:rPr>
              <a:t>easily</a:t>
            </a:r>
            <a:r>
              <a:rPr sz="13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spc="-15" dirty="0">
                <a:solidFill>
                  <a:srgbClr val="FFFFFF"/>
                </a:solidFill>
                <a:latin typeface="Roboto"/>
                <a:cs typeface="Roboto"/>
              </a:rPr>
              <a:t>deployed</a:t>
            </a:r>
            <a:r>
              <a:rPr sz="13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spc="-15" dirty="0">
                <a:solidFill>
                  <a:srgbClr val="FFFFFF"/>
                </a:solidFill>
                <a:latin typeface="Roboto"/>
                <a:cs typeface="Roboto"/>
              </a:rPr>
              <a:t>and</a:t>
            </a:r>
            <a:r>
              <a:rPr sz="13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spc="-25" dirty="0">
                <a:solidFill>
                  <a:srgbClr val="FFFFFF"/>
                </a:solidFill>
                <a:latin typeface="Roboto"/>
                <a:cs typeface="Roboto"/>
              </a:rPr>
              <a:t>run</a:t>
            </a:r>
            <a:r>
              <a:rPr sz="13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spc="-15" dirty="0">
                <a:solidFill>
                  <a:srgbClr val="FFFFFF"/>
                </a:solidFill>
                <a:latin typeface="Roboto"/>
                <a:cs typeface="Roboto"/>
              </a:rPr>
              <a:t>across</a:t>
            </a:r>
            <a:r>
              <a:rPr sz="13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spc="-20" dirty="0">
                <a:solidFill>
                  <a:srgbClr val="FFFFFF"/>
                </a:solidFill>
                <a:latin typeface="Roboto"/>
                <a:cs typeface="Roboto"/>
              </a:rPr>
              <a:t>various </a:t>
            </a:r>
            <a:r>
              <a:rPr sz="1300" spc="-3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spc="-20" dirty="0">
                <a:solidFill>
                  <a:srgbClr val="FFFFFF"/>
                </a:solidFill>
                <a:latin typeface="Roboto"/>
                <a:cs typeface="Roboto"/>
              </a:rPr>
              <a:t>environments</a:t>
            </a:r>
            <a:r>
              <a:rPr sz="13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spc="-15" dirty="0">
                <a:solidFill>
                  <a:srgbClr val="FFFFFF"/>
                </a:solidFill>
                <a:latin typeface="Roboto"/>
                <a:cs typeface="Roboto"/>
              </a:rPr>
              <a:t>and</a:t>
            </a:r>
            <a:r>
              <a:rPr sz="13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Roboto"/>
                <a:cs typeface="Roboto"/>
              </a:rPr>
              <a:t>platforms.</a:t>
            </a:r>
            <a:r>
              <a:rPr sz="1300" spc="-3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Roboto"/>
                <a:cs typeface="Roboto"/>
              </a:rPr>
              <a:t>The</a:t>
            </a:r>
            <a:r>
              <a:rPr sz="13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spc="-25" dirty="0">
                <a:solidFill>
                  <a:srgbClr val="FFFFFF"/>
                </a:solidFill>
                <a:latin typeface="Roboto"/>
                <a:cs typeface="Roboto"/>
              </a:rPr>
              <a:t>project's</a:t>
            </a:r>
            <a:r>
              <a:rPr sz="13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spc="-15" dirty="0">
                <a:solidFill>
                  <a:srgbClr val="FFFFFF"/>
                </a:solidFill>
                <a:latin typeface="Roboto"/>
                <a:cs typeface="Roboto"/>
              </a:rPr>
              <a:t>portability </a:t>
            </a:r>
            <a:r>
              <a:rPr sz="13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spc="-15" dirty="0">
                <a:solidFill>
                  <a:srgbClr val="FFFFFF"/>
                </a:solidFill>
                <a:latin typeface="Roboto"/>
                <a:cs typeface="Roboto"/>
              </a:rPr>
              <a:t>ensures</a:t>
            </a:r>
            <a:r>
              <a:rPr sz="13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spc="-25" dirty="0">
                <a:solidFill>
                  <a:srgbClr val="FFFFFF"/>
                </a:solidFill>
                <a:latin typeface="Roboto"/>
                <a:cs typeface="Roboto"/>
              </a:rPr>
              <a:t>ﬂexibility,</a:t>
            </a:r>
            <a:r>
              <a:rPr sz="13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spc="-25" dirty="0">
                <a:solidFill>
                  <a:srgbClr val="FFFFFF"/>
                </a:solidFill>
                <a:latin typeface="Roboto"/>
                <a:cs typeface="Roboto"/>
              </a:rPr>
              <a:t>scalability,</a:t>
            </a:r>
            <a:r>
              <a:rPr sz="13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spc="-15" dirty="0">
                <a:solidFill>
                  <a:srgbClr val="FFFFFF"/>
                </a:solidFill>
                <a:latin typeface="Roboto"/>
                <a:cs typeface="Roboto"/>
              </a:rPr>
              <a:t>and</a:t>
            </a:r>
            <a:r>
              <a:rPr sz="13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spc="-15" dirty="0">
                <a:solidFill>
                  <a:srgbClr val="FFFFFF"/>
                </a:solidFill>
                <a:latin typeface="Roboto"/>
                <a:cs typeface="Roboto"/>
              </a:rPr>
              <a:t>eﬃcient</a:t>
            </a:r>
            <a:r>
              <a:rPr sz="13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spc="-15" dirty="0">
                <a:solidFill>
                  <a:srgbClr val="FFFFFF"/>
                </a:solidFill>
                <a:latin typeface="Roboto"/>
                <a:cs typeface="Roboto"/>
              </a:rPr>
              <a:t>operation</a:t>
            </a:r>
            <a:r>
              <a:rPr sz="13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spc="-25" dirty="0">
                <a:solidFill>
                  <a:srgbClr val="FFFFFF"/>
                </a:solidFill>
                <a:latin typeface="Roboto"/>
                <a:cs typeface="Roboto"/>
              </a:rPr>
              <a:t>in </a:t>
            </a:r>
            <a:r>
              <a:rPr sz="1300" spc="-2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spc="-15" dirty="0">
                <a:solidFill>
                  <a:srgbClr val="FFFFFF"/>
                </a:solidFill>
                <a:latin typeface="Roboto"/>
                <a:cs typeface="Roboto"/>
              </a:rPr>
              <a:t>diverse</a:t>
            </a:r>
            <a:r>
              <a:rPr sz="13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spc="-15" dirty="0">
                <a:solidFill>
                  <a:srgbClr val="FFFFFF"/>
                </a:solidFill>
                <a:latin typeface="Roboto"/>
                <a:cs typeface="Roboto"/>
              </a:rPr>
              <a:t>deployment</a:t>
            </a:r>
            <a:r>
              <a:rPr sz="13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spc="-20" dirty="0">
                <a:solidFill>
                  <a:srgbClr val="FFFFFF"/>
                </a:solidFill>
                <a:latin typeface="Roboto"/>
                <a:cs typeface="Roboto"/>
              </a:rPr>
              <a:t>environments.</a:t>
            </a:r>
            <a:endParaRPr sz="1300" dirty="0">
              <a:latin typeface="Roboto"/>
              <a:cs typeface="Roboto"/>
            </a:endParaRP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BC696627-5570-4E76-0657-AA83FEAB1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113471"/>
            <a:ext cx="4462524" cy="348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201" name="Rectangle 8200">
            <a:extLst>
              <a:ext uri="{FF2B5EF4-FFF2-40B4-BE49-F238E27FC236}">
                <a16:creationId xmlns:a16="http://schemas.microsoft.com/office/drawing/2014/main" id="{1EE70AE2-832E-4D1F-A983-946F2217D1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24300" y="1231314"/>
            <a:ext cx="4605336" cy="99257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12700" algn="l" rtl="0">
              <a:lnSpc>
                <a:spcPct val="90000"/>
              </a:lnSpc>
              <a:spcBef>
                <a:spcPct val="0"/>
              </a:spcBef>
            </a:pPr>
            <a:r>
              <a:rPr lang="en-US" sz="3000" kern="1200" spc="15">
                <a:latin typeface="+mj-lt"/>
                <a:ea typeface="+mj-ea"/>
                <a:cs typeface="+mj-cs"/>
              </a:rPr>
              <a:t>Competing</a:t>
            </a:r>
            <a:r>
              <a:rPr lang="en-US" sz="3000" kern="1200" spc="-140">
                <a:latin typeface="+mj-lt"/>
                <a:ea typeface="+mj-ea"/>
                <a:cs typeface="+mj-cs"/>
              </a:rPr>
              <a:t> </a:t>
            </a:r>
            <a:r>
              <a:rPr lang="en-US" sz="3000" kern="1200" spc="-5">
                <a:latin typeface="+mj-lt"/>
                <a:ea typeface="+mj-ea"/>
                <a:cs typeface="+mj-cs"/>
              </a:rPr>
              <a:t>Software</a:t>
            </a:r>
          </a:p>
        </p:txBody>
      </p:sp>
      <p:pic>
        <p:nvPicPr>
          <p:cNvPr id="8196" name="Picture 4" descr="StockX Is Now Valued at Nearly $3 Billion After Latest Funding">
            <a:extLst>
              <a:ext uri="{FF2B5EF4-FFF2-40B4-BE49-F238E27FC236}">
                <a16:creationId xmlns:a16="http://schemas.microsoft.com/office/drawing/2014/main" id="{C1572259-D763-9CB4-53F8-3BF37C629C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5" r="14884" b="1"/>
          <a:stretch/>
        </p:blipFill>
        <p:spPr bwMode="auto">
          <a:xfrm>
            <a:off x="-115123" y="52394"/>
            <a:ext cx="3425059" cy="2500302"/>
          </a:xfrm>
          <a:custGeom>
            <a:avLst/>
            <a:gdLst/>
            <a:ahLst/>
            <a:cxnLst/>
            <a:rect l="l" t="t" r="r" b="b"/>
            <a:pathLst>
              <a:path w="4566747" h="3333749">
                <a:moveTo>
                  <a:pt x="3726625" y="1508457"/>
                </a:moveTo>
                <a:lnTo>
                  <a:pt x="3698531" y="1596213"/>
                </a:lnTo>
                <a:cubicBezTo>
                  <a:pt x="3696054" y="1604978"/>
                  <a:pt x="3697579" y="1615836"/>
                  <a:pt x="3700436" y="1624980"/>
                </a:cubicBezTo>
                <a:cubicBezTo>
                  <a:pt x="3710152" y="1656223"/>
                  <a:pt x="3734537" y="1676036"/>
                  <a:pt x="3757017" y="1697753"/>
                </a:cubicBezTo>
                <a:cubicBezTo>
                  <a:pt x="3766924" y="1707279"/>
                  <a:pt x="3773972" y="1720423"/>
                  <a:pt x="3779686" y="1733188"/>
                </a:cubicBezTo>
                <a:cubicBezTo>
                  <a:pt x="3794357" y="1766335"/>
                  <a:pt x="3807501" y="1800246"/>
                  <a:pt x="3821407" y="1833775"/>
                </a:cubicBezTo>
                <a:cubicBezTo>
                  <a:pt x="3822741" y="1837013"/>
                  <a:pt x="3826170" y="1839679"/>
                  <a:pt x="3829028" y="1842158"/>
                </a:cubicBezTo>
                <a:cubicBezTo>
                  <a:pt x="3859129" y="1866922"/>
                  <a:pt x="3889418" y="1891497"/>
                  <a:pt x="3919519" y="1916454"/>
                </a:cubicBezTo>
                <a:cubicBezTo>
                  <a:pt x="3925233" y="1921216"/>
                  <a:pt x="3929425" y="1928076"/>
                  <a:pt x="3934949" y="1933219"/>
                </a:cubicBezTo>
                <a:cubicBezTo>
                  <a:pt x="3942569" y="1940459"/>
                  <a:pt x="3949810" y="1949603"/>
                  <a:pt x="3958954" y="1953413"/>
                </a:cubicBezTo>
                <a:cubicBezTo>
                  <a:pt x="3987719" y="1965224"/>
                  <a:pt x="4000103" y="1987894"/>
                  <a:pt x="4005437" y="2016469"/>
                </a:cubicBezTo>
                <a:cubicBezTo>
                  <a:pt x="4010390" y="2042570"/>
                  <a:pt x="4014582" y="2068669"/>
                  <a:pt x="4020296" y="2094578"/>
                </a:cubicBezTo>
                <a:cubicBezTo>
                  <a:pt x="4027154" y="2126201"/>
                  <a:pt x="4034584" y="2157636"/>
                  <a:pt x="4042967" y="2188879"/>
                </a:cubicBezTo>
                <a:cubicBezTo>
                  <a:pt x="4046587" y="2202404"/>
                  <a:pt x="4050777" y="2216692"/>
                  <a:pt x="4058207" y="2228314"/>
                </a:cubicBezTo>
                <a:cubicBezTo>
                  <a:pt x="4078782" y="2260890"/>
                  <a:pt x="4092688" y="2295753"/>
                  <a:pt x="4087164" y="2334044"/>
                </a:cubicBezTo>
                <a:cubicBezTo>
                  <a:pt x="4082782" y="2364715"/>
                  <a:pt x="4094022" y="2390434"/>
                  <a:pt x="4111549" y="2409485"/>
                </a:cubicBezTo>
                <a:cubicBezTo>
                  <a:pt x="4119503" y="2418154"/>
                  <a:pt x="4125016" y="2426976"/>
                  <a:pt x="4128650" y="2435912"/>
                </a:cubicBezTo>
                <a:lnTo>
                  <a:pt x="4134481" y="2463017"/>
                </a:lnTo>
                <a:lnTo>
                  <a:pt x="4134480" y="2463032"/>
                </a:lnTo>
                <a:lnTo>
                  <a:pt x="4125839" y="2518261"/>
                </a:lnTo>
                <a:lnTo>
                  <a:pt x="4125838" y="2518263"/>
                </a:lnTo>
                <a:cubicBezTo>
                  <a:pt x="4123171" y="2527789"/>
                  <a:pt x="4122027" y="2536457"/>
                  <a:pt x="4122194" y="2545005"/>
                </a:cubicBezTo>
                <a:lnTo>
                  <a:pt x="4122194" y="2545006"/>
                </a:lnTo>
                <a:cubicBezTo>
                  <a:pt x="4122360" y="2553555"/>
                  <a:pt x="4123837" y="2561985"/>
                  <a:pt x="4126408" y="2571034"/>
                </a:cubicBezTo>
                <a:cubicBezTo>
                  <a:pt x="4138410" y="2612945"/>
                  <a:pt x="4170987" y="2640950"/>
                  <a:pt x="4199562" y="2668001"/>
                </a:cubicBezTo>
                <a:cubicBezTo>
                  <a:pt x="4223947" y="2691054"/>
                  <a:pt x="4237663" y="2716963"/>
                  <a:pt x="4247952" y="2745348"/>
                </a:cubicBezTo>
                <a:lnTo>
                  <a:pt x="4247953" y="2745351"/>
                </a:lnTo>
                <a:lnTo>
                  <a:pt x="4253873" y="2778005"/>
                </a:lnTo>
                <a:lnTo>
                  <a:pt x="4253453" y="2785439"/>
                </a:lnTo>
                <a:lnTo>
                  <a:pt x="4243374" y="2811779"/>
                </a:lnTo>
                <a:lnTo>
                  <a:pt x="4243370" y="2811786"/>
                </a:lnTo>
                <a:lnTo>
                  <a:pt x="4243372" y="2811786"/>
                </a:lnTo>
                <a:lnTo>
                  <a:pt x="4243374" y="2811779"/>
                </a:lnTo>
                <a:lnTo>
                  <a:pt x="4253024" y="2793022"/>
                </a:lnTo>
                <a:lnTo>
                  <a:pt x="4253453" y="2785439"/>
                </a:lnTo>
                <a:lnTo>
                  <a:pt x="4254653" y="2782304"/>
                </a:lnTo>
                <a:lnTo>
                  <a:pt x="4253873" y="2778005"/>
                </a:lnTo>
                <a:lnTo>
                  <a:pt x="4254283" y="2770756"/>
                </a:lnTo>
                <a:lnTo>
                  <a:pt x="4247953" y="2745351"/>
                </a:lnTo>
                <a:lnTo>
                  <a:pt x="4247952" y="2745347"/>
                </a:lnTo>
                <a:cubicBezTo>
                  <a:pt x="4237663" y="2716962"/>
                  <a:pt x="4223947" y="2691053"/>
                  <a:pt x="4199562" y="2668000"/>
                </a:cubicBezTo>
                <a:cubicBezTo>
                  <a:pt x="4170987" y="2640949"/>
                  <a:pt x="4138410" y="2612944"/>
                  <a:pt x="4126408" y="2571033"/>
                </a:cubicBezTo>
                <a:lnTo>
                  <a:pt x="4122194" y="2545006"/>
                </a:lnTo>
                <a:lnTo>
                  <a:pt x="4125838" y="2518264"/>
                </a:lnTo>
                <a:lnTo>
                  <a:pt x="4125839" y="2518261"/>
                </a:lnTo>
                <a:lnTo>
                  <a:pt x="4132419" y="2490550"/>
                </a:lnTo>
                <a:lnTo>
                  <a:pt x="4134480" y="2463032"/>
                </a:lnTo>
                <a:lnTo>
                  <a:pt x="4134482" y="2463018"/>
                </a:lnTo>
                <a:lnTo>
                  <a:pt x="4134481" y="2463017"/>
                </a:lnTo>
                <a:lnTo>
                  <a:pt x="4134482" y="2463017"/>
                </a:lnTo>
                <a:cubicBezTo>
                  <a:pt x="4133600" y="2444776"/>
                  <a:pt x="4127457" y="2426821"/>
                  <a:pt x="4111549" y="2409484"/>
                </a:cubicBezTo>
                <a:cubicBezTo>
                  <a:pt x="4094022" y="2390433"/>
                  <a:pt x="4082782" y="2364714"/>
                  <a:pt x="4087164" y="2334043"/>
                </a:cubicBezTo>
                <a:cubicBezTo>
                  <a:pt x="4092688" y="2295752"/>
                  <a:pt x="4078782" y="2260889"/>
                  <a:pt x="4058207" y="2228313"/>
                </a:cubicBezTo>
                <a:cubicBezTo>
                  <a:pt x="4050777" y="2216691"/>
                  <a:pt x="4046587" y="2202403"/>
                  <a:pt x="4042967" y="2188878"/>
                </a:cubicBezTo>
                <a:cubicBezTo>
                  <a:pt x="4034584" y="2157635"/>
                  <a:pt x="4027154" y="2126200"/>
                  <a:pt x="4020296" y="2094577"/>
                </a:cubicBezTo>
                <a:cubicBezTo>
                  <a:pt x="4014582" y="2068668"/>
                  <a:pt x="4010390" y="2042569"/>
                  <a:pt x="4005437" y="2016468"/>
                </a:cubicBezTo>
                <a:cubicBezTo>
                  <a:pt x="4000103" y="1987893"/>
                  <a:pt x="3987719" y="1965223"/>
                  <a:pt x="3958954" y="1953412"/>
                </a:cubicBezTo>
                <a:cubicBezTo>
                  <a:pt x="3949810" y="1949602"/>
                  <a:pt x="3942569" y="1940458"/>
                  <a:pt x="3934949" y="1933218"/>
                </a:cubicBezTo>
                <a:cubicBezTo>
                  <a:pt x="3929425" y="1928075"/>
                  <a:pt x="3925233" y="1921215"/>
                  <a:pt x="3919519" y="1916453"/>
                </a:cubicBezTo>
                <a:cubicBezTo>
                  <a:pt x="3889418" y="1891496"/>
                  <a:pt x="3859129" y="1866921"/>
                  <a:pt x="3829028" y="1842157"/>
                </a:cubicBezTo>
                <a:cubicBezTo>
                  <a:pt x="3826170" y="1839678"/>
                  <a:pt x="3822741" y="1837012"/>
                  <a:pt x="3821407" y="1833774"/>
                </a:cubicBezTo>
                <a:cubicBezTo>
                  <a:pt x="3807501" y="1800245"/>
                  <a:pt x="3794358" y="1766334"/>
                  <a:pt x="3779686" y="1733187"/>
                </a:cubicBezTo>
                <a:cubicBezTo>
                  <a:pt x="3773972" y="1720422"/>
                  <a:pt x="3766924" y="1707278"/>
                  <a:pt x="3757018" y="1697752"/>
                </a:cubicBezTo>
                <a:cubicBezTo>
                  <a:pt x="3734538" y="1676035"/>
                  <a:pt x="3710152" y="1656222"/>
                  <a:pt x="3700436" y="1624979"/>
                </a:cubicBezTo>
                <a:cubicBezTo>
                  <a:pt x="3697580" y="1615835"/>
                  <a:pt x="3696055" y="1604977"/>
                  <a:pt x="3698532" y="1596212"/>
                </a:cubicBezTo>
                <a:close/>
                <a:moveTo>
                  <a:pt x="3745230" y="1459072"/>
                </a:moveTo>
                <a:lnTo>
                  <a:pt x="3745229" y="1459073"/>
                </a:lnTo>
                <a:lnTo>
                  <a:pt x="3736012" y="1481571"/>
                </a:lnTo>
                <a:close/>
                <a:moveTo>
                  <a:pt x="3764423" y="1268757"/>
                </a:moveTo>
                <a:cubicBezTo>
                  <a:pt x="3764875" y="1275401"/>
                  <a:pt x="3766447" y="1281688"/>
                  <a:pt x="3769590" y="1286069"/>
                </a:cubicBezTo>
                <a:cubicBezTo>
                  <a:pt x="3784163" y="1306929"/>
                  <a:pt x="3790403" y="1328552"/>
                  <a:pt x="3791927" y="1350627"/>
                </a:cubicBezTo>
                <a:lnTo>
                  <a:pt x="3786333" y="1413839"/>
                </a:lnTo>
                <a:lnTo>
                  <a:pt x="3791928" y="1350626"/>
                </a:lnTo>
                <a:cubicBezTo>
                  <a:pt x="3790403" y="1328551"/>
                  <a:pt x="3784164" y="1306929"/>
                  <a:pt x="3769590" y="1286068"/>
                </a:cubicBezTo>
                <a:close/>
                <a:moveTo>
                  <a:pt x="3706152" y="773034"/>
                </a:moveTo>
                <a:lnTo>
                  <a:pt x="3706152" y="773035"/>
                </a:lnTo>
                <a:cubicBezTo>
                  <a:pt x="3708438" y="800276"/>
                  <a:pt x="3711676" y="827329"/>
                  <a:pt x="3714152" y="854379"/>
                </a:cubicBezTo>
                <a:cubicBezTo>
                  <a:pt x="3716438" y="878956"/>
                  <a:pt x="3717200" y="903722"/>
                  <a:pt x="3745205" y="915343"/>
                </a:cubicBezTo>
                <a:cubicBezTo>
                  <a:pt x="3749587" y="917059"/>
                  <a:pt x="3752825" y="922773"/>
                  <a:pt x="3755683" y="927155"/>
                </a:cubicBezTo>
                <a:cubicBezTo>
                  <a:pt x="3799691" y="994785"/>
                  <a:pt x="3798547" y="1030980"/>
                  <a:pt x="3752063" y="1097087"/>
                </a:cubicBezTo>
                <a:cubicBezTo>
                  <a:pt x="3747301" y="1103945"/>
                  <a:pt x="3743871" y="1118613"/>
                  <a:pt x="3747681" y="1123185"/>
                </a:cubicBezTo>
                <a:cubicBezTo>
                  <a:pt x="3763493" y="1142617"/>
                  <a:pt x="3770542" y="1162953"/>
                  <a:pt x="3772400" y="1184028"/>
                </a:cubicBezTo>
                <a:cubicBezTo>
                  <a:pt x="3770542" y="1162953"/>
                  <a:pt x="3763494" y="1142616"/>
                  <a:pt x="3747682" y="1123184"/>
                </a:cubicBezTo>
                <a:cubicBezTo>
                  <a:pt x="3743872" y="1118612"/>
                  <a:pt x="3747302" y="1103944"/>
                  <a:pt x="3752064" y="1097086"/>
                </a:cubicBezTo>
                <a:cubicBezTo>
                  <a:pt x="3798548" y="1030979"/>
                  <a:pt x="3799692" y="994784"/>
                  <a:pt x="3755684" y="927154"/>
                </a:cubicBezTo>
                <a:cubicBezTo>
                  <a:pt x="3752826" y="922772"/>
                  <a:pt x="3749588" y="917058"/>
                  <a:pt x="3745206" y="915342"/>
                </a:cubicBezTo>
                <a:cubicBezTo>
                  <a:pt x="3717200" y="903721"/>
                  <a:pt x="3716438" y="878955"/>
                  <a:pt x="3714152" y="854378"/>
                </a:cubicBezTo>
                <a:close/>
                <a:moveTo>
                  <a:pt x="3761553" y="517850"/>
                </a:moveTo>
                <a:lnTo>
                  <a:pt x="3752635" y="556047"/>
                </a:lnTo>
                <a:cubicBezTo>
                  <a:pt x="3750539" y="564048"/>
                  <a:pt x="3745015" y="572622"/>
                  <a:pt x="3746157" y="580050"/>
                </a:cubicBezTo>
                <a:cubicBezTo>
                  <a:pt x="3749491" y="601578"/>
                  <a:pt x="3747062" y="622200"/>
                  <a:pt x="3742776" y="642537"/>
                </a:cubicBezTo>
                <a:lnTo>
                  <a:pt x="3730253" y="694927"/>
                </a:lnTo>
                <a:lnTo>
                  <a:pt x="3742777" y="642536"/>
                </a:lnTo>
                <a:cubicBezTo>
                  <a:pt x="3747063" y="622200"/>
                  <a:pt x="3749492" y="601577"/>
                  <a:pt x="3746158" y="580049"/>
                </a:cubicBezTo>
                <a:cubicBezTo>
                  <a:pt x="3745016" y="572621"/>
                  <a:pt x="3750540" y="564047"/>
                  <a:pt x="3752636" y="556046"/>
                </a:cubicBezTo>
                <a:close/>
                <a:moveTo>
                  <a:pt x="3760066" y="313532"/>
                </a:moveTo>
                <a:lnTo>
                  <a:pt x="3760065" y="313533"/>
                </a:lnTo>
                <a:cubicBezTo>
                  <a:pt x="3755873" y="316389"/>
                  <a:pt x="3758159" y="330298"/>
                  <a:pt x="3759493" y="338870"/>
                </a:cubicBezTo>
                <a:lnTo>
                  <a:pt x="3759499" y="338898"/>
                </a:lnTo>
                <a:lnTo>
                  <a:pt x="3769400" y="395639"/>
                </a:lnTo>
                <a:lnTo>
                  <a:pt x="3765590" y="367327"/>
                </a:lnTo>
                <a:lnTo>
                  <a:pt x="3759499" y="338898"/>
                </a:lnTo>
                <a:lnTo>
                  <a:pt x="3759494" y="338869"/>
                </a:lnTo>
                <a:cubicBezTo>
                  <a:pt x="3758827" y="334583"/>
                  <a:pt x="3757922" y="328963"/>
                  <a:pt x="3757708" y="324057"/>
                </a:cubicBezTo>
                <a:close/>
                <a:moveTo>
                  <a:pt x="3782393" y="281567"/>
                </a:moveTo>
                <a:lnTo>
                  <a:pt x="3777498" y="295414"/>
                </a:lnTo>
                <a:lnTo>
                  <a:pt x="3777499" y="295414"/>
                </a:lnTo>
                <a:close/>
                <a:moveTo>
                  <a:pt x="3769073" y="24485"/>
                </a:moveTo>
                <a:lnTo>
                  <a:pt x="3766810" y="74128"/>
                </a:lnTo>
                <a:cubicBezTo>
                  <a:pt x="3767733" y="91491"/>
                  <a:pt x="3770043" y="108702"/>
                  <a:pt x="3772734" y="125860"/>
                </a:cubicBezTo>
                <a:lnTo>
                  <a:pt x="3777129" y="153387"/>
                </a:lnTo>
                <a:lnTo>
                  <a:pt x="3785402" y="228943"/>
                </a:lnTo>
                <a:lnTo>
                  <a:pt x="3780943" y="177270"/>
                </a:lnTo>
                <a:lnTo>
                  <a:pt x="3777129" y="153387"/>
                </a:lnTo>
                <a:lnTo>
                  <a:pt x="3776930" y="151568"/>
                </a:lnTo>
                <a:cubicBezTo>
                  <a:pt x="3772700" y="125875"/>
                  <a:pt x="3768195" y="100173"/>
                  <a:pt x="3766811" y="74128"/>
                </a:cubicBezTo>
                <a:close/>
                <a:moveTo>
                  <a:pt x="3766492" y="0"/>
                </a:moveTo>
                <a:lnTo>
                  <a:pt x="3769210" y="21485"/>
                </a:lnTo>
                <a:lnTo>
                  <a:pt x="3766492" y="0"/>
                </a:lnTo>
                <a:lnTo>
                  <a:pt x="4230600" y="0"/>
                </a:lnTo>
                <a:lnTo>
                  <a:pt x="4229473" y="2816"/>
                </a:lnTo>
                <a:cubicBezTo>
                  <a:pt x="4221091" y="21485"/>
                  <a:pt x="4218423" y="43011"/>
                  <a:pt x="4215374" y="63586"/>
                </a:cubicBezTo>
                <a:cubicBezTo>
                  <a:pt x="4209850" y="101307"/>
                  <a:pt x="4206420" y="139218"/>
                  <a:pt x="4201468" y="176938"/>
                </a:cubicBezTo>
                <a:cubicBezTo>
                  <a:pt x="4200324" y="184940"/>
                  <a:pt x="4198230" y="194084"/>
                  <a:pt x="4193466" y="200181"/>
                </a:cubicBezTo>
                <a:cubicBezTo>
                  <a:pt x="4161461" y="241900"/>
                  <a:pt x="4152508" y="292578"/>
                  <a:pt x="4155554" y="340773"/>
                </a:cubicBezTo>
                <a:cubicBezTo>
                  <a:pt x="4157843" y="378685"/>
                  <a:pt x="4159557" y="415834"/>
                  <a:pt x="4156319" y="453363"/>
                </a:cubicBezTo>
                <a:cubicBezTo>
                  <a:pt x="4156127" y="456221"/>
                  <a:pt x="4156509" y="460031"/>
                  <a:pt x="4158033" y="462125"/>
                </a:cubicBezTo>
                <a:cubicBezTo>
                  <a:pt x="4168129" y="475080"/>
                  <a:pt x="4168891" y="488606"/>
                  <a:pt x="4170605" y="505181"/>
                </a:cubicBezTo>
                <a:cubicBezTo>
                  <a:pt x="4173083" y="528614"/>
                  <a:pt x="4171367" y="550140"/>
                  <a:pt x="4167177" y="571859"/>
                </a:cubicBezTo>
                <a:cubicBezTo>
                  <a:pt x="4164129" y="587671"/>
                  <a:pt x="4157843" y="603672"/>
                  <a:pt x="4149840" y="617771"/>
                </a:cubicBezTo>
                <a:cubicBezTo>
                  <a:pt x="4138600" y="637391"/>
                  <a:pt x="4134220" y="656254"/>
                  <a:pt x="4149078" y="674922"/>
                </a:cubicBezTo>
                <a:cubicBezTo>
                  <a:pt x="4164891" y="695115"/>
                  <a:pt x="4159367" y="717976"/>
                  <a:pt x="4159937" y="740267"/>
                </a:cubicBezTo>
                <a:cubicBezTo>
                  <a:pt x="4160129" y="749981"/>
                  <a:pt x="4159747" y="760269"/>
                  <a:pt x="4162223" y="769604"/>
                </a:cubicBezTo>
                <a:cubicBezTo>
                  <a:pt x="4169273" y="796654"/>
                  <a:pt x="4179941" y="822755"/>
                  <a:pt x="4184703" y="850188"/>
                </a:cubicBezTo>
                <a:cubicBezTo>
                  <a:pt x="4187370" y="865429"/>
                  <a:pt x="4182607" y="882383"/>
                  <a:pt x="4179179" y="898197"/>
                </a:cubicBezTo>
                <a:cubicBezTo>
                  <a:pt x="4175559" y="914199"/>
                  <a:pt x="4170035" y="930010"/>
                  <a:pt x="4164319" y="945443"/>
                </a:cubicBezTo>
                <a:cubicBezTo>
                  <a:pt x="4160509" y="955919"/>
                  <a:pt x="4156889" y="967349"/>
                  <a:pt x="4150030" y="975732"/>
                </a:cubicBezTo>
                <a:cubicBezTo>
                  <a:pt x="4134410" y="994784"/>
                  <a:pt x="4131742" y="1014405"/>
                  <a:pt x="4139934" y="1036886"/>
                </a:cubicBezTo>
                <a:cubicBezTo>
                  <a:pt x="4141268" y="1040314"/>
                  <a:pt x="4141268" y="1044314"/>
                  <a:pt x="4141458" y="1048124"/>
                </a:cubicBezTo>
                <a:cubicBezTo>
                  <a:pt x="4145458" y="1109090"/>
                  <a:pt x="4147936" y="1170050"/>
                  <a:pt x="4154032" y="1230632"/>
                </a:cubicBezTo>
                <a:cubicBezTo>
                  <a:pt x="4156509" y="1255205"/>
                  <a:pt x="4167367" y="1278828"/>
                  <a:pt x="4174225" y="1303023"/>
                </a:cubicBezTo>
                <a:cubicBezTo>
                  <a:pt x="4175559" y="1307977"/>
                  <a:pt x="4177655" y="1313503"/>
                  <a:pt x="4176701" y="1318455"/>
                </a:cubicBezTo>
                <a:cubicBezTo>
                  <a:pt x="4167177" y="1372367"/>
                  <a:pt x="4181083" y="1422853"/>
                  <a:pt x="4199372" y="1472574"/>
                </a:cubicBezTo>
                <a:cubicBezTo>
                  <a:pt x="4201279" y="1477716"/>
                  <a:pt x="4200706" y="1484003"/>
                  <a:pt x="4200324" y="1489719"/>
                </a:cubicBezTo>
                <a:cubicBezTo>
                  <a:pt x="4198992" y="1505723"/>
                  <a:pt x="4192324" y="1523058"/>
                  <a:pt x="4196324" y="1537536"/>
                </a:cubicBezTo>
                <a:cubicBezTo>
                  <a:pt x="4207374" y="1576018"/>
                  <a:pt x="4220709" y="1614119"/>
                  <a:pt x="4237473" y="1650316"/>
                </a:cubicBezTo>
                <a:cubicBezTo>
                  <a:pt x="4254428" y="1687085"/>
                  <a:pt x="4268716" y="1721184"/>
                  <a:pt x="4251572" y="1763286"/>
                </a:cubicBezTo>
                <a:cubicBezTo>
                  <a:pt x="4244331" y="1781193"/>
                  <a:pt x="4249477" y="1804815"/>
                  <a:pt x="4251380" y="1825392"/>
                </a:cubicBezTo>
                <a:cubicBezTo>
                  <a:pt x="4252904" y="1840440"/>
                  <a:pt x="4261479" y="1854919"/>
                  <a:pt x="4261479" y="1869779"/>
                </a:cubicBezTo>
                <a:cubicBezTo>
                  <a:pt x="4261479" y="1909407"/>
                  <a:pt x="4271574" y="1944648"/>
                  <a:pt x="4292149" y="1978939"/>
                </a:cubicBezTo>
                <a:cubicBezTo>
                  <a:pt x="4300149" y="1992278"/>
                  <a:pt x="4294815" y="2013042"/>
                  <a:pt x="4296911" y="2030377"/>
                </a:cubicBezTo>
                <a:cubicBezTo>
                  <a:pt x="4299387" y="2048667"/>
                  <a:pt x="4301673" y="2067524"/>
                  <a:pt x="4307200" y="2085053"/>
                </a:cubicBezTo>
                <a:cubicBezTo>
                  <a:pt x="4321679" y="2130392"/>
                  <a:pt x="4338061" y="2175162"/>
                  <a:pt x="4353301" y="2220311"/>
                </a:cubicBezTo>
                <a:cubicBezTo>
                  <a:pt x="4365876" y="2257458"/>
                  <a:pt x="4355969" y="2294038"/>
                  <a:pt x="4350635" y="2330805"/>
                </a:cubicBezTo>
                <a:cubicBezTo>
                  <a:pt x="4347205" y="2353858"/>
                  <a:pt x="4339013" y="2375382"/>
                  <a:pt x="4351205" y="2401291"/>
                </a:cubicBezTo>
                <a:cubicBezTo>
                  <a:pt x="4362828" y="2426058"/>
                  <a:pt x="4360159" y="2457491"/>
                  <a:pt x="4366446" y="2485306"/>
                </a:cubicBezTo>
                <a:cubicBezTo>
                  <a:pt x="4371780" y="2508741"/>
                  <a:pt x="4380354" y="2531408"/>
                  <a:pt x="4388736" y="2554078"/>
                </a:cubicBezTo>
                <a:cubicBezTo>
                  <a:pt x="4400167" y="2584941"/>
                  <a:pt x="4412167" y="2615420"/>
                  <a:pt x="4406453" y="2649142"/>
                </a:cubicBezTo>
                <a:cubicBezTo>
                  <a:pt x="4399976" y="2687435"/>
                  <a:pt x="4424359" y="2713722"/>
                  <a:pt x="4440554" y="2743825"/>
                </a:cubicBezTo>
                <a:cubicBezTo>
                  <a:pt x="4451602" y="2764589"/>
                  <a:pt x="4459795" y="2787258"/>
                  <a:pt x="4466653" y="2809929"/>
                </a:cubicBezTo>
                <a:cubicBezTo>
                  <a:pt x="4475608" y="2840218"/>
                  <a:pt x="4480941" y="2871461"/>
                  <a:pt x="4489704" y="2901942"/>
                </a:cubicBezTo>
                <a:cubicBezTo>
                  <a:pt x="4502848" y="2948046"/>
                  <a:pt x="4513136" y="2994721"/>
                  <a:pt x="4505896" y="3042727"/>
                </a:cubicBezTo>
                <a:cubicBezTo>
                  <a:pt x="4502658" y="3064826"/>
                  <a:pt x="4502848" y="3085402"/>
                  <a:pt x="4507612" y="3107499"/>
                </a:cubicBezTo>
                <a:cubicBezTo>
                  <a:pt x="4515422" y="3143694"/>
                  <a:pt x="4516375" y="3180843"/>
                  <a:pt x="4545521" y="3209992"/>
                </a:cubicBezTo>
                <a:cubicBezTo>
                  <a:pt x="4555810" y="3220279"/>
                  <a:pt x="4558476" y="3238757"/>
                  <a:pt x="4563810" y="3253808"/>
                </a:cubicBezTo>
                <a:cubicBezTo>
                  <a:pt x="4570098" y="3271144"/>
                  <a:pt x="4566858" y="3283907"/>
                  <a:pt x="4548570" y="3293243"/>
                </a:cubicBezTo>
                <a:cubicBezTo>
                  <a:pt x="4540379" y="3297433"/>
                  <a:pt x="4532377" y="3309436"/>
                  <a:pt x="4531043" y="3318770"/>
                </a:cubicBezTo>
                <a:lnTo>
                  <a:pt x="4531438" y="3333749"/>
                </a:lnTo>
                <a:lnTo>
                  <a:pt x="4144407" y="3333749"/>
                </a:lnTo>
                <a:lnTo>
                  <a:pt x="4145031" y="3329060"/>
                </a:lnTo>
                <a:cubicBezTo>
                  <a:pt x="4154413" y="3276480"/>
                  <a:pt x="4167749" y="3224567"/>
                  <a:pt x="4180703" y="3172654"/>
                </a:cubicBezTo>
                <a:cubicBezTo>
                  <a:pt x="4188705" y="3140649"/>
                  <a:pt x="4192943" y="3109025"/>
                  <a:pt x="4193158" y="3077401"/>
                </a:cubicBezTo>
                <a:lnTo>
                  <a:pt x="4193158" y="3077400"/>
                </a:lnTo>
                <a:cubicBezTo>
                  <a:pt x="4193372" y="3045776"/>
                  <a:pt x="4189562" y="3014152"/>
                  <a:pt x="4181465" y="2982147"/>
                </a:cubicBezTo>
                <a:lnTo>
                  <a:pt x="4177881" y="2947862"/>
                </a:lnTo>
                <a:lnTo>
                  <a:pt x="4177882" y="2947858"/>
                </a:lnTo>
                <a:lnTo>
                  <a:pt x="4185787" y="2903549"/>
                </a:lnTo>
                <a:lnTo>
                  <a:pt x="4202421" y="2848793"/>
                </a:lnTo>
                <a:cubicBezTo>
                  <a:pt x="4203753" y="2844316"/>
                  <a:pt x="4207039" y="2839982"/>
                  <a:pt x="4211111" y="2836172"/>
                </a:cubicBezTo>
                <a:lnTo>
                  <a:pt x="4211111" y="2836171"/>
                </a:lnTo>
                <a:lnTo>
                  <a:pt x="4202421" y="2848792"/>
                </a:lnTo>
                <a:cubicBezTo>
                  <a:pt x="4197420" y="2865009"/>
                  <a:pt x="4191562" y="2881306"/>
                  <a:pt x="4186816" y="2897784"/>
                </a:cubicBezTo>
                <a:lnTo>
                  <a:pt x="4185787" y="2903549"/>
                </a:lnTo>
                <a:lnTo>
                  <a:pt x="4182513" y="2914327"/>
                </a:lnTo>
                <a:lnTo>
                  <a:pt x="4177882" y="2947858"/>
                </a:lnTo>
                <a:lnTo>
                  <a:pt x="4177881" y="2947861"/>
                </a:lnTo>
                <a:lnTo>
                  <a:pt x="4177881" y="2947862"/>
                </a:lnTo>
                <a:cubicBezTo>
                  <a:pt x="4177512" y="2959156"/>
                  <a:pt x="4178512" y="2970575"/>
                  <a:pt x="4181465" y="2982148"/>
                </a:cubicBezTo>
                <a:lnTo>
                  <a:pt x="4193158" y="3077401"/>
                </a:lnTo>
                <a:lnTo>
                  <a:pt x="4180703" y="3172653"/>
                </a:lnTo>
                <a:cubicBezTo>
                  <a:pt x="4167749" y="3224566"/>
                  <a:pt x="4154413" y="3276479"/>
                  <a:pt x="4145031" y="3329059"/>
                </a:cubicBezTo>
                <a:lnTo>
                  <a:pt x="4144407" y="3333749"/>
                </a:lnTo>
                <a:lnTo>
                  <a:pt x="0" y="3333749"/>
                </a:lnTo>
                <a:lnTo>
                  <a:pt x="0" y="1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object 2" descr="O imagine care conține violet, violetă, captură de ecran, Liliac&#10;&#10;Descriere generată automat"/>
          <p:cNvPicPr/>
          <p:nvPr/>
        </p:nvPicPr>
        <p:blipFill rotWithShape="1">
          <a:blip r:embed="rId4" cstate="print"/>
          <a:srcRect l="22858" r="-4" b="-4"/>
          <a:stretch/>
        </p:blipFill>
        <p:spPr>
          <a:xfrm>
            <a:off x="-5865" y="2643189"/>
            <a:ext cx="3429001" cy="2500311"/>
          </a:xfrm>
          <a:custGeom>
            <a:avLst/>
            <a:gdLst/>
            <a:ahLst/>
            <a:cxnLst/>
            <a:rect l="l" t="t" r="r" b="b"/>
            <a:pathLst>
              <a:path w="4572002" h="3333748">
                <a:moveTo>
                  <a:pt x="4246239" y="3218303"/>
                </a:moveTo>
                <a:lnTo>
                  <a:pt x="4265716" y="3287810"/>
                </a:lnTo>
                <a:lnTo>
                  <a:pt x="4260942" y="3252548"/>
                </a:lnTo>
                <a:close/>
                <a:moveTo>
                  <a:pt x="4247000" y="3138292"/>
                </a:moveTo>
                <a:lnTo>
                  <a:pt x="4235549" y="3158775"/>
                </a:lnTo>
                <a:lnTo>
                  <a:pt x="4232403" y="3178724"/>
                </a:lnTo>
                <a:lnTo>
                  <a:pt x="4232403" y="3178725"/>
                </a:lnTo>
                <a:cubicBezTo>
                  <a:pt x="4232807" y="3191917"/>
                  <a:pt x="4237951" y="3204967"/>
                  <a:pt x="4246239" y="3218301"/>
                </a:cubicBezTo>
                <a:lnTo>
                  <a:pt x="4246239" y="3218300"/>
                </a:lnTo>
                <a:lnTo>
                  <a:pt x="4232403" y="3178724"/>
                </a:lnTo>
                <a:close/>
                <a:moveTo>
                  <a:pt x="4214994" y="3040368"/>
                </a:moveTo>
                <a:lnTo>
                  <a:pt x="4214994" y="3040369"/>
                </a:lnTo>
                <a:cubicBezTo>
                  <a:pt x="4225281" y="3051227"/>
                  <a:pt x="4231378" y="3057895"/>
                  <a:pt x="4237473" y="3064374"/>
                </a:cubicBezTo>
                <a:lnTo>
                  <a:pt x="4254095" y="3100973"/>
                </a:lnTo>
                <a:lnTo>
                  <a:pt x="4247001" y="3138289"/>
                </a:lnTo>
                <a:lnTo>
                  <a:pt x="4247000" y="3138289"/>
                </a:lnTo>
                <a:lnTo>
                  <a:pt x="4247000" y="3138290"/>
                </a:lnTo>
                <a:lnTo>
                  <a:pt x="4247001" y="3138289"/>
                </a:lnTo>
                <a:lnTo>
                  <a:pt x="4254085" y="3121300"/>
                </a:lnTo>
                <a:lnTo>
                  <a:pt x="4254095" y="3100973"/>
                </a:lnTo>
                <a:lnTo>
                  <a:pt x="4254095" y="3100972"/>
                </a:lnTo>
                <a:cubicBezTo>
                  <a:pt x="4251999" y="3087090"/>
                  <a:pt x="4245951" y="3073326"/>
                  <a:pt x="4237473" y="3064373"/>
                </a:cubicBezTo>
                <a:close/>
                <a:moveTo>
                  <a:pt x="4295315" y="2914729"/>
                </a:moveTo>
                <a:lnTo>
                  <a:pt x="4275384" y="2939588"/>
                </a:lnTo>
                <a:lnTo>
                  <a:pt x="4275382" y="2939597"/>
                </a:lnTo>
                <a:lnTo>
                  <a:pt x="4261588" y="2988760"/>
                </a:lnTo>
                <a:lnTo>
                  <a:pt x="4242781" y="3021942"/>
                </a:lnTo>
                <a:lnTo>
                  <a:pt x="4242781" y="3021943"/>
                </a:lnTo>
                <a:lnTo>
                  <a:pt x="4259119" y="2997552"/>
                </a:lnTo>
                <a:lnTo>
                  <a:pt x="4261588" y="2988760"/>
                </a:lnTo>
                <a:lnTo>
                  <a:pt x="4264397" y="2983800"/>
                </a:lnTo>
                <a:lnTo>
                  <a:pt x="4275382" y="2939597"/>
                </a:lnTo>
                <a:lnTo>
                  <a:pt x="4275384" y="2939589"/>
                </a:lnTo>
                <a:cubicBezTo>
                  <a:pt x="4278336" y="2927398"/>
                  <a:pt x="4285814" y="2919825"/>
                  <a:pt x="4295315" y="2914729"/>
                </a:cubicBezTo>
                <a:close/>
                <a:moveTo>
                  <a:pt x="4381314" y="2840517"/>
                </a:moveTo>
                <a:lnTo>
                  <a:pt x="4380007" y="2863658"/>
                </a:lnTo>
                <a:lnTo>
                  <a:pt x="4377352" y="2869133"/>
                </a:lnTo>
                <a:lnTo>
                  <a:pt x="4370589" y="2883080"/>
                </a:lnTo>
                <a:lnTo>
                  <a:pt x="4370589" y="2883081"/>
                </a:lnTo>
                <a:lnTo>
                  <a:pt x="4377352" y="2869133"/>
                </a:lnTo>
                <a:lnTo>
                  <a:pt x="4380009" y="2863658"/>
                </a:lnTo>
                <a:close/>
                <a:moveTo>
                  <a:pt x="4142220" y="697139"/>
                </a:moveTo>
                <a:lnTo>
                  <a:pt x="4142220" y="697140"/>
                </a:lnTo>
                <a:cubicBezTo>
                  <a:pt x="4142982" y="707809"/>
                  <a:pt x="4143172" y="719621"/>
                  <a:pt x="4147936" y="728763"/>
                </a:cubicBezTo>
                <a:cubicBezTo>
                  <a:pt x="4160129" y="753150"/>
                  <a:pt x="4175749" y="775819"/>
                  <a:pt x="4187752" y="800394"/>
                </a:cubicBezTo>
                <a:lnTo>
                  <a:pt x="4196706" y="839639"/>
                </a:lnTo>
                <a:lnTo>
                  <a:pt x="4195944" y="957752"/>
                </a:lnTo>
                <a:cubicBezTo>
                  <a:pt x="4193276" y="1022524"/>
                  <a:pt x="4192704" y="1088248"/>
                  <a:pt x="4135934" y="1134922"/>
                </a:cubicBezTo>
                <a:cubicBezTo>
                  <a:pt x="4131362" y="1138734"/>
                  <a:pt x="4128694" y="1146924"/>
                  <a:pt x="4127932" y="1153403"/>
                </a:cubicBezTo>
                <a:cubicBezTo>
                  <a:pt x="4124313" y="1183312"/>
                  <a:pt x="4123931" y="1213983"/>
                  <a:pt x="4118025" y="1243512"/>
                </a:cubicBezTo>
                <a:cubicBezTo>
                  <a:pt x="4115644" y="1255323"/>
                  <a:pt x="4114835" y="1266134"/>
                  <a:pt x="4116716" y="1276231"/>
                </a:cubicBezTo>
                <a:lnTo>
                  <a:pt x="4116716" y="1276232"/>
                </a:lnTo>
                <a:cubicBezTo>
                  <a:pt x="4118597" y="1286329"/>
                  <a:pt x="4123170" y="1295712"/>
                  <a:pt x="4131552" y="1304665"/>
                </a:cubicBezTo>
                <a:lnTo>
                  <a:pt x="4153733" y="1339092"/>
                </a:lnTo>
                <a:lnTo>
                  <a:pt x="4161262" y="1365023"/>
                </a:lnTo>
                <a:lnTo>
                  <a:pt x="4159557" y="1387916"/>
                </a:lnTo>
                <a:cubicBezTo>
                  <a:pt x="4157842" y="1395726"/>
                  <a:pt x="4157485" y="1402870"/>
                  <a:pt x="4158155" y="1409553"/>
                </a:cubicBezTo>
                <a:lnTo>
                  <a:pt x="4158155" y="1409554"/>
                </a:lnTo>
                <a:lnTo>
                  <a:pt x="4158157" y="1409558"/>
                </a:lnTo>
                <a:lnTo>
                  <a:pt x="4162914" y="1428421"/>
                </a:lnTo>
                <a:lnTo>
                  <a:pt x="4165707" y="1433202"/>
                </a:lnTo>
                <a:lnTo>
                  <a:pt x="4166985" y="1437204"/>
                </a:lnTo>
                <a:cubicBezTo>
                  <a:pt x="4171496" y="1445845"/>
                  <a:pt x="4177202" y="1454141"/>
                  <a:pt x="4182989" y="1462786"/>
                </a:cubicBezTo>
                <a:cubicBezTo>
                  <a:pt x="4194228" y="1479550"/>
                  <a:pt x="4208326" y="1498601"/>
                  <a:pt x="4209468" y="1517270"/>
                </a:cubicBezTo>
                <a:lnTo>
                  <a:pt x="4209470" y="1517276"/>
                </a:lnTo>
                <a:lnTo>
                  <a:pt x="4214091" y="1540538"/>
                </a:lnTo>
                <a:lnTo>
                  <a:pt x="4216265" y="1546333"/>
                </a:lnTo>
                <a:lnTo>
                  <a:pt x="4216684" y="1548124"/>
                </a:lnTo>
                <a:lnTo>
                  <a:pt x="4222588" y="1563192"/>
                </a:lnTo>
                <a:lnTo>
                  <a:pt x="4235615" y="1608968"/>
                </a:lnTo>
                <a:lnTo>
                  <a:pt x="4235616" y="1608973"/>
                </a:lnTo>
                <a:lnTo>
                  <a:pt x="4228901" y="1641861"/>
                </a:lnTo>
                <a:lnTo>
                  <a:pt x="4228901" y="1641862"/>
                </a:lnTo>
                <a:cubicBezTo>
                  <a:pt x="4228140" y="1643386"/>
                  <a:pt x="4228711" y="1645529"/>
                  <a:pt x="4229592" y="1647839"/>
                </a:cubicBezTo>
                <a:lnTo>
                  <a:pt x="4232139" y="1654816"/>
                </a:lnTo>
                <a:lnTo>
                  <a:pt x="4231973" y="1705181"/>
                </a:lnTo>
                <a:lnTo>
                  <a:pt x="4224302" y="1719363"/>
                </a:lnTo>
                <a:lnTo>
                  <a:pt x="4208516" y="1748544"/>
                </a:lnTo>
                <a:cubicBezTo>
                  <a:pt x="4196871" y="1761189"/>
                  <a:pt x="4189165" y="1774343"/>
                  <a:pt x="4184613" y="1788036"/>
                </a:cubicBezTo>
                <a:lnTo>
                  <a:pt x="4183557" y="1797099"/>
                </a:lnTo>
                <a:lnTo>
                  <a:pt x="4181083" y="1801911"/>
                </a:lnTo>
                <a:lnTo>
                  <a:pt x="4179637" y="1830762"/>
                </a:lnTo>
                <a:lnTo>
                  <a:pt x="4179637" y="1830763"/>
                </a:lnTo>
                <a:cubicBezTo>
                  <a:pt x="4180286" y="1840631"/>
                  <a:pt x="4181989" y="1850751"/>
                  <a:pt x="4184513" y="1861133"/>
                </a:cubicBezTo>
                <a:cubicBezTo>
                  <a:pt x="4187752" y="1874470"/>
                  <a:pt x="4190038" y="1887806"/>
                  <a:pt x="4192704" y="1901331"/>
                </a:cubicBezTo>
                <a:cubicBezTo>
                  <a:pt x="4196514" y="1919619"/>
                  <a:pt x="4200516" y="1938100"/>
                  <a:pt x="4204326" y="1956386"/>
                </a:cubicBezTo>
                <a:lnTo>
                  <a:pt x="4208850" y="1983416"/>
                </a:lnTo>
                <a:lnTo>
                  <a:pt x="4198231" y="2007440"/>
                </a:lnTo>
                <a:lnTo>
                  <a:pt x="4198230" y="2007441"/>
                </a:lnTo>
                <a:cubicBezTo>
                  <a:pt x="4191181" y="2013348"/>
                  <a:pt x="4187989" y="2018397"/>
                  <a:pt x="4188085" y="2023326"/>
                </a:cubicBezTo>
                <a:lnTo>
                  <a:pt x="4188085" y="2023327"/>
                </a:lnTo>
                <a:cubicBezTo>
                  <a:pt x="4188180" y="2028256"/>
                  <a:pt x="4191562" y="2033066"/>
                  <a:pt x="4197658" y="2038495"/>
                </a:cubicBezTo>
                <a:cubicBezTo>
                  <a:pt x="4240331" y="2076216"/>
                  <a:pt x="4267003" y="2121938"/>
                  <a:pt x="4268906" y="2180232"/>
                </a:cubicBezTo>
                <a:cubicBezTo>
                  <a:pt x="4269288" y="2192234"/>
                  <a:pt x="4271954" y="2204427"/>
                  <a:pt x="4274812" y="2216237"/>
                </a:cubicBezTo>
                <a:cubicBezTo>
                  <a:pt x="4276527" y="2223477"/>
                  <a:pt x="4278434" y="2232242"/>
                  <a:pt x="4283577" y="2236622"/>
                </a:cubicBezTo>
                <a:cubicBezTo>
                  <a:pt x="4322821" y="2270723"/>
                  <a:pt x="4350063" y="2313206"/>
                  <a:pt x="4371972" y="2359500"/>
                </a:cubicBezTo>
                <a:lnTo>
                  <a:pt x="4371974" y="2359504"/>
                </a:lnTo>
                <a:lnTo>
                  <a:pt x="4389877" y="2411694"/>
                </a:lnTo>
                <a:lnTo>
                  <a:pt x="4389878" y="2411698"/>
                </a:lnTo>
                <a:lnTo>
                  <a:pt x="4386259" y="2469038"/>
                </a:lnTo>
                <a:lnTo>
                  <a:pt x="4386258" y="2469039"/>
                </a:lnTo>
                <a:cubicBezTo>
                  <a:pt x="4385116" y="2480279"/>
                  <a:pt x="4385307" y="2493233"/>
                  <a:pt x="4379783" y="2502188"/>
                </a:cubicBezTo>
                <a:cubicBezTo>
                  <a:pt x="4362445" y="2530573"/>
                  <a:pt x="4343777" y="2558006"/>
                  <a:pt x="4323582" y="2584486"/>
                </a:cubicBezTo>
                <a:cubicBezTo>
                  <a:pt x="4314914" y="2595822"/>
                  <a:pt x="4309961" y="2602632"/>
                  <a:pt x="4309891" y="2609062"/>
                </a:cubicBezTo>
                <a:lnTo>
                  <a:pt x="4309891" y="2609063"/>
                </a:lnTo>
                <a:lnTo>
                  <a:pt x="4313591" y="2618938"/>
                </a:lnTo>
                <a:lnTo>
                  <a:pt x="4325486" y="2631348"/>
                </a:lnTo>
                <a:lnTo>
                  <a:pt x="4325488" y="2631351"/>
                </a:lnTo>
                <a:cubicBezTo>
                  <a:pt x="4347777" y="2651546"/>
                  <a:pt x="4359397" y="2676693"/>
                  <a:pt x="4364159" y="2704505"/>
                </a:cubicBezTo>
                <a:lnTo>
                  <a:pt x="4381496" y="2837288"/>
                </a:lnTo>
                <a:lnTo>
                  <a:pt x="4381496" y="2837287"/>
                </a:lnTo>
                <a:cubicBezTo>
                  <a:pt x="4377876" y="2792899"/>
                  <a:pt x="4371590" y="2748512"/>
                  <a:pt x="4364159" y="2704504"/>
                </a:cubicBezTo>
                <a:cubicBezTo>
                  <a:pt x="4359397" y="2676692"/>
                  <a:pt x="4347777" y="2651545"/>
                  <a:pt x="4325488" y="2631350"/>
                </a:cubicBezTo>
                <a:lnTo>
                  <a:pt x="4325486" y="2631348"/>
                </a:lnTo>
                <a:lnTo>
                  <a:pt x="4309891" y="2609063"/>
                </a:lnTo>
                <a:lnTo>
                  <a:pt x="4323582" y="2584487"/>
                </a:lnTo>
                <a:cubicBezTo>
                  <a:pt x="4343777" y="2558007"/>
                  <a:pt x="4362445" y="2530574"/>
                  <a:pt x="4379783" y="2502189"/>
                </a:cubicBezTo>
                <a:cubicBezTo>
                  <a:pt x="4385307" y="2493234"/>
                  <a:pt x="4385116" y="2480280"/>
                  <a:pt x="4386258" y="2469040"/>
                </a:cubicBezTo>
                <a:lnTo>
                  <a:pt x="4386259" y="2469038"/>
                </a:lnTo>
                <a:lnTo>
                  <a:pt x="4389711" y="2440225"/>
                </a:lnTo>
                <a:lnTo>
                  <a:pt x="4389878" y="2411698"/>
                </a:lnTo>
                <a:lnTo>
                  <a:pt x="4389878" y="2411697"/>
                </a:lnTo>
                <a:lnTo>
                  <a:pt x="4389877" y="2411694"/>
                </a:lnTo>
                <a:lnTo>
                  <a:pt x="4382997" y="2385099"/>
                </a:lnTo>
                <a:lnTo>
                  <a:pt x="4371974" y="2359504"/>
                </a:lnTo>
                <a:lnTo>
                  <a:pt x="4371972" y="2359499"/>
                </a:lnTo>
                <a:cubicBezTo>
                  <a:pt x="4350063" y="2313205"/>
                  <a:pt x="4322821" y="2270722"/>
                  <a:pt x="4283577" y="2236621"/>
                </a:cubicBezTo>
                <a:cubicBezTo>
                  <a:pt x="4278434" y="2232241"/>
                  <a:pt x="4276527" y="2223476"/>
                  <a:pt x="4274812" y="2216236"/>
                </a:cubicBezTo>
                <a:cubicBezTo>
                  <a:pt x="4271954" y="2204426"/>
                  <a:pt x="4269288" y="2192233"/>
                  <a:pt x="4268906" y="2180231"/>
                </a:cubicBezTo>
                <a:cubicBezTo>
                  <a:pt x="4267003" y="2121937"/>
                  <a:pt x="4240331" y="2076215"/>
                  <a:pt x="4197658" y="2038494"/>
                </a:cubicBezTo>
                <a:lnTo>
                  <a:pt x="4188085" y="2023326"/>
                </a:lnTo>
                <a:lnTo>
                  <a:pt x="4198230" y="2007442"/>
                </a:lnTo>
                <a:lnTo>
                  <a:pt x="4198231" y="2007440"/>
                </a:lnTo>
                <a:lnTo>
                  <a:pt x="4206630" y="1996170"/>
                </a:lnTo>
                <a:lnTo>
                  <a:pt x="4208850" y="1983416"/>
                </a:lnTo>
                <a:lnTo>
                  <a:pt x="4208850" y="1983415"/>
                </a:lnTo>
                <a:cubicBezTo>
                  <a:pt x="4208803" y="1974580"/>
                  <a:pt x="4206232" y="1965245"/>
                  <a:pt x="4204326" y="1956385"/>
                </a:cubicBezTo>
                <a:cubicBezTo>
                  <a:pt x="4200516" y="1938099"/>
                  <a:pt x="4196514" y="1919618"/>
                  <a:pt x="4192704" y="1901330"/>
                </a:cubicBezTo>
                <a:cubicBezTo>
                  <a:pt x="4190038" y="1887805"/>
                  <a:pt x="4187752" y="1874469"/>
                  <a:pt x="4184513" y="1861132"/>
                </a:cubicBezTo>
                <a:lnTo>
                  <a:pt x="4179637" y="1830762"/>
                </a:lnTo>
                <a:lnTo>
                  <a:pt x="4183557" y="1797099"/>
                </a:lnTo>
                <a:lnTo>
                  <a:pt x="4208516" y="1748545"/>
                </a:lnTo>
                <a:lnTo>
                  <a:pt x="4224302" y="1719363"/>
                </a:lnTo>
                <a:lnTo>
                  <a:pt x="4231973" y="1705182"/>
                </a:lnTo>
                <a:cubicBezTo>
                  <a:pt x="4235807" y="1689346"/>
                  <a:pt x="4235759" y="1672343"/>
                  <a:pt x="4232139" y="1654816"/>
                </a:cubicBezTo>
                <a:lnTo>
                  <a:pt x="4232139" y="1654815"/>
                </a:lnTo>
                <a:cubicBezTo>
                  <a:pt x="4231663" y="1652624"/>
                  <a:pt x="4230473" y="1650148"/>
                  <a:pt x="4229592" y="1647838"/>
                </a:cubicBezTo>
                <a:lnTo>
                  <a:pt x="4228901" y="1641862"/>
                </a:lnTo>
                <a:lnTo>
                  <a:pt x="4235616" y="1608973"/>
                </a:lnTo>
                <a:lnTo>
                  <a:pt x="4235616" y="1608972"/>
                </a:lnTo>
                <a:lnTo>
                  <a:pt x="4235615" y="1608968"/>
                </a:lnTo>
                <a:lnTo>
                  <a:pt x="4228472" y="1578209"/>
                </a:lnTo>
                <a:lnTo>
                  <a:pt x="4222588" y="1563192"/>
                </a:lnTo>
                <a:lnTo>
                  <a:pt x="4222582" y="1563171"/>
                </a:lnTo>
                <a:lnTo>
                  <a:pt x="4216265" y="1546333"/>
                </a:lnTo>
                <a:lnTo>
                  <a:pt x="4209470" y="1517276"/>
                </a:lnTo>
                <a:lnTo>
                  <a:pt x="4209468" y="1517269"/>
                </a:lnTo>
                <a:cubicBezTo>
                  <a:pt x="4208326" y="1498600"/>
                  <a:pt x="4194228" y="1479549"/>
                  <a:pt x="4182989" y="1462785"/>
                </a:cubicBezTo>
                <a:lnTo>
                  <a:pt x="4165707" y="1433202"/>
                </a:lnTo>
                <a:lnTo>
                  <a:pt x="4158157" y="1409558"/>
                </a:lnTo>
                <a:lnTo>
                  <a:pt x="4158155" y="1409553"/>
                </a:lnTo>
                <a:lnTo>
                  <a:pt x="4159557" y="1387917"/>
                </a:lnTo>
                <a:cubicBezTo>
                  <a:pt x="4161319" y="1380107"/>
                  <a:pt x="4161831" y="1372462"/>
                  <a:pt x="4161262" y="1365024"/>
                </a:cubicBezTo>
                <a:lnTo>
                  <a:pt x="4161262" y="1365023"/>
                </a:lnTo>
                <a:lnTo>
                  <a:pt x="4156484" y="1343362"/>
                </a:lnTo>
                <a:lnTo>
                  <a:pt x="4153733" y="1339092"/>
                </a:lnTo>
                <a:lnTo>
                  <a:pt x="4151983" y="1333065"/>
                </a:lnTo>
                <a:cubicBezTo>
                  <a:pt x="4146840" y="1322962"/>
                  <a:pt x="4139839" y="1313451"/>
                  <a:pt x="4131552" y="1304664"/>
                </a:cubicBezTo>
                <a:lnTo>
                  <a:pt x="4116716" y="1276231"/>
                </a:lnTo>
                <a:lnTo>
                  <a:pt x="4118025" y="1243513"/>
                </a:lnTo>
                <a:cubicBezTo>
                  <a:pt x="4123931" y="1213984"/>
                  <a:pt x="4124313" y="1183313"/>
                  <a:pt x="4127932" y="1153404"/>
                </a:cubicBezTo>
                <a:cubicBezTo>
                  <a:pt x="4128694" y="1146925"/>
                  <a:pt x="4131362" y="1138735"/>
                  <a:pt x="4135934" y="1134923"/>
                </a:cubicBezTo>
                <a:cubicBezTo>
                  <a:pt x="4192704" y="1088249"/>
                  <a:pt x="4193276" y="1022525"/>
                  <a:pt x="4195944" y="957753"/>
                </a:cubicBezTo>
                <a:cubicBezTo>
                  <a:pt x="4197658" y="918510"/>
                  <a:pt x="4197658" y="879074"/>
                  <a:pt x="4196706" y="839639"/>
                </a:cubicBezTo>
                <a:lnTo>
                  <a:pt x="4196706" y="839638"/>
                </a:lnTo>
                <a:cubicBezTo>
                  <a:pt x="4196514" y="826302"/>
                  <a:pt x="4193466" y="812205"/>
                  <a:pt x="4187752" y="800393"/>
                </a:cubicBezTo>
                <a:cubicBezTo>
                  <a:pt x="4175749" y="775818"/>
                  <a:pt x="4160129" y="753149"/>
                  <a:pt x="4147936" y="728762"/>
                </a:cubicBezTo>
                <a:close/>
                <a:moveTo>
                  <a:pt x="4138410" y="641131"/>
                </a:moveTo>
                <a:lnTo>
                  <a:pt x="4138410" y="641132"/>
                </a:lnTo>
                <a:lnTo>
                  <a:pt x="4142315" y="668136"/>
                </a:lnTo>
                <a:lnTo>
                  <a:pt x="4142315" y="668135"/>
                </a:lnTo>
                <a:cubicBezTo>
                  <a:pt x="4142411" y="658515"/>
                  <a:pt x="4141839" y="649228"/>
                  <a:pt x="4138410" y="641131"/>
                </a:cubicBezTo>
                <a:close/>
                <a:moveTo>
                  <a:pt x="4126028" y="361086"/>
                </a:moveTo>
                <a:lnTo>
                  <a:pt x="4126028" y="361087"/>
                </a:lnTo>
                <a:cubicBezTo>
                  <a:pt x="4135744" y="373470"/>
                  <a:pt x="4143150" y="386067"/>
                  <a:pt x="4148409" y="398873"/>
                </a:cubicBezTo>
                <a:lnTo>
                  <a:pt x="4157913" y="437908"/>
                </a:lnTo>
                <a:lnTo>
                  <a:pt x="4142221" y="519586"/>
                </a:lnTo>
                <a:lnTo>
                  <a:pt x="4142220" y="519587"/>
                </a:lnTo>
                <a:cubicBezTo>
                  <a:pt x="4133457" y="539590"/>
                  <a:pt x="4128075" y="559450"/>
                  <a:pt x="4127099" y="579573"/>
                </a:cubicBezTo>
                <a:lnTo>
                  <a:pt x="4127099" y="579574"/>
                </a:lnTo>
                <a:lnTo>
                  <a:pt x="4129066" y="610003"/>
                </a:lnTo>
                <a:lnTo>
                  <a:pt x="4138410" y="641130"/>
                </a:lnTo>
                <a:lnTo>
                  <a:pt x="4127099" y="579574"/>
                </a:lnTo>
                <a:lnTo>
                  <a:pt x="4142220" y="519588"/>
                </a:lnTo>
                <a:lnTo>
                  <a:pt x="4142221" y="519586"/>
                </a:lnTo>
                <a:lnTo>
                  <a:pt x="4155523" y="478158"/>
                </a:lnTo>
                <a:lnTo>
                  <a:pt x="4157913" y="437908"/>
                </a:lnTo>
                <a:lnTo>
                  <a:pt x="4157913" y="437907"/>
                </a:lnTo>
                <a:cubicBezTo>
                  <a:pt x="4155651" y="411475"/>
                  <a:pt x="4145460" y="385852"/>
                  <a:pt x="4126028" y="361086"/>
                </a:cubicBezTo>
                <a:close/>
                <a:moveTo>
                  <a:pt x="4140787" y="146291"/>
                </a:moveTo>
                <a:lnTo>
                  <a:pt x="4143220" y="155912"/>
                </a:lnTo>
                <a:lnTo>
                  <a:pt x="4139172" y="210585"/>
                </a:lnTo>
                <a:lnTo>
                  <a:pt x="4139172" y="210586"/>
                </a:lnTo>
                <a:cubicBezTo>
                  <a:pt x="4138220" y="217064"/>
                  <a:pt x="4136886" y="224874"/>
                  <a:pt x="4139554" y="230401"/>
                </a:cubicBezTo>
                <a:lnTo>
                  <a:pt x="4145911" y="265524"/>
                </a:lnTo>
                <a:lnTo>
                  <a:pt x="4130980" y="298220"/>
                </a:lnTo>
                <a:cubicBezTo>
                  <a:pt x="4123932" y="307650"/>
                  <a:pt x="4118312" y="317794"/>
                  <a:pt x="4116645" y="328367"/>
                </a:cubicBezTo>
                <a:lnTo>
                  <a:pt x="4116645" y="328368"/>
                </a:lnTo>
                <a:lnTo>
                  <a:pt x="4117425" y="344512"/>
                </a:lnTo>
                <a:lnTo>
                  <a:pt x="4126028" y="361085"/>
                </a:lnTo>
                <a:lnTo>
                  <a:pt x="4116645" y="328368"/>
                </a:lnTo>
                <a:lnTo>
                  <a:pt x="4130980" y="298221"/>
                </a:lnTo>
                <a:cubicBezTo>
                  <a:pt x="4139172" y="287362"/>
                  <a:pt x="4144316" y="276645"/>
                  <a:pt x="4145911" y="265525"/>
                </a:cubicBezTo>
                <a:lnTo>
                  <a:pt x="4145911" y="265524"/>
                </a:lnTo>
                <a:cubicBezTo>
                  <a:pt x="4147507" y="254403"/>
                  <a:pt x="4145554" y="242878"/>
                  <a:pt x="4139554" y="230400"/>
                </a:cubicBezTo>
                <a:lnTo>
                  <a:pt x="4139172" y="210586"/>
                </a:lnTo>
                <a:lnTo>
                  <a:pt x="4143220" y="155912"/>
                </a:lnTo>
                <a:lnTo>
                  <a:pt x="4143220" y="155911"/>
                </a:lnTo>
                <a:close/>
                <a:moveTo>
                  <a:pt x="0" y="0"/>
                </a:moveTo>
                <a:lnTo>
                  <a:pt x="4123005" y="0"/>
                </a:lnTo>
                <a:lnTo>
                  <a:pt x="4110977" y="20461"/>
                </a:lnTo>
                <a:cubicBezTo>
                  <a:pt x="4100119" y="35416"/>
                  <a:pt x="4094260" y="42559"/>
                  <a:pt x="4093355" y="50156"/>
                </a:cubicBezTo>
                <a:lnTo>
                  <a:pt x="4093356" y="50156"/>
                </a:lnTo>
                <a:lnTo>
                  <a:pt x="4093355" y="50157"/>
                </a:lnTo>
                <a:cubicBezTo>
                  <a:pt x="4092450" y="57753"/>
                  <a:pt x="4096499" y="65802"/>
                  <a:pt x="4105453" y="82566"/>
                </a:cubicBezTo>
                <a:cubicBezTo>
                  <a:pt x="4109835" y="90568"/>
                  <a:pt x="4112501" y="100474"/>
                  <a:pt x="4118979" y="106381"/>
                </a:cubicBezTo>
                <a:lnTo>
                  <a:pt x="4134873" y="127702"/>
                </a:lnTo>
                <a:lnTo>
                  <a:pt x="4118979" y="106380"/>
                </a:lnTo>
                <a:cubicBezTo>
                  <a:pt x="4112501" y="100473"/>
                  <a:pt x="4109835" y="90567"/>
                  <a:pt x="4105453" y="82565"/>
                </a:cubicBezTo>
                <a:cubicBezTo>
                  <a:pt x="4100976" y="74183"/>
                  <a:pt x="4097725" y="67980"/>
                  <a:pt x="4095707" y="62922"/>
                </a:cubicBezTo>
                <a:lnTo>
                  <a:pt x="4093356" y="50156"/>
                </a:lnTo>
                <a:lnTo>
                  <a:pt x="4098434" y="38069"/>
                </a:lnTo>
                <a:cubicBezTo>
                  <a:pt x="4101369" y="33464"/>
                  <a:pt x="4105548" y="27939"/>
                  <a:pt x="4110977" y="20462"/>
                </a:cubicBezTo>
                <a:lnTo>
                  <a:pt x="4123006" y="0"/>
                </a:lnTo>
                <a:lnTo>
                  <a:pt x="4569127" y="0"/>
                </a:lnTo>
                <a:lnTo>
                  <a:pt x="4572002" y="22365"/>
                </a:lnTo>
                <a:cubicBezTo>
                  <a:pt x="4572002" y="47894"/>
                  <a:pt x="4565907" y="73230"/>
                  <a:pt x="4563620" y="98949"/>
                </a:cubicBezTo>
                <a:cubicBezTo>
                  <a:pt x="4561716" y="118952"/>
                  <a:pt x="4562478" y="139337"/>
                  <a:pt x="4560192" y="159339"/>
                </a:cubicBezTo>
                <a:cubicBezTo>
                  <a:pt x="4558476" y="175724"/>
                  <a:pt x="4554096" y="191916"/>
                  <a:pt x="4550476" y="208109"/>
                </a:cubicBezTo>
                <a:cubicBezTo>
                  <a:pt x="4549142" y="214015"/>
                  <a:pt x="4543997" y="219921"/>
                  <a:pt x="4544759" y="225254"/>
                </a:cubicBezTo>
                <a:cubicBezTo>
                  <a:pt x="4552952" y="278215"/>
                  <a:pt x="4516375" y="316317"/>
                  <a:pt x="4500183" y="361086"/>
                </a:cubicBezTo>
                <a:cubicBezTo>
                  <a:pt x="4483035" y="408142"/>
                  <a:pt x="4456747" y="453673"/>
                  <a:pt x="4464557" y="506251"/>
                </a:cubicBezTo>
                <a:cubicBezTo>
                  <a:pt x="4469319" y="538066"/>
                  <a:pt x="4480369" y="568737"/>
                  <a:pt x="4487039" y="600362"/>
                </a:cubicBezTo>
                <a:cubicBezTo>
                  <a:pt x="4489325" y="611602"/>
                  <a:pt x="4488942" y="624175"/>
                  <a:pt x="4486656" y="635415"/>
                </a:cubicBezTo>
                <a:cubicBezTo>
                  <a:pt x="4476177" y="689709"/>
                  <a:pt x="4474653" y="743241"/>
                  <a:pt x="4491800" y="796585"/>
                </a:cubicBezTo>
                <a:cubicBezTo>
                  <a:pt x="4494658" y="805727"/>
                  <a:pt x="4497324" y="815443"/>
                  <a:pt x="4497324" y="824970"/>
                </a:cubicBezTo>
                <a:cubicBezTo>
                  <a:pt x="4497324" y="877167"/>
                  <a:pt x="4493324" y="928413"/>
                  <a:pt x="4474653" y="978327"/>
                </a:cubicBezTo>
                <a:cubicBezTo>
                  <a:pt x="4468367" y="995091"/>
                  <a:pt x="4472367" y="1015476"/>
                  <a:pt x="4470843" y="1033955"/>
                </a:cubicBezTo>
                <a:cubicBezTo>
                  <a:pt x="4469511" y="1051099"/>
                  <a:pt x="4468939" y="1068626"/>
                  <a:pt x="4464557" y="1085200"/>
                </a:cubicBezTo>
                <a:cubicBezTo>
                  <a:pt x="4458082" y="1109395"/>
                  <a:pt x="4457319" y="1131874"/>
                  <a:pt x="4463033" y="1156831"/>
                </a:cubicBezTo>
                <a:cubicBezTo>
                  <a:pt x="4468367" y="1180643"/>
                  <a:pt x="4465702" y="1206362"/>
                  <a:pt x="4465891" y="1231129"/>
                </a:cubicBezTo>
                <a:cubicBezTo>
                  <a:pt x="4466081" y="1258752"/>
                  <a:pt x="4466271" y="1286375"/>
                  <a:pt x="4465319" y="1313998"/>
                </a:cubicBezTo>
                <a:cubicBezTo>
                  <a:pt x="4464939" y="1325048"/>
                  <a:pt x="4457319" y="1337621"/>
                  <a:pt x="4460367" y="1346767"/>
                </a:cubicBezTo>
                <a:cubicBezTo>
                  <a:pt x="4470653" y="1376294"/>
                  <a:pt x="4458271" y="1405823"/>
                  <a:pt x="4463795" y="1435350"/>
                </a:cubicBezTo>
                <a:cubicBezTo>
                  <a:pt x="4466653" y="1449830"/>
                  <a:pt x="4458843" y="1466213"/>
                  <a:pt x="4458082" y="1481834"/>
                </a:cubicBezTo>
                <a:cubicBezTo>
                  <a:pt x="4456747" y="1507362"/>
                  <a:pt x="4457319" y="1532889"/>
                  <a:pt x="4456938" y="1558418"/>
                </a:cubicBezTo>
                <a:cubicBezTo>
                  <a:pt x="4456747" y="1566800"/>
                  <a:pt x="4455985" y="1574993"/>
                  <a:pt x="4455602" y="1583375"/>
                </a:cubicBezTo>
                <a:cubicBezTo>
                  <a:pt x="4455222" y="1590805"/>
                  <a:pt x="4453508" y="1598615"/>
                  <a:pt x="4454840" y="1605664"/>
                </a:cubicBezTo>
                <a:cubicBezTo>
                  <a:pt x="4459605" y="1631193"/>
                  <a:pt x="4467415" y="1656339"/>
                  <a:pt x="4470463" y="1682056"/>
                </a:cubicBezTo>
                <a:cubicBezTo>
                  <a:pt x="4473129" y="1704345"/>
                  <a:pt x="4469511" y="1727398"/>
                  <a:pt x="4471415" y="1749877"/>
                </a:cubicBezTo>
                <a:cubicBezTo>
                  <a:pt x="4474653" y="1789502"/>
                  <a:pt x="4480369" y="1829127"/>
                  <a:pt x="4483989" y="1868753"/>
                </a:cubicBezTo>
                <a:cubicBezTo>
                  <a:pt x="4484751" y="1877327"/>
                  <a:pt x="4479988" y="1886279"/>
                  <a:pt x="4479607" y="1895043"/>
                </a:cubicBezTo>
                <a:cubicBezTo>
                  <a:pt x="4478655" y="1922476"/>
                  <a:pt x="4478463" y="1949909"/>
                  <a:pt x="4477893" y="1977342"/>
                </a:cubicBezTo>
                <a:cubicBezTo>
                  <a:pt x="4477702" y="1992963"/>
                  <a:pt x="4478273" y="2008775"/>
                  <a:pt x="4476559" y="2024208"/>
                </a:cubicBezTo>
                <a:cubicBezTo>
                  <a:pt x="4474273" y="2044590"/>
                  <a:pt x="4470843" y="2063069"/>
                  <a:pt x="4485703" y="2082120"/>
                </a:cubicBezTo>
                <a:cubicBezTo>
                  <a:pt x="4508754" y="2111459"/>
                  <a:pt x="4499800" y="2148798"/>
                  <a:pt x="4505134" y="2182707"/>
                </a:cubicBezTo>
                <a:cubicBezTo>
                  <a:pt x="4506468" y="2191471"/>
                  <a:pt x="4506658" y="2200426"/>
                  <a:pt x="4508182" y="2209188"/>
                </a:cubicBezTo>
                <a:cubicBezTo>
                  <a:pt x="4511040" y="2225382"/>
                  <a:pt x="4514278" y="2241383"/>
                  <a:pt x="4517519" y="2257578"/>
                </a:cubicBezTo>
                <a:cubicBezTo>
                  <a:pt x="4518089" y="2260434"/>
                  <a:pt x="4518282" y="2263672"/>
                  <a:pt x="4519233" y="2266340"/>
                </a:cubicBezTo>
                <a:cubicBezTo>
                  <a:pt x="4527233" y="2290917"/>
                  <a:pt x="4536377" y="2315109"/>
                  <a:pt x="4542855" y="2340066"/>
                </a:cubicBezTo>
                <a:cubicBezTo>
                  <a:pt x="4546094" y="2352259"/>
                  <a:pt x="4546476" y="2365785"/>
                  <a:pt x="4544759" y="2378358"/>
                </a:cubicBezTo>
                <a:cubicBezTo>
                  <a:pt x="4539807" y="2415125"/>
                  <a:pt x="4537711" y="2451512"/>
                  <a:pt x="4544951" y="2488471"/>
                </a:cubicBezTo>
                <a:cubicBezTo>
                  <a:pt x="4547808" y="2503140"/>
                  <a:pt x="4543045" y="2519524"/>
                  <a:pt x="4541332" y="2535145"/>
                </a:cubicBezTo>
                <a:cubicBezTo>
                  <a:pt x="4536759" y="2572484"/>
                  <a:pt x="4531805" y="2609823"/>
                  <a:pt x="4527425" y="2647353"/>
                </a:cubicBezTo>
                <a:cubicBezTo>
                  <a:pt x="4524757" y="2670785"/>
                  <a:pt x="4523233" y="2694408"/>
                  <a:pt x="4520567" y="2717841"/>
                </a:cubicBezTo>
                <a:cubicBezTo>
                  <a:pt x="4517327" y="2744892"/>
                  <a:pt x="4512374" y="2771753"/>
                  <a:pt x="4509706" y="2798806"/>
                </a:cubicBezTo>
                <a:cubicBezTo>
                  <a:pt x="4506658" y="2829667"/>
                  <a:pt x="4506088" y="2860720"/>
                  <a:pt x="4502848" y="2891581"/>
                </a:cubicBezTo>
                <a:cubicBezTo>
                  <a:pt x="4496562" y="2947973"/>
                  <a:pt x="4489132" y="3004172"/>
                  <a:pt x="4482084" y="3060560"/>
                </a:cubicBezTo>
                <a:cubicBezTo>
                  <a:pt x="4475225" y="3115236"/>
                  <a:pt x="4469129" y="3169912"/>
                  <a:pt x="4460557" y="3224206"/>
                </a:cubicBezTo>
                <a:cubicBezTo>
                  <a:pt x="4456938" y="3247067"/>
                  <a:pt x="4447030" y="3268783"/>
                  <a:pt x="4441506" y="3291264"/>
                </a:cubicBezTo>
                <a:lnTo>
                  <a:pt x="4431807" y="3333748"/>
                </a:lnTo>
                <a:lnTo>
                  <a:pt x="4259554" y="3333748"/>
                </a:lnTo>
                <a:lnTo>
                  <a:pt x="0" y="3333748"/>
                </a:lnTo>
                <a:close/>
              </a:path>
            </a:pathLst>
          </a:custGeom>
        </p:spPr>
      </p:pic>
      <p:grpSp>
        <p:nvGrpSpPr>
          <p:cNvPr id="8203" name="Group 8202">
            <a:extLst>
              <a:ext uri="{FF2B5EF4-FFF2-40B4-BE49-F238E27FC236}">
                <a16:creationId xmlns:a16="http://schemas.microsoft.com/office/drawing/2014/main" id="{7594B485-3656-43C7-AB7B-F237101E3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72964" y="0"/>
            <a:ext cx="656037" cy="5143500"/>
            <a:chOff x="3697286" y="0"/>
            <a:chExt cx="874716" cy="6858001"/>
          </a:xfrm>
        </p:grpSpPr>
        <p:sp>
          <p:nvSpPr>
            <p:cNvPr id="8204" name="Freeform: Shape 8203">
              <a:extLst>
                <a:ext uri="{FF2B5EF4-FFF2-40B4-BE49-F238E27FC236}">
                  <a16:creationId xmlns:a16="http://schemas.microsoft.com/office/drawing/2014/main" id="{340822D1-9EEA-4ECF-9360-D9AF87950D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05643" y="2991643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381000" dist="152400" algn="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05" name="Freeform: Shape 8204">
              <a:extLst>
                <a:ext uri="{FF2B5EF4-FFF2-40B4-BE49-F238E27FC236}">
                  <a16:creationId xmlns:a16="http://schemas.microsoft.com/office/drawing/2014/main" id="{DC292A62-7F34-4E30-BE04-48164A1DAF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05643" y="2991643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blipFill dpi="0" rotWithShape="1">
              <a:blip r:embed="rId5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4" name="object 4"/>
          <p:cNvSpPr txBox="1"/>
          <p:nvPr/>
        </p:nvSpPr>
        <p:spPr>
          <a:xfrm>
            <a:off x="3924300" y="2359800"/>
            <a:ext cx="4605337" cy="20115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2700" marR="5080" indent="-228600">
              <a:lnSpc>
                <a:spcPct val="90000"/>
              </a:lnSpc>
              <a:spcBef>
                <a:spcPts val="85"/>
              </a:spcBef>
              <a:buFont typeface="Arial" panose="020B0604020202020204" pitchFamily="34" charset="0"/>
              <a:buChar char="•"/>
            </a:pPr>
            <a:r>
              <a:rPr lang="en-US" spc="-15">
                <a:solidFill>
                  <a:schemeClr val="bg1">
                    <a:alpha val="80000"/>
                  </a:schemeClr>
                </a:solidFill>
              </a:rPr>
              <a:t>FootwearRedux</a:t>
            </a:r>
            <a:r>
              <a:rPr lang="en-US" spc="-5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spc="-10">
                <a:solidFill>
                  <a:schemeClr val="bg1">
                    <a:alpha val="80000"/>
                  </a:schemeClr>
                </a:solidFill>
              </a:rPr>
              <a:t>competes</a:t>
            </a:r>
            <a:r>
              <a:rPr lang="en-US" spc="-5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spc="-20">
                <a:solidFill>
                  <a:schemeClr val="bg1">
                    <a:alpha val="80000"/>
                  </a:schemeClr>
                </a:solidFill>
              </a:rPr>
              <a:t>with</a:t>
            </a:r>
            <a:r>
              <a:rPr lang="en-US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spc="-15">
                <a:solidFill>
                  <a:schemeClr val="bg1">
                    <a:alpha val="80000"/>
                  </a:schemeClr>
                </a:solidFill>
              </a:rPr>
              <a:t>leading</a:t>
            </a:r>
            <a:r>
              <a:rPr lang="en-US" spc="-5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spc="-10">
                <a:solidFill>
                  <a:schemeClr val="bg1">
                    <a:alpha val="80000"/>
                  </a:schemeClr>
                </a:solidFill>
              </a:rPr>
              <a:t>platforms</a:t>
            </a:r>
            <a:r>
              <a:rPr lang="en-US" spc="-5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spc="-15">
                <a:solidFill>
                  <a:schemeClr val="bg1">
                    <a:alpha val="80000"/>
                  </a:schemeClr>
                </a:solidFill>
              </a:rPr>
              <a:t>like </a:t>
            </a:r>
            <a:r>
              <a:rPr lang="en-US" spc="-1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spc="-15">
                <a:solidFill>
                  <a:schemeClr val="bg1">
                    <a:alpha val="80000"/>
                  </a:schemeClr>
                </a:solidFill>
              </a:rPr>
              <a:t>StockX</a:t>
            </a:r>
            <a:r>
              <a:rPr lang="en-US" spc="-1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spc="-20">
                <a:solidFill>
                  <a:schemeClr val="bg1">
                    <a:alpha val="80000"/>
                  </a:schemeClr>
                </a:solidFill>
              </a:rPr>
              <a:t>in</a:t>
            </a:r>
            <a:r>
              <a:rPr lang="en-US" spc="-5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spc="-15">
                <a:solidFill>
                  <a:schemeClr val="bg1">
                    <a:alpha val="80000"/>
                  </a:schemeClr>
                </a:solidFill>
              </a:rPr>
              <a:t>the</a:t>
            </a:r>
            <a:r>
              <a:rPr lang="en-US" spc="-5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spc="-35">
                <a:solidFill>
                  <a:schemeClr val="bg1">
                    <a:alpha val="80000"/>
                  </a:schemeClr>
                </a:solidFill>
              </a:rPr>
              <a:t>pre-owned</a:t>
            </a:r>
            <a:r>
              <a:rPr lang="en-US" spc="-1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spc="-15">
                <a:solidFill>
                  <a:schemeClr val="bg1">
                    <a:alpha val="80000"/>
                  </a:schemeClr>
                </a:solidFill>
              </a:rPr>
              <a:t>and</a:t>
            </a:r>
            <a:r>
              <a:rPr lang="en-US" spc="-5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spc="-15">
                <a:solidFill>
                  <a:schemeClr val="bg1">
                    <a:alpha val="80000"/>
                  </a:schemeClr>
                </a:solidFill>
              </a:rPr>
              <a:t>new</a:t>
            </a:r>
            <a:r>
              <a:rPr lang="en-US" spc="-5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spc="-10">
                <a:solidFill>
                  <a:schemeClr val="bg1">
                    <a:alpha val="80000"/>
                  </a:schemeClr>
                </a:solidFill>
              </a:rPr>
              <a:t>shoe </a:t>
            </a:r>
            <a:r>
              <a:rPr lang="en-US" spc="-15">
                <a:solidFill>
                  <a:schemeClr val="bg1">
                    <a:alpha val="80000"/>
                  </a:schemeClr>
                </a:solidFill>
              </a:rPr>
              <a:t>market.</a:t>
            </a:r>
            <a:r>
              <a:rPr lang="en-US" spc="45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spc="-20">
                <a:solidFill>
                  <a:schemeClr val="bg1">
                    <a:alpha val="80000"/>
                  </a:schemeClr>
                </a:solidFill>
              </a:rPr>
              <a:t>However, </a:t>
            </a:r>
            <a:r>
              <a:rPr lang="en-US" spc="-31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spc="-15">
                <a:solidFill>
                  <a:schemeClr val="bg1">
                    <a:alpha val="80000"/>
                  </a:schemeClr>
                </a:solidFill>
              </a:rPr>
              <a:t>its</a:t>
            </a:r>
            <a:r>
              <a:rPr lang="en-US" spc="-5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spc="-20">
                <a:solidFill>
                  <a:schemeClr val="bg1">
                    <a:alpha val="80000"/>
                  </a:schemeClr>
                </a:solidFill>
              </a:rPr>
              <a:t>unique</a:t>
            </a:r>
            <a:r>
              <a:rPr lang="en-US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spc="-10">
                <a:solidFill>
                  <a:schemeClr val="bg1">
                    <a:alpha val="80000"/>
                  </a:schemeClr>
                </a:solidFill>
              </a:rPr>
              <a:t>focus</a:t>
            </a:r>
            <a:r>
              <a:rPr lang="en-US" spc="-5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spc="-15">
                <a:solidFill>
                  <a:schemeClr val="bg1">
                    <a:alpha val="80000"/>
                  </a:schemeClr>
                </a:solidFill>
              </a:rPr>
              <a:t>on</a:t>
            </a:r>
            <a:r>
              <a:rPr lang="en-US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spc="-25">
                <a:solidFill>
                  <a:schemeClr val="bg1">
                    <a:alpha val="80000"/>
                  </a:schemeClr>
                </a:solidFill>
              </a:rPr>
              <a:t>sustainability,</a:t>
            </a:r>
            <a:r>
              <a:rPr lang="en-US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spc="-20">
                <a:solidFill>
                  <a:schemeClr val="bg1">
                    <a:alpha val="80000"/>
                  </a:schemeClr>
                </a:solidFill>
              </a:rPr>
              <a:t>affordability,</a:t>
            </a:r>
            <a:r>
              <a:rPr lang="en-US" spc="-5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spc="-20">
                <a:solidFill>
                  <a:schemeClr val="bg1">
                    <a:alpha val="80000"/>
                  </a:schemeClr>
                </a:solidFill>
              </a:rPr>
              <a:t>and</a:t>
            </a:r>
            <a:endParaRPr lang="en-US">
              <a:solidFill>
                <a:schemeClr val="bg1">
                  <a:alpha val="80000"/>
                </a:schemeClr>
              </a:solidFill>
            </a:endParaRPr>
          </a:p>
          <a:p>
            <a:pPr marL="12700" marR="141605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pc="-35">
                <a:solidFill>
                  <a:schemeClr val="bg1">
                    <a:alpha val="80000"/>
                  </a:schemeClr>
                </a:solidFill>
              </a:rPr>
              <a:t>user-friendly</a:t>
            </a:r>
            <a:r>
              <a:rPr lang="en-US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spc="-10">
                <a:solidFill>
                  <a:schemeClr val="bg1">
                    <a:alpha val="80000"/>
                  </a:schemeClr>
                </a:solidFill>
              </a:rPr>
              <a:t>experience</a:t>
            </a:r>
            <a:r>
              <a:rPr lang="en-US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spc="-10">
                <a:solidFill>
                  <a:schemeClr val="bg1">
                    <a:alpha val="80000"/>
                  </a:schemeClr>
                </a:solidFill>
              </a:rPr>
              <a:t>sets</a:t>
            </a:r>
            <a:r>
              <a:rPr lang="en-US" spc="5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spc="-20">
                <a:solidFill>
                  <a:schemeClr val="bg1">
                    <a:alpha val="80000"/>
                  </a:schemeClr>
                </a:solidFill>
              </a:rPr>
              <a:t>it</a:t>
            </a:r>
            <a:r>
              <a:rPr lang="en-US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spc="-10">
                <a:solidFill>
                  <a:schemeClr val="bg1">
                    <a:alpha val="80000"/>
                  </a:schemeClr>
                </a:solidFill>
              </a:rPr>
              <a:t>apart</a:t>
            </a:r>
            <a:r>
              <a:rPr lang="en-US" spc="5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spc="-20">
                <a:solidFill>
                  <a:schemeClr val="bg1">
                    <a:alpha val="80000"/>
                  </a:schemeClr>
                </a:solidFill>
              </a:rPr>
              <a:t>in</a:t>
            </a:r>
            <a:r>
              <a:rPr lang="en-US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spc="-15">
                <a:solidFill>
                  <a:schemeClr val="bg1">
                    <a:alpha val="80000"/>
                  </a:schemeClr>
                </a:solidFill>
              </a:rPr>
              <a:t>the</a:t>
            </a:r>
            <a:r>
              <a:rPr lang="en-US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spc="-15">
                <a:solidFill>
                  <a:schemeClr val="bg1">
                    <a:alpha val="80000"/>
                  </a:schemeClr>
                </a:solidFill>
              </a:rPr>
              <a:t>competitive </a:t>
            </a:r>
            <a:r>
              <a:rPr lang="en-US" spc="-305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spc="-15">
                <a:solidFill>
                  <a:schemeClr val="bg1">
                    <a:alpha val="80000"/>
                  </a:schemeClr>
                </a:solidFill>
              </a:rPr>
              <a:t>landscape.</a:t>
            </a:r>
            <a:endParaRPr lang="en-US">
              <a:solidFill>
                <a:schemeClr val="bg1">
                  <a:alpha val="8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16732" y="544674"/>
            <a:ext cx="150749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0" dirty="0"/>
              <a:t>Thank</a:t>
            </a:r>
            <a:r>
              <a:rPr spc="-170" dirty="0"/>
              <a:t> </a:t>
            </a:r>
            <a:r>
              <a:rPr dirty="0"/>
              <a:t>You</a:t>
            </a:r>
          </a:p>
        </p:txBody>
      </p:sp>
      <p:graphicFrame>
        <p:nvGraphicFramePr>
          <p:cNvPr id="4" name="Tabel 3">
            <a:extLst>
              <a:ext uri="{FF2B5EF4-FFF2-40B4-BE49-F238E27FC236}">
                <a16:creationId xmlns:a16="http://schemas.microsoft.com/office/drawing/2014/main" id="{16ACBA54-B18B-E1FE-1AD3-05FC3B6E60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3756461"/>
              </p:ext>
            </p:extLst>
          </p:nvPr>
        </p:nvGraphicFramePr>
        <p:xfrm>
          <a:off x="1522477" y="3562350"/>
          <a:ext cx="6096000" cy="10364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634884890"/>
                    </a:ext>
                  </a:extLst>
                </a:gridCol>
              </a:tblGrid>
              <a:tr h="103647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Gelu-Samuel Josan</a:t>
                      </a:r>
                    </a:p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Catalin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Cot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Group: 30431</a:t>
                      </a:r>
                      <a:endParaRPr lang="en-1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0931283"/>
                  </a:ext>
                </a:extLst>
              </a:tr>
            </a:tbl>
          </a:graphicData>
        </a:graphic>
      </p:graphicFrame>
      <p:pic>
        <p:nvPicPr>
          <p:cNvPr id="6" name="Imagine 5" descr="O imagine care conține Grafică, Font, design grafic, text&#10;&#10;Descriere generată automat">
            <a:extLst>
              <a:ext uri="{FF2B5EF4-FFF2-40B4-BE49-F238E27FC236}">
                <a16:creationId xmlns:a16="http://schemas.microsoft.com/office/drawing/2014/main" id="{2F00A74A-D466-E28F-E9B3-6A3EB10B9F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980515"/>
            <a:ext cx="3499549" cy="2792614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87825" y="544674"/>
            <a:ext cx="130048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0" dirty="0"/>
              <a:t>C</a:t>
            </a:r>
            <a:r>
              <a:rPr spc="45" dirty="0"/>
              <a:t>on</a:t>
            </a:r>
            <a:r>
              <a:rPr spc="-10" dirty="0"/>
              <a:t>t</a:t>
            </a:r>
            <a:r>
              <a:rPr spc="40" dirty="0"/>
              <a:t>ents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52348" y="1179979"/>
            <a:ext cx="2720340" cy="322580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504825" indent="-386080">
              <a:lnSpc>
                <a:spcPct val="100000"/>
              </a:lnSpc>
              <a:spcBef>
                <a:spcPts val="400"/>
              </a:spcBef>
              <a:buAutoNum type="arabicPeriod"/>
              <a:tabLst>
                <a:tab pos="504825" algn="l"/>
                <a:tab pos="505459" algn="l"/>
              </a:tabLst>
            </a:pPr>
            <a:r>
              <a:rPr sz="1500" spc="-20" dirty="0">
                <a:solidFill>
                  <a:srgbClr val="FFFFFF"/>
                </a:solidFill>
                <a:latin typeface="Roboto"/>
                <a:cs typeface="Roboto"/>
              </a:rPr>
              <a:t>Introduction</a:t>
            </a:r>
            <a:endParaRPr sz="1500">
              <a:latin typeface="Roboto"/>
              <a:cs typeface="Roboto"/>
            </a:endParaRPr>
          </a:p>
          <a:p>
            <a:pPr marL="504825" indent="-386080">
              <a:lnSpc>
                <a:spcPct val="100000"/>
              </a:lnSpc>
              <a:spcBef>
                <a:spcPts val="300"/>
              </a:spcBef>
              <a:buAutoNum type="arabicPeriod"/>
              <a:tabLst>
                <a:tab pos="504825" algn="l"/>
                <a:tab pos="505459" algn="l"/>
              </a:tabLst>
            </a:pPr>
            <a:r>
              <a:rPr sz="1500" spc="-15" dirty="0">
                <a:solidFill>
                  <a:srgbClr val="FFFFFF"/>
                </a:solidFill>
                <a:latin typeface="Roboto"/>
                <a:cs typeface="Roboto"/>
              </a:rPr>
              <a:t>FootwearRedux</a:t>
            </a:r>
            <a:r>
              <a:rPr sz="1500" spc="-3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Roboto"/>
                <a:cs typeface="Roboto"/>
              </a:rPr>
              <a:t>Overview</a:t>
            </a:r>
            <a:endParaRPr sz="1500">
              <a:latin typeface="Roboto"/>
              <a:cs typeface="Roboto"/>
            </a:endParaRPr>
          </a:p>
          <a:p>
            <a:pPr marL="504825" indent="-386080">
              <a:lnSpc>
                <a:spcPct val="100000"/>
              </a:lnSpc>
              <a:spcBef>
                <a:spcPts val="300"/>
              </a:spcBef>
              <a:buAutoNum type="arabicPeriod"/>
              <a:tabLst>
                <a:tab pos="504825" algn="l"/>
                <a:tab pos="505459" algn="l"/>
              </a:tabLst>
            </a:pPr>
            <a:r>
              <a:rPr sz="1500" spc="-15" dirty="0">
                <a:solidFill>
                  <a:srgbClr val="FFFFFF"/>
                </a:solidFill>
                <a:latin typeface="Roboto"/>
                <a:cs typeface="Roboto"/>
              </a:rPr>
              <a:t>Theoretical</a:t>
            </a:r>
            <a:r>
              <a:rPr sz="1500" spc="-3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500" spc="-20" dirty="0">
                <a:solidFill>
                  <a:srgbClr val="FFFFFF"/>
                </a:solidFill>
                <a:latin typeface="Roboto"/>
                <a:cs typeface="Roboto"/>
              </a:rPr>
              <a:t>Fundamentals</a:t>
            </a:r>
            <a:endParaRPr sz="1500">
              <a:latin typeface="Roboto"/>
              <a:cs typeface="Roboto"/>
            </a:endParaRPr>
          </a:p>
          <a:p>
            <a:pPr marL="504825" indent="-386080">
              <a:lnSpc>
                <a:spcPct val="100000"/>
              </a:lnSpc>
              <a:spcBef>
                <a:spcPts val="300"/>
              </a:spcBef>
              <a:buAutoNum type="arabicPeriod"/>
              <a:tabLst>
                <a:tab pos="504825" algn="l"/>
                <a:tab pos="505459" algn="l"/>
              </a:tabLst>
            </a:pPr>
            <a:r>
              <a:rPr sz="1500" spc="-45" dirty="0">
                <a:solidFill>
                  <a:srgbClr val="FFFFFF"/>
                </a:solidFill>
                <a:latin typeface="Roboto"/>
                <a:cs typeface="Roboto"/>
              </a:rPr>
              <a:t>I</a:t>
            </a:r>
            <a:r>
              <a:rPr sz="1500" spc="-5" dirty="0">
                <a:solidFill>
                  <a:srgbClr val="FFFFFF"/>
                </a:solidFill>
                <a:latin typeface="Roboto"/>
                <a:cs typeface="Roboto"/>
              </a:rPr>
              <a:t>T</a:t>
            </a:r>
            <a:r>
              <a:rPr sz="1500" spc="-6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500" spc="-80" dirty="0">
                <a:solidFill>
                  <a:srgbClr val="FFFFFF"/>
                </a:solidFill>
                <a:latin typeface="Roboto"/>
                <a:cs typeface="Roboto"/>
              </a:rPr>
              <a:t>T</a:t>
            </a:r>
            <a:r>
              <a:rPr sz="1500" spc="-20" dirty="0">
                <a:solidFill>
                  <a:srgbClr val="FFFFFF"/>
                </a:solidFill>
                <a:latin typeface="Roboto"/>
                <a:cs typeface="Roboto"/>
              </a:rPr>
              <a:t>echnology</a:t>
            </a:r>
            <a:endParaRPr sz="1500">
              <a:latin typeface="Roboto"/>
              <a:cs typeface="Roboto"/>
            </a:endParaRPr>
          </a:p>
          <a:p>
            <a:pPr marL="504825" indent="-386080">
              <a:lnSpc>
                <a:spcPct val="100000"/>
              </a:lnSpc>
              <a:spcBef>
                <a:spcPts val="300"/>
              </a:spcBef>
              <a:buAutoNum type="arabicPeriod"/>
              <a:tabLst>
                <a:tab pos="504825" algn="l"/>
                <a:tab pos="505459" algn="l"/>
              </a:tabLst>
            </a:pPr>
            <a:r>
              <a:rPr sz="1500" spc="-20" dirty="0">
                <a:solidFill>
                  <a:srgbClr val="FFFFFF"/>
                </a:solidFill>
                <a:latin typeface="Roboto"/>
                <a:cs typeface="Roboto"/>
              </a:rPr>
              <a:t>Functionalities</a:t>
            </a:r>
            <a:endParaRPr sz="1500">
              <a:latin typeface="Roboto"/>
              <a:cs typeface="Roboto"/>
            </a:endParaRPr>
          </a:p>
          <a:p>
            <a:pPr marL="504825" indent="-386080">
              <a:lnSpc>
                <a:spcPct val="100000"/>
              </a:lnSpc>
              <a:spcBef>
                <a:spcPts val="300"/>
              </a:spcBef>
              <a:buAutoNum type="arabicPeriod"/>
              <a:tabLst>
                <a:tab pos="504825" algn="l"/>
                <a:tab pos="505459" algn="l"/>
              </a:tabLst>
            </a:pPr>
            <a:r>
              <a:rPr sz="1500" spc="-20" dirty="0">
                <a:solidFill>
                  <a:srgbClr val="FFFFFF"/>
                </a:solidFill>
                <a:latin typeface="Roboto"/>
                <a:cs typeface="Roboto"/>
              </a:rPr>
              <a:t>Use</a:t>
            </a:r>
            <a:r>
              <a:rPr sz="1500" spc="-2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rgbClr val="FFFFFF"/>
                </a:solidFill>
                <a:latin typeface="Roboto"/>
                <a:cs typeface="Roboto"/>
              </a:rPr>
              <a:t>Case</a:t>
            </a:r>
            <a:r>
              <a:rPr sz="1500" spc="-2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Roboto"/>
                <a:cs typeface="Roboto"/>
              </a:rPr>
              <a:t>Diagrams</a:t>
            </a:r>
            <a:endParaRPr sz="1500">
              <a:latin typeface="Roboto"/>
              <a:cs typeface="Roboto"/>
            </a:endParaRPr>
          </a:p>
          <a:p>
            <a:pPr marL="504825" indent="-386080">
              <a:lnSpc>
                <a:spcPct val="100000"/>
              </a:lnSpc>
              <a:spcBef>
                <a:spcPts val="300"/>
              </a:spcBef>
              <a:buAutoNum type="arabicPeriod"/>
              <a:tabLst>
                <a:tab pos="504825" algn="l"/>
                <a:tab pos="505459" algn="l"/>
              </a:tabLst>
            </a:pPr>
            <a:r>
              <a:rPr sz="1500" spc="-20" dirty="0">
                <a:solidFill>
                  <a:srgbClr val="FFFFFF"/>
                </a:solidFill>
                <a:latin typeface="Roboto"/>
                <a:cs typeface="Roboto"/>
              </a:rPr>
              <a:t>System</a:t>
            </a:r>
            <a:r>
              <a:rPr sz="1500" spc="-3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Roboto"/>
                <a:cs typeface="Roboto"/>
              </a:rPr>
              <a:t>Architecture</a:t>
            </a:r>
            <a:endParaRPr sz="1500">
              <a:latin typeface="Roboto"/>
              <a:cs typeface="Roboto"/>
            </a:endParaRPr>
          </a:p>
          <a:p>
            <a:pPr marL="504825" indent="-386080">
              <a:lnSpc>
                <a:spcPct val="100000"/>
              </a:lnSpc>
              <a:spcBef>
                <a:spcPts val="300"/>
              </a:spcBef>
              <a:buAutoNum type="arabicPeriod"/>
              <a:tabLst>
                <a:tab pos="504825" algn="l"/>
                <a:tab pos="505459" algn="l"/>
              </a:tabLst>
            </a:pPr>
            <a:r>
              <a:rPr sz="1500" spc="-20" dirty="0">
                <a:solidFill>
                  <a:srgbClr val="FFFFFF"/>
                </a:solidFill>
                <a:latin typeface="Roboto"/>
                <a:cs typeface="Roboto"/>
              </a:rPr>
              <a:t>Design</a:t>
            </a:r>
            <a:endParaRPr sz="1500">
              <a:latin typeface="Roboto"/>
              <a:cs typeface="Roboto"/>
            </a:endParaRPr>
          </a:p>
          <a:p>
            <a:pPr marL="504825" indent="-386080">
              <a:lnSpc>
                <a:spcPct val="100000"/>
              </a:lnSpc>
              <a:spcBef>
                <a:spcPts val="300"/>
              </a:spcBef>
              <a:buAutoNum type="arabicPeriod"/>
              <a:tabLst>
                <a:tab pos="504825" algn="l"/>
                <a:tab pos="505459" algn="l"/>
              </a:tabLst>
            </a:pPr>
            <a:r>
              <a:rPr sz="1500" spc="-15" dirty="0">
                <a:solidFill>
                  <a:srgbClr val="FFFFFF"/>
                </a:solidFill>
                <a:latin typeface="Roboto"/>
                <a:cs typeface="Roboto"/>
              </a:rPr>
              <a:t>Operation</a:t>
            </a:r>
            <a:r>
              <a:rPr sz="1500" spc="-3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Roboto"/>
                <a:cs typeface="Roboto"/>
              </a:rPr>
              <a:t>Mode</a:t>
            </a:r>
            <a:r>
              <a:rPr sz="1500" spc="-2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Roboto"/>
                <a:cs typeface="Roboto"/>
              </a:rPr>
              <a:t>&amp;</a:t>
            </a:r>
            <a:r>
              <a:rPr sz="1500" spc="-2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500" spc="-35" dirty="0">
                <a:solidFill>
                  <a:srgbClr val="FFFFFF"/>
                </a:solidFill>
                <a:latin typeface="Roboto"/>
                <a:cs typeface="Roboto"/>
              </a:rPr>
              <a:t>UI</a:t>
            </a:r>
            <a:endParaRPr sz="1500">
              <a:latin typeface="Roboto"/>
              <a:cs typeface="Roboto"/>
            </a:endParaRPr>
          </a:p>
          <a:p>
            <a:pPr marL="504825" indent="-492759">
              <a:lnSpc>
                <a:spcPct val="100000"/>
              </a:lnSpc>
              <a:spcBef>
                <a:spcPts val="300"/>
              </a:spcBef>
              <a:buAutoNum type="arabicPeriod"/>
              <a:tabLst>
                <a:tab pos="504825" algn="l"/>
                <a:tab pos="505459" algn="l"/>
              </a:tabLst>
            </a:pPr>
            <a:r>
              <a:rPr sz="1500" spc="-20" dirty="0">
                <a:solidFill>
                  <a:srgbClr val="FFFFFF"/>
                </a:solidFill>
                <a:latin typeface="Roboto"/>
                <a:cs typeface="Roboto"/>
              </a:rPr>
              <a:t>Portability</a:t>
            </a:r>
            <a:endParaRPr sz="1500">
              <a:latin typeface="Roboto"/>
              <a:cs typeface="Roboto"/>
            </a:endParaRPr>
          </a:p>
          <a:p>
            <a:pPr marL="504825" indent="-492759">
              <a:lnSpc>
                <a:spcPct val="100000"/>
              </a:lnSpc>
              <a:spcBef>
                <a:spcPts val="300"/>
              </a:spcBef>
              <a:buAutoNum type="arabicPeriod"/>
              <a:tabLst>
                <a:tab pos="504825" algn="l"/>
                <a:tab pos="505459" algn="l"/>
              </a:tabLst>
            </a:pPr>
            <a:r>
              <a:rPr sz="1500" spc="-10" dirty="0">
                <a:solidFill>
                  <a:srgbClr val="FFFFFF"/>
                </a:solidFill>
                <a:latin typeface="Roboto"/>
                <a:cs typeface="Roboto"/>
              </a:rPr>
              <a:t>Competing</a:t>
            </a:r>
            <a:r>
              <a:rPr sz="1500" spc="-2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Roboto"/>
                <a:cs typeface="Roboto"/>
              </a:rPr>
              <a:t>Software</a:t>
            </a:r>
            <a:endParaRPr sz="1500">
              <a:latin typeface="Roboto"/>
              <a:cs typeface="Roboto"/>
            </a:endParaRPr>
          </a:p>
          <a:p>
            <a:pPr marL="504825" indent="-492759">
              <a:lnSpc>
                <a:spcPct val="100000"/>
              </a:lnSpc>
              <a:spcBef>
                <a:spcPts val="300"/>
              </a:spcBef>
              <a:buAutoNum type="arabicPeriod"/>
              <a:tabLst>
                <a:tab pos="504825" algn="l"/>
                <a:tab pos="505459" algn="l"/>
              </a:tabLst>
            </a:pPr>
            <a:r>
              <a:rPr sz="1500" spc="-20" dirty="0">
                <a:solidFill>
                  <a:srgbClr val="FFFFFF"/>
                </a:solidFill>
                <a:latin typeface="Roboto"/>
                <a:cs typeface="Roboto"/>
              </a:rPr>
              <a:t>Thank</a:t>
            </a:r>
            <a:r>
              <a:rPr sz="1500" spc="-45" dirty="0">
                <a:solidFill>
                  <a:srgbClr val="FFFFFF"/>
                </a:solidFill>
                <a:latin typeface="Roboto"/>
                <a:cs typeface="Roboto"/>
              </a:rPr>
              <a:t> You</a:t>
            </a:r>
            <a:endParaRPr sz="1500">
              <a:latin typeface="Roboto"/>
              <a:cs typeface="Robot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87825" y="544674"/>
            <a:ext cx="182054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5" dirty="0"/>
              <a:t>Introduction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87825" y="1947983"/>
            <a:ext cx="4041140" cy="182372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85"/>
              </a:spcBef>
            </a:pPr>
            <a:r>
              <a:rPr sz="1300" spc="-5" dirty="0">
                <a:solidFill>
                  <a:srgbClr val="FFFFFF"/>
                </a:solidFill>
                <a:latin typeface="Roboto"/>
                <a:cs typeface="Roboto"/>
              </a:rPr>
              <a:t>Welcome</a:t>
            </a:r>
            <a:r>
              <a:rPr sz="13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spc="-15" dirty="0">
                <a:solidFill>
                  <a:srgbClr val="FFFFFF"/>
                </a:solidFill>
                <a:latin typeface="Roboto"/>
                <a:cs typeface="Roboto"/>
              </a:rPr>
              <a:t>to</a:t>
            </a:r>
            <a:r>
              <a:rPr sz="13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spc="-15" dirty="0">
                <a:solidFill>
                  <a:srgbClr val="FFFFFF"/>
                </a:solidFill>
                <a:latin typeface="Roboto"/>
                <a:cs typeface="Roboto"/>
              </a:rPr>
              <a:t>the</a:t>
            </a:r>
            <a:r>
              <a:rPr sz="13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spc="-20" dirty="0">
                <a:solidFill>
                  <a:srgbClr val="FFFFFF"/>
                </a:solidFill>
                <a:latin typeface="Roboto"/>
                <a:cs typeface="Roboto"/>
              </a:rPr>
              <a:t>analysis</a:t>
            </a:r>
            <a:r>
              <a:rPr sz="13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spc="-15" dirty="0">
                <a:solidFill>
                  <a:srgbClr val="FFFFFF"/>
                </a:solidFill>
                <a:latin typeface="Roboto"/>
                <a:cs typeface="Roboto"/>
              </a:rPr>
              <a:t>and</a:t>
            </a:r>
            <a:r>
              <a:rPr sz="13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spc="-15" dirty="0">
                <a:solidFill>
                  <a:srgbClr val="FFFFFF"/>
                </a:solidFill>
                <a:latin typeface="Roboto"/>
                <a:cs typeface="Roboto"/>
              </a:rPr>
              <a:t>design</a:t>
            </a:r>
            <a:r>
              <a:rPr sz="13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spc="-15" dirty="0">
                <a:solidFill>
                  <a:srgbClr val="FFFFFF"/>
                </a:solidFill>
                <a:latin typeface="Roboto"/>
                <a:cs typeface="Roboto"/>
              </a:rPr>
              <a:t>presentation</a:t>
            </a:r>
            <a:r>
              <a:rPr sz="13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Roboto"/>
                <a:cs typeface="Roboto"/>
              </a:rPr>
              <a:t>of </a:t>
            </a:r>
            <a:r>
              <a:rPr sz="1300" spc="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spc="-15" dirty="0">
                <a:solidFill>
                  <a:srgbClr val="FFFFFF"/>
                </a:solidFill>
                <a:latin typeface="Roboto"/>
                <a:cs typeface="Roboto"/>
              </a:rPr>
              <a:t>FootwearRedux,</a:t>
            </a:r>
            <a:r>
              <a:rPr sz="13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spc="-20" dirty="0">
                <a:solidFill>
                  <a:srgbClr val="FFFFFF"/>
                </a:solidFill>
                <a:latin typeface="Roboto"/>
                <a:cs typeface="Roboto"/>
              </a:rPr>
              <a:t>an</a:t>
            </a:r>
            <a:r>
              <a:rPr sz="13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spc="-20" dirty="0">
                <a:solidFill>
                  <a:srgbClr val="FFFFFF"/>
                </a:solidFill>
                <a:latin typeface="Roboto"/>
                <a:cs typeface="Roboto"/>
              </a:rPr>
              <a:t>innovative</a:t>
            </a:r>
            <a:r>
              <a:rPr sz="13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spc="-30" dirty="0">
                <a:solidFill>
                  <a:srgbClr val="FFFFFF"/>
                </a:solidFill>
                <a:latin typeface="Roboto"/>
                <a:cs typeface="Roboto"/>
              </a:rPr>
              <a:t>e-commerce</a:t>
            </a:r>
            <a:r>
              <a:rPr sz="13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spc="-15" dirty="0">
                <a:solidFill>
                  <a:srgbClr val="FFFFFF"/>
                </a:solidFill>
                <a:latin typeface="Roboto"/>
                <a:cs typeface="Roboto"/>
              </a:rPr>
              <a:t>project</a:t>
            </a:r>
            <a:r>
              <a:rPr sz="13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spc="-20" dirty="0">
                <a:solidFill>
                  <a:srgbClr val="FFFFFF"/>
                </a:solidFill>
                <a:latin typeface="Roboto"/>
                <a:cs typeface="Roboto"/>
              </a:rPr>
              <a:t>that </a:t>
            </a:r>
            <a:r>
              <a:rPr sz="1300" spc="-3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spc="-20" dirty="0">
                <a:solidFill>
                  <a:srgbClr val="FFFFFF"/>
                </a:solidFill>
                <a:latin typeface="Roboto"/>
                <a:cs typeface="Roboto"/>
              </a:rPr>
              <a:t>revolutionizes</a:t>
            </a:r>
            <a:r>
              <a:rPr sz="13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spc="-15" dirty="0">
                <a:solidFill>
                  <a:srgbClr val="FFFFFF"/>
                </a:solidFill>
                <a:latin typeface="Roboto"/>
                <a:cs typeface="Roboto"/>
              </a:rPr>
              <a:t>the</a:t>
            </a:r>
            <a:r>
              <a:rPr sz="1300" spc="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Roboto"/>
                <a:cs typeface="Roboto"/>
              </a:rPr>
              <a:t>footwear</a:t>
            </a:r>
            <a:r>
              <a:rPr sz="1300" spc="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spc="-30" dirty="0">
                <a:solidFill>
                  <a:srgbClr val="FFFFFF"/>
                </a:solidFill>
                <a:latin typeface="Roboto"/>
                <a:cs typeface="Roboto"/>
              </a:rPr>
              <a:t>industry.</a:t>
            </a:r>
            <a:r>
              <a:rPr sz="1300" spc="-20" dirty="0">
                <a:solidFill>
                  <a:srgbClr val="FFFFFF"/>
                </a:solidFill>
                <a:latin typeface="Roboto"/>
                <a:cs typeface="Roboto"/>
              </a:rPr>
              <a:t> This</a:t>
            </a:r>
            <a:r>
              <a:rPr sz="1300" spc="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spc="-15" dirty="0">
                <a:solidFill>
                  <a:srgbClr val="FFFFFF"/>
                </a:solidFill>
                <a:latin typeface="Roboto"/>
                <a:cs typeface="Roboto"/>
              </a:rPr>
              <a:t>presentation </a:t>
            </a:r>
            <a:r>
              <a:rPr sz="13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spc="-15" dirty="0">
                <a:solidFill>
                  <a:srgbClr val="FFFFFF"/>
                </a:solidFill>
                <a:latin typeface="Roboto"/>
                <a:cs typeface="Roboto"/>
              </a:rPr>
              <a:t>will</a:t>
            </a:r>
            <a:r>
              <a:rPr sz="13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spc="-15" dirty="0">
                <a:solidFill>
                  <a:srgbClr val="FFFFFF"/>
                </a:solidFill>
                <a:latin typeface="Roboto"/>
                <a:cs typeface="Roboto"/>
              </a:rPr>
              <a:t>provide</a:t>
            </a:r>
            <a:r>
              <a:rPr sz="13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spc="-20" dirty="0">
                <a:solidFill>
                  <a:srgbClr val="FFFFFF"/>
                </a:solidFill>
                <a:latin typeface="Roboto"/>
                <a:cs typeface="Roboto"/>
              </a:rPr>
              <a:t>an</a:t>
            </a:r>
            <a:r>
              <a:rPr sz="13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spc="-45" dirty="0">
                <a:solidFill>
                  <a:srgbClr val="FFFFFF"/>
                </a:solidFill>
                <a:latin typeface="Roboto"/>
                <a:cs typeface="Roboto"/>
              </a:rPr>
              <a:t>in-depth</a:t>
            </a:r>
            <a:r>
              <a:rPr sz="13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spc="-20" dirty="0">
                <a:solidFill>
                  <a:srgbClr val="FFFFFF"/>
                </a:solidFill>
                <a:latin typeface="Roboto"/>
                <a:cs typeface="Roboto"/>
              </a:rPr>
              <a:t>understanding</a:t>
            </a:r>
            <a:r>
              <a:rPr sz="13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Roboto"/>
                <a:cs typeface="Roboto"/>
              </a:rPr>
              <a:t>of</a:t>
            </a:r>
            <a:r>
              <a:rPr sz="13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spc="-15" dirty="0">
                <a:solidFill>
                  <a:srgbClr val="FFFFFF"/>
                </a:solidFill>
                <a:latin typeface="Roboto"/>
                <a:cs typeface="Roboto"/>
              </a:rPr>
              <a:t>the</a:t>
            </a:r>
            <a:r>
              <a:rPr sz="13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spc="-15" dirty="0">
                <a:solidFill>
                  <a:srgbClr val="FFFFFF"/>
                </a:solidFill>
                <a:latin typeface="Roboto"/>
                <a:cs typeface="Roboto"/>
              </a:rPr>
              <a:t>project, </a:t>
            </a:r>
            <a:r>
              <a:rPr sz="13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spc="-15" dirty="0">
                <a:solidFill>
                  <a:srgbClr val="FFFFFF"/>
                </a:solidFill>
                <a:latin typeface="Roboto"/>
                <a:cs typeface="Roboto"/>
              </a:rPr>
              <a:t>covering</a:t>
            </a:r>
            <a:r>
              <a:rPr sz="13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spc="-15" dirty="0">
                <a:solidFill>
                  <a:srgbClr val="FFFFFF"/>
                </a:solidFill>
                <a:latin typeface="Roboto"/>
                <a:cs typeface="Roboto"/>
              </a:rPr>
              <a:t>its</a:t>
            </a:r>
            <a:r>
              <a:rPr sz="13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spc="-20" dirty="0">
                <a:solidFill>
                  <a:srgbClr val="FFFFFF"/>
                </a:solidFill>
                <a:latin typeface="Roboto"/>
                <a:cs typeface="Roboto"/>
              </a:rPr>
              <a:t>sustainability</a:t>
            </a:r>
            <a:r>
              <a:rPr sz="13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spc="-15" dirty="0">
                <a:solidFill>
                  <a:srgbClr val="FFFFFF"/>
                </a:solidFill>
                <a:latin typeface="Roboto"/>
                <a:cs typeface="Roboto"/>
              </a:rPr>
              <a:t>goals,</a:t>
            </a:r>
            <a:r>
              <a:rPr sz="13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spc="-15" dirty="0">
                <a:solidFill>
                  <a:srgbClr val="FFFFFF"/>
                </a:solidFill>
                <a:latin typeface="Roboto"/>
                <a:cs typeface="Roboto"/>
              </a:rPr>
              <a:t>technological </a:t>
            </a:r>
            <a:r>
              <a:rPr sz="13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spc="-15" dirty="0">
                <a:solidFill>
                  <a:srgbClr val="FFFFFF"/>
                </a:solidFill>
                <a:latin typeface="Roboto"/>
                <a:cs typeface="Roboto"/>
              </a:rPr>
              <a:t>foundation,</a:t>
            </a:r>
            <a:r>
              <a:rPr sz="13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spc="-15" dirty="0">
                <a:solidFill>
                  <a:srgbClr val="FFFFFF"/>
                </a:solidFill>
                <a:latin typeface="Roboto"/>
                <a:cs typeface="Roboto"/>
              </a:rPr>
              <a:t>and</a:t>
            </a:r>
            <a:r>
              <a:rPr sz="13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spc="-35" dirty="0">
                <a:solidFill>
                  <a:srgbClr val="FFFFFF"/>
                </a:solidFill>
                <a:latin typeface="Roboto"/>
                <a:cs typeface="Roboto"/>
              </a:rPr>
              <a:t>user-centric</a:t>
            </a:r>
            <a:r>
              <a:rPr sz="13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spc="-15" dirty="0">
                <a:solidFill>
                  <a:srgbClr val="FFFFFF"/>
                </a:solidFill>
                <a:latin typeface="Roboto"/>
                <a:cs typeface="Roboto"/>
              </a:rPr>
              <a:t>design.</a:t>
            </a:r>
            <a:r>
              <a:rPr sz="13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Roboto"/>
                <a:cs typeface="Roboto"/>
              </a:rPr>
              <a:t>We</a:t>
            </a:r>
            <a:r>
              <a:rPr sz="13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spc="-20" dirty="0">
                <a:solidFill>
                  <a:srgbClr val="FFFFFF"/>
                </a:solidFill>
                <a:latin typeface="Roboto"/>
                <a:cs typeface="Roboto"/>
              </a:rPr>
              <a:t>invite</a:t>
            </a:r>
            <a:r>
              <a:rPr sz="13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spc="-25" dirty="0">
                <a:solidFill>
                  <a:srgbClr val="FFFFFF"/>
                </a:solidFill>
                <a:latin typeface="Roboto"/>
                <a:cs typeface="Roboto"/>
              </a:rPr>
              <a:t>you</a:t>
            </a:r>
            <a:r>
              <a:rPr sz="13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spc="-15" dirty="0">
                <a:solidFill>
                  <a:srgbClr val="FFFFFF"/>
                </a:solidFill>
                <a:latin typeface="Roboto"/>
                <a:cs typeface="Roboto"/>
              </a:rPr>
              <a:t>to </a:t>
            </a:r>
            <a:r>
              <a:rPr sz="1300" spc="-10" dirty="0">
                <a:solidFill>
                  <a:srgbClr val="FFFFFF"/>
                </a:solidFill>
                <a:latin typeface="Roboto"/>
                <a:cs typeface="Roboto"/>
              </a:rPr>
              <a:t> explore </a:t>
            </a:r>
            <a:r>
              <a:rPr sz="1300" spc="-15" dirty="0">
                <a:solidFill>
                  <a:srgbClr val="FFFFFF"/>
                </a:solidFill>
                <a:latin typeface="Roboto"/>
                <a:cs typeface="Roboto"/>
              </a:rPr>
              <a:t>the</a:t>
            </a:r>
            <a:r>
              <a:rPr sz="13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spc="-15" dirty="0">
                <a:solidFill>
                  <a:srgbClr val="FFFFFF"/>
                </a:solidFill>
                <a:latin typeface="Roboto"/>
                <a:cs typeface="Roboto"/>
              </a:rPr>
              <a:t>details</a:t>
            </a:r>
            <a:r>
              <a:rPr sz="13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Roboto"/>
                <a:cs typeface="Roboto"/>
              </a:rPr>
              <a:t>of</a:t>
            </a:r>
            <a:r>
              <a:rPr sz="13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spc="-20" dirty="0">
                <a:solidFill>
                  <a:srgbClr val="FFFFFF"/>
                </a:solidFill>
                <a:latin typeface="Roboto"/>
                <a:cs typeface="Roboto"/>
              </a:rPr>
              <a:t>this</a:t>
            </a:r>
            <a:r>
              <a:rPr sz="13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spc="-20" dirty="0">
                <a:solidFill>
                  <a:srgbClr val="FFFFFF"/>
                </a:solidFill>
                <a:latin typeface="Roboto"/>
                <a:cs typeface="Roboto"/>
              </a:rPr>
              <a:t>unique</a:t>
            </a:r>
            <a:r>
              <a:rPr sz="13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Roboto"/>
                <a:cs typeface="Roboto"/>
              </a:rPr>
              <a:t>platform</a:t>
            </a:r>
            <a:r>
              <a:rPr sz="13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spc="-15" dirty="0">
                <a:solidFill>
                  <a:srgbClr val="FFFFFF"/>
                </a:solidFill>
                <a:latin typeface="Roboto"/>
                <a:cs typeface="Roboto"/>
              </a:rPr>
              <a:t>and</a:t>
            </a:r>
            <a:r>
              <a:rPr sz="13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spc="-20" dirty="0">
                <a:solidFill>
                  <a:srgbClr val="FFFFFF"/>
                </a:solidFill>
                <a:latin typeface="Roboto"/>
                <a:cs typeface="Roboto"/>
              </a:rPr>
              <a:t>its </a:t>
            </a:r>
            <a:r>
              <a:rPr sz="1300" spc="-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spc="-20" dirty="0">
                <a:solidFill>
                  <a:srgbClr val="FFFFFF"/>
                </a:solidFill>
                <a:latin typeface="Roboto"/>
                <a:cs typeface="Roboto"/>
              </a:rPr>
              <a:t>contribution</a:t>
            </a:r>
            <a:r>
              <a:rPr sz="13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spc="-15" dirty="0">
                <a:solidFill>
                  <a:srgbClr val="FFFFFF"/>
                </a:solidFill>
                <a:latin typeface="Roboto"/>
                <a:cs typeface="Roboto"/>
              </a:rPr>
              <a:t>to</a:t>
            </a:r>
            <a:r>
              <a:rPr sz="13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spc="-20" dirty="0">
                <a:solidFill>
                  <a:srgbClr val="FFFFFF"/>
                </a:solidFill>
                <a:latin typeface="Roboto"/>
                <a:cs typeface="Roboto"/>
              </a:rPr>
              <a:t>sustainable</a:t>
            </a:r>
            <a:r>
              <a:rPr sz="13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spc="-15" dirty="0">
                <a:solidFill>
                  <a:srgbClr val="FFFFFF"/>
                </a:solidFill>
                <a:latin typeface="Roboto"/>
                <a:cs typeface="Roboto"/>
              </a:rPr>
              <a:t>fashion</a:t>
            </a:r>
            <a:r>
              <a:rPr sz="13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spc="-15" dirty="0">
                <a:solidFill>
                  <a:srgbClr val="FFFFFF"/>
                </a:solidFill>
                <a:latin typeface="Roboto"/>
                <a:cs typeface="Roboto"/>
              </a:rPr>
              <a:t>and</a:t>
            </a:r>
            <a:r>
              <a:rPr sz="13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spc="-15" dirty="0">
                <a:solidFill>
                  <a:srgbClr val="FFFFFF"/>
                </a:solidFill>
                <a:latin typeface="Roboto"/>
                <a:cs typeface="Roboto"/>
              </a:rPr>
              <a:t>responsible </a:t>
            </a:r>
            <a:r>
              <a:rPr sz="13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spc="-15" dirty="0">
                <a:solidFill>
                  <a:srgbClr val="FFFFFF"/>
                </a:solidFill>
                <a:latin typeface="Roboto"/>
                <a:cs typeface="Roboto"/>
              </a:rPr>
              <a:t>consumerism.</a:t>
            </a:r>
            <a:endParaRPr sz="1300">
              <a:latin typeface="Roboto"/>
              <a:cs typeface="Robot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87825" y="418457"/>
            <a:ext cx="3639185" cy="837565"/>
          </a:xfrm>
          <a:prstGeom prst="rect">
            <a:avLst/>
          </a:prstGeom>
        </p:spPr>
        <p:txBody>
          <a:bodyPr vert="horz" wrap="square" lIns="0" tIns="138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0"/>
              </a:spcBef>
            </a:pPr>
            <a:r>
              <a:rPr spc="5" dirty="0"/>
              <a:t>FootwearRedux</a:t>
            </a:r>
            <a:r>
              <a:rPr spc="-160" dirty="0"/>
              <a:t> </a:t>
            </a:r>
            <a:r>
              <a:rPr spc="-5" dirty="0"/>
              <a:t>Overview</a:t>
            </a: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500" spc="-15" dirty="0">
                <a:latin typeface="Roboto"/>
                <a:cs typeface="Roboto"/>
              </a:rPr>
              <a:t>General</a:t>
            </a:r>
            <a:r>
              <a:rPr sz="1500" spc="-30" dirty="0">
                <a:latin typeface="Roboto"/>
                <a:cs typeface="Roboto"/>
              </a:rPr>
              <a:t> </a:t>
            </a:r>
            <a:r>
              <a:rPr sz="1500" spc="-20" dirty="0">
                <a:latin typeface="Roboto"/>
                <a:cs typeface="Roboto"/>
              </a:rPr>
              <a:t>Presentation</a:t>
            </a:r>
            <a:endParaRPr sz="1500">
              <a:latin typeface="Roboto"/>
              <a:cs typeface="Robo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5174" y="2025329"/>
            <a:ext cx="3721100" cy="751205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2700" marR="5080">
              <a:lnSpc>
                <a:spcPts val="1430"/>
              </a:lnSpc>
              <a:spcBef>
                <a:spcPts val="155"/>
              </a:spcBef>
            </a:pPr>
            <a:r>
              <a:rPr sz="1200" spc="-15" dirty="0">
                <a:solidFill>
                  <a:srgbClr val="FFFFFF"/>
                </a:solidFill>
                <a:latin typeface="Roboto"/>
                <a:cs typeface="Roboto"/>
              </a:rPr>
              <a:t>FootwearRedux</a:t>
            </a:r>
            <a:r>
              <a:rPr sz="12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Roboto"/>
                <a:cs typeface="Roboto"/>
              </a:rPr>
              <a:t>leverages</a:t>
            </a:r>
            <a:r>
              <a:rPr sz="12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Roboto"/>
                <a:cs typeface="Roboto"/>
              </a:rPr>
              <a:t>a</a:t>
            </a:r>
            <a:r>
              <a:rPr sz="12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Roboto"/>
                <a:cs typeface="Roboto"/>
              </a:rPr>
              <a:t>technology</a:t>
            </a:r>
            <a:r>
              <a:rPr sz="12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Roboto"/>
                <a:cs typeface="Roboto"/>
              </a:rPr>
              <a:t>stack</a:t>
            </a:r>
            <a:r>
              <a:rPr sz="12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Roboto"/>
                <a:cs typeface="Roboto"/>
              </a:rPr>
              <a:t>including </a:t>
            </a:r>
            <a:r>
              <a:rPr sz="1200" spc="-28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Roboto"/>
                <a:cs typeface="Roboto"/>
              </a:rPr>
              <a:t>Java</a:t>
            </a:r>
            <a:r>
              <a:rPr sz="12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Roboto"/>
                <a:cs typeface="Roboto"/>
              </a:rPr>
              <a:t>Spring</a:t>
            </a:r>
            <a:r>
              <a:rPr sz="1200" spc="-10" dirty="0">
                <a:solidFill>
                  <a:srgbClr val="FFFFFF"/>
                </a:solidFill>
                <a:latin typeface="Roboto"/>
                <a:cs typeface="Roboto"/>
              </a:rPr>
              <a:t> Boot,</a:t>
            </a:r>
            <a:r>
              <a:rPr sz="12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Roboto"/>
                <a:cs typeface="Roboto"/>
              </a:rPr>
              <a:t>React,</a:t>
            </a:r>
            <a:r>
              <a:rPr sz="12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Roboto"/>
                <a:cs typeface="Roboto"/>
              </a:rPr>
              <a:t>and</a:t>
            </a:r>
            <a:r>
              <a:rPr sz="12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Roboto"/>
                <a:cs typeface="Roboto"/>
              </a:rPr>
              <a:t>PostgreSQL</a:t>
            </a:r>
            <a:r>
              <a:rPr sz="12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Roboto"/>
                <a:cs typeface="Roboto"/>
              </a:rPr>
              <a:t>to</a:t>
            </a:r>
            <a:r>
              <a:rPr sz="1200" spc="-10" dirty="0">
                <a:solidFill>
                  <a:srgbClr val="FFFFFF"/>
                </a:solidFill>
                <a:latin typeface="Roboto"/>
                <a:cs typeface="Roboto"/>
              </a:rPr>
              <a:t> create</a:t>
            </a:r>
            <a:r>
              <a:rPr sz="12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Roboto"/>
                <a:cs typeface="Roboto"/>
              </a:rPr>
              <a:t>an </a:t>
            </a:r>
            <a:r>
              <a:rPr sz="1200" spc="-15" dirty="0">
                <a:solidFill>
                  <a:srgbClr val="FFFFFF"/>
                </a:solidFill>
                <a:latin typeface="Roboto"/>
                <a:cs typeface="Roboto"/>
              </a:rPr>
              <a:t> online</a:t>
            </a:r>
            <a:r>
              <a:rPr sz="1200" spc="-10" dirty="0">
                <a:solidFill>
                  <a:srgbClr val="FFFFFF"/>
                </a:solidFill>
                <a:latin typeface="Roboto"/>
                <a:cs typeface="Roboto"/>
              </a:rPr>
              <a:t> marketplace</a:t>
            </a:r>
            <a:r>
              <a:rPr sz="1200" spc="-5" dirty="0">
                <a:solidFill>
                  <a:srgbClr val="FFFFFF"/>
                </a:solidFill>
                <a:latin typeface="Roboto"/>
                <a:cs typeface="Roboto"/>
              </a:rPr>
              <a:t> focused</a:t>
            </a:r>
            <a:r>
              <a:rPr sz="12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Roboto"/>
                <a:cs typeface="Roboto"/>
              </a:rPr>
              <a:t>on</a:t>
            </a:r>
            <a:r>
              <a:rPr sz="12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Roboto"/>
                <a:cs typeface="Roboto"/>
              </a:rPr>
              <a:t>sustainability</a:t>
            </a:r>
            <a:r>
              <a:rPr sz="12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Roboto"/>
                <a:cs typeface="Roboto"/>
              </a:rPr>
              <a:t>and </a:t>
            </a:r>
            <a:r>
              <a:rPr sz="1200" spc="-15" dirty="0">
                <a:solidFill>
                  <a:srgbClr val="FFFFFF"/>
                </a:solidFill>
                <a:latin typeface="Roboto"/>
                <a:cs typeface="Roboto"/>
              </a:rPr>
              <a:t> affordability</a:t>
            </a:r>
            <a:r>
              <a:rPr sz="12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Roboto"/>
                <a:cs typeface="Roboto"/>
              </a:rPr>
              <a:t>in</a:t>
            </a:r>
            <a:r>
              <a:rPr sz="12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Roboto"/>
                <a:cs typeface="Roboto"/>
              </a:rPr>
              <a:t>the</a:t>
            </a:r>
            <a:r>
              <a:rPr sz="12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Roboto"/>
                <a:cs typeface="Roboto"/>
              </a:rPr>
              <a:t>footwear</a:t>
            </a:r>
            <a:r>
              <a:rPr sz="12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Roboto"/>
                <a:cs typeface="Roboto"/>
              </a:rPr>
              <a:t>industry.</a:t>
            </a:r>
            <a:endParaRPr sz="1200">
              <a:latin typeface="Roboto"/>
              <a:cs typeface="Robo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12149" y="1592999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0" y="179999"/>
                </a:moveTo>
                <a:lnTo>
                  <a:pt x="6429" y="132148"/>
                </a:lnTo>
                <a:lnTo>
                  <a:pt x="24575" y="89150"/>
                </a:lnTo>
                <a:lnTo>
                  <a:pt x="52720" y="52720"/>
                </a:lnTo>
                <a:lnTo>
                  <a:pt x="89150" y="24575"/>
                </a:lnTo>
                <a:lnTo>
                  <a:pt x="132148" y="6429"/>
                </a:lnTo>
                <a:lnTo>
                  <a:pt x="179999" y="0"/>
                </a:lnTo>
                <a:lnTo>
                  <a:pt x="248883" y="13701"/>
                </a:lnTo>
                <a:lnTo>
                  <a:pt x="307279" y="52720"/>
                </a:lnTo>
                <a:lnTo>
                  <a:pt x="346298" y="111116"/>
                </a:lnTo>
                <a:lnTo>
                  <a:pt x="359999" y="179999"/>
                </a:lnTo>
                <a:lnTo>
                  <a:pt x="353570" y="227851"/>
                </a:lnTo>
                <a:lnTo>
                  <a:pt x="335424" y="270849"/>
                </a:lnTo>
                <a:lnTo>
                  <a:pt x="307279" y="307279"/>
                </a:lnTo>
                <a:lnTo>
                  <a:pt x="270849" y="335424"/>
                </a:lnTo>
                <a:lnTo>
                  <a:pt x="227851" y="353570"/>
                </a:lnTo>
                <a:lnTo>
                  <a:pt x="179999" y="359999"/>
                </a:lnTo>
                <a:lnTo>
                  <a:pt x="132148" y="353570"/>
                </a:lnTo>
                <a:lnTo>
                  <a:pt x="89150" y="335424"/>
                </a:lnTo>
                <a:lnTo>
                  <a:pt x="52720" y="307279"/>
                </a:lnTo>
                <a:lnTo>
                  <a:pt x="24575" y="270849"/>
                </a:lnTo>
                <a:lnTo>
                  <a:pt x="6429" y="227851"/>
                </a:lnTo>
                <a:lnTo>
                  <a:pt x="0" y="179999"/>
                </a:lnTo>
                <a:close/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37895" y="1653683"/>
            <a:ext cx="165481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19405" algn="l"/>
              </a:tabLst>
            </a:pPr>
            <a:r>
              <a:rPr sz="1200" b="1" spc="-5" dirty="0">
                <a:solidFill>
                  <a:srgbClr val="FFFFFF"/>
                </a:solidFill>
                <a:latin typeface="Leelawadee UI"/>
                <a:cs typeface="Leelawadee UI"/>
              </a:rPr>
              <a:t>1	</a:t>
            </a:r>
            <a:r>
              <a:rPr sz="1300" b="1" spc="-5" dirty="0">
                <a:solidFill>
                  <a:srgbClr val="FFFFFF"/>
                </a:solidFill>
                <a:latin typeface="Roboto"/>
                <a:cs typeface="Roboto"/>
              </a:rPr>
              <a:t>Technology</a:t>
            </a:r>
            <a:r>
              <a:rPr sz="1300" b="1" spc="-5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b="1" spc="-10" dirty="0">
                <a:solidFill>
                  <a:srgbClr val="FFFFFF"/>
                </a:solidFill>
                <a:latin typeface="Roboto"/>
                <a:cs typeface="Roboto"/>
              </a:rPr>
              <a:t>Stack</a:t>
            </a:r>
            <a:endParaRPr sz="1300">
              <a:latin typeface="Roboto"/>
              <a:cs typeface="Robo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738775" y="2025329"/>
            <a:ext cx="3786504" cy="751205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2700" marR="5080">
              <a:lnSpc>
                <a:spcPts val="1430"/>
              </a:lnSpc>
              <a:spcBef>
                <a:spcPts val="155"/>
              </a:spcBef>
            </a:pPr>
            <a:r>
              <a:rPr sz="1200" spc="-10" dirty="0">
                <a:solidFill>
                  <a:srgbClr val="FFFFFF"/>
                </a:solidFill>
                <a:latin typeface="Roboto"/>
                <a:cs typeface="Roboto"/>
              </a:rPr>
              <a:t>The</a:t>
            </a:r>
            <a:r>
              <a:rPr sz="1200" spc="2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Roboto"/>
                <a:cs typeface="Roboto"/>
              </a:rPr>
              <a:t>platform</a:t>
            </a:r>
            <a:r>
              <a:rPr sz="1200" spc="2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Roboto"/>
                <a:cs typeface="Roboto"/>
              </a:rPr>
              <a:t>promotes</a:t>
            </a:r>
            <a:r>
              <a:rPr sz="1200" spc="2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Roboto"/>
                <a:cs typeface="Roboto"/>
              </a:rPr>
              <a:t>sustainable</a:t>
            </a:r>
            <a:r>
              <a:rPr sz="1200" spc="2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Roboto"/>
                <a:cs typeface="Roboto"/>
              </a:rPr>
              <a:t>fashion</a:t>
            </a:r>
            <a:r>
              <a:rPr sz="1200" spc="2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30" dirty="0">
                <a:solidFill>
                  <a:srgbClr val="FFFFFF"/>
                </a:solidFill>
                <a:latin typeface="Roboto"/>
                <a:cs typeface="Roboto"/>
              </a:rPr>
              <a:t>by </a:t>
            </a:r>
            <a:r>
              <a:rPr sz="1200" spc="-2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Roboto"/>
                <a:cs typeface="Roboto"/>
              </a:rPr>
              <a:t>extending</a:t>
            </a:r>
            <a:r>
              <a:rPr sz="12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Roboto"/>
                <a:cs typeface="Roboto"/>
              </a:rPr>
              <a:t>the</a:t>
            </a:r>
            <a:r>
              <a:rPr sz="12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Roboto"/>
                <a:cs typeface="Roboto"/>
              </a:rPr>
              <a:t>lifecycle</a:t>
            </a:r>
            <a:r>
              <a:rPr sz="12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5" dirty="0">
                <a:solidFill>
                  <a:srgbClr val="FFFFFF"/>
                </a:solidFill>
                <a:latin typeface="Roboto"/>
                <a:cs typeface="Roboto"/>
              </a:rPr>
              <a:t>of</a:t>
            </a:r>
            <a:r>
              <a:rPr sz="12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Roboto"/>
                <a:cs typeface="Roboto"/>
              </a:rPr>
              <a:t>footwear</a:t>
            </a:r>
            <a:r>
              <a:rPr sz="12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Roboto"/>
                <a:cs typeface="Roboto"/>
              </a:rPr>
              <a:t>through</a:t>
            </a:r>
            <a:r>
              <a:rPr sz="12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Roboto"/>
                <a:cs typeface="Roboto"/>
              </a:rPr>
              <a:t>the</a:t>
            </a:r>
            <a:r>
              <a:rPr sz="12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Roboto"/>
                <a:cs typeface="Roboto"/>
              </a:rPr>
              <a:t>resale</a:t>
            </a:r>
            <a:r>
              <a:rPr sz="12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5" dirty="0">
                <a:solidFill>
                  <a:srgbClr val="FFFFFF"/>
                </a:solidFill>
                <a:latin typeface="Roboto"/>
                <a:cs typeface="Roboto"/>
              </a:rPr>
              <a:t>of </a:t>
            </a:r>
            <a:r>
              <a:rPr sz="1200" spc="-28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35" dirty="0">
                <a:solidFill>
                  <a:srgbClr val="FFFFFF"/>
                </a:solidFill>
                <a:latin typeface="Roboto"/>
                <a:cs typeface="Roboto"/>
              </a:rPr>
              <a:t>pre-owned</a:t>
            </a:r>
            <a:r>
              <a:rPr sz="1200" spc="-10" dirty="0">
                <a:solidFill>
                  <a:srgbClr val="FFFFFF"/>
                </a:solidFill>
                <a:latin typeface="Roboto"/>
                <a:cs typeface="Roboto"/>
              </a:rPr>
              <a:t> shoes, </a:t>
            </a:r>
            <a:r>
              <a:rPr sz="1200" spc="-15" dirty="0">
                <a:solidFill>
                  <a:srgbClr val="FFFFFF"/>
                </a:solidFill>
                <a:latin typeface="Roboto"/>
                <a:cs typeface="Roboto"/>
              </a:rPr>
              <a:t>aiming</a:t>
            </a:r>
            <a:r>
              <a:rPr sz="12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Roboto"/>
                <a:cs typeface="Roboto"/>
              </a:rPr>
              <a:t>to</a:t>
            </a:r>
            <a:r>
              <a:rPr sz="1200" spc="-10" dirty="0">
                <a:solidFill>
                  <a:srgbClr val="FFFFFF"/>
                </a:solidFill>
                <a:latin typeface="Roboto"/>
                <a:cs typeface="Roboto"/>
              </a:rPr>
              <a:t> reduce </a:t>
            </a:r>
            <a:r>
              <a:rPr sz="1200" spc="-15" dirty="0">
                <a:solidFill>
                  <a:srgbClr val="FFFFFF"/>
                </a:solidFill>
                <a:latin typeface="Roboto"/>
                <a:cs typeface="Roboto"/>
              </a:rPr>
              <a:t>environmental </a:t>
            </a:r>
            <a:r>
              <a:rPr sz="12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Roboto"/>
                <a:cs typeface="Roboto"/>
              </a:rPr>
              <a:t>impact</a:t>
            </a:r>
            <a:r>
              <a:rPr sz="12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Roboto"/>
                <a:cs typeface="Roboto"/>
              </a:rPr>
              <a:t>and</a:t>
            </a:r>
            <a:r>
              <a:rPr sz="12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Roboto"/>
                <a:cs typeface="Roboto"/>
              </a:rPr>
              <a:t>promote</a:t>
            </a:r>
            <a:r>
              <a:rPr sz="12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Roboto"/>
                <a:cs typeface="Roboto"/>
              </a:rPr>
              <a:t>responsible</a:t>
            </a:r>
            <a:r>
              <a:rPr sz="12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Roboto"/>
                <a:cs typeface="Roboto"/>
              </a:rPr>
              <a:t>consumerism.</a:t>
            </a:r>
            <a:endParaRPr sz="1200">
              <a:latin typeface="Roboto"/>
              <a:cs typeface="Roboto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665750" y="1592999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5" h="360044">
                <a:moveTo>
                  <a:pt x="0" y="179999"/>
                </a:moveTo>
                <a:lnTo>
                  <a:pt x="6429" y="132148"/>
                </a:lnTo>
                <a:lnTo>
                  <a:pt x="24575" y="89150"/>
                </a:lnTo>
                <a:lnTo>
                  <a:pt x="52720" y="52720"/>
                </a:lnTo>
                <a:lnTo>
                  <a:pt x="89150" y="24575"/>
                </a:lnTo>
                <a:lnTo>
                  <a:pt x="132148" y="6429"/>
                </a:lnTo>
                <a:lnTo>
                  <a:pt x="179999" y="0"/>
                </a:lnTo>
                <a:lnTo>
                  <a:pt x="248882" y="13701"/>
                </a:lnTo>
                <a:lnTo>
                  <a:pt x="307279" y="52720"/>
                </a:lnTo>
                <a:lnTo>
                  <a:pt x="346298" y="111116"/>
                </a:lnTo>
                <a:lnTo>
                  <a:pt x="359999" y="179999"/>
                </a:lnTo>
                <a:lnTo>
                  <a:pt x="353570" y="227851"/>
                </a:lnTo>
                <a:lnTo>
                  <a:pt x="335424" y="270849"/>
                </a:lnTo>
                <a:lnTo>
                  <a:pt x="307279" y="307279"/>
                </a:lnTo>
                <a:lnTo>
                  <a:pt x="270849" y="335424"/>
                </a:lnTo>
                <a:lnTo>
                  <a:pt x="227851" y="353570"/>
                </a:lnTo>
                <a:lnTo>
                  <a:pt x="179999" y="359999"/>
                </a:lnTo>
                <a:lnTo>
                  <a:pt x="132148" y="353570"/>
                </a:lnTo>
                <a:lnTo>
                  <a:pt x="89150" y="335424"/>
                </a:lnTo>
                <a:lnTo>
                  <a:pt x="52720" y="307279"/>
                </a:lnTo>
                <a:lnTo>
                  <a:pt x="24575" y="270849"/>
                </a:lnTo>
                <a:lnTo>
                  <a:pt x="6429" y="227851"/>
                </a:lnTo>
                <a:lnTo>
                  <a:pt x="0" y="179999"/>
                </a:lnTo>
                <a:close/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791495" y="1653683"/>
            <a:ext cx="1341755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19405" algn="l"/>
              </a:tabLst>
            </a:pPr>
            <a:r>
              <a:rPr sz="1200" b="1" spc="-5" dirty="0">
                <a:solidFill>
                  <a:srgbClr val="FFFFFF"/>
                </a:solidFill>
                <a:latin typeface="Leelawadee UI"/>
                <a:cs typeface="Leelawadee UI"/>
              </a:rPr>
              <a:t>2	</a:t>
            </a:r>
            <a:r>
              <a:rPr sz="1300" b="1" spc="-15" dirty="0">
                <a:solidFill>
                  <a:srgbClr val="FFFFFF"/>
                </a:solidFill>
                <a:latin typeface="Roboto"/>
                <a:cs typeface="Roboto"/>
              </a:rPr>
              <a:t>Sustainability</a:t>
            </a:r>
            <a:endParaRPr sz="1300">
              <a:latin typeface="Roboto"/>
              <a:cs typeface="Robo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85174" y="3778529"/>
            <a:ext cx="3759835" cy="751205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2700" marR="5080">
              <a:lnSpc>
                <a:spcPts val="1430"/>
              </a:lnSpc>
              <a:spcBef>
                <a:spcPts val="155"/>
              </a:spcBef>
            </a:pPr>
            <a:r>
              <a:rPr sz="1200" spc="-15" dirty="0">
                <a:solidFill>
                  <a:srgbClr val="FFFFFF"/>
                </a:solidFill>
                <a:latin typeface="Roboto"/>
                <a:cs typeface="Roboto"/>
              </a:rPr>
              <a:t>FootwearRedux</a:t>
            </a:r>
            <a:r>
              <a:rPr sz="12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Roboto"/>
                <a:cs typeface="Roboto"/>
              </a:rPr>
              <a:t>provides</a:t>
            </a:r>
            <a:r>
              <a:rPr sz="12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Roboto"/>
                <a:cs typeface="Roboto"/>
              </a:rPr>
              <a:t>an</a:t>
            </a:r>
            <a:r>
              <a:rPr sz="12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Roboto"/>
                <a:cs typeface="Roboto"/>
              </a:rPr>
              <a:t>affordable</a:t>
            </a:r>
            <a:r>
              <a:rPr sz="12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Roboto"/>
                <a:cs typeface="Roboto"/>
              </a:rPr>
              <a:t>alternative</a:t>
            </a:r>
            <a:r>
              <a:rPr sz="12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Roboto"/>
                <a:cs typeface="Roboto"/>
              </a:rPr>
              <a:t>for </a:t>
            </a:r>
            <a:r>
              <a:rPr sz="12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Roboto"/>
                <a:cs typeface="Roboto"/>
              </a:rPr>
              <a:t>consumers</a:t>
            </a:r>
            <a:r>
              <a:rPr sz="12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Roboto"/>
                <a:cs typeface="Roboto"/>
              </a:rPr>
              <a:t>to</a:t>
            </a:r>
            <a:r>
              <a:rPr sz="12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Roboto"/>
                <a:cs typeface="Roboto"/>
              </a:rPr>
              <a:t>buy</a:t>
            </a:r>
            <a:r>
              <a:rPr sz="12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Roboto"/>
                <a:cs typeface="Roboto"/>
              </a:rPr>
              <a:t>quality</a:t>
            </a:r>
            <a:r>
              <a:rPr sz="12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35" dirty="0">
                <a:solidFill>
                  <a:srgbClr val="FFFFFF"/>
                </a:solidFill>
                <a:latin typeface="Roboto"/>
                <a:cs typeface="Roboto"/>
              </a:rPr>
              <a:t>pre-owned</a:t>
            </a:r>
            <a:r>
              <a:rPr sz="12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Roboto"/>
                <a:cs typeface="Roboto"/>
              </a:rPr>
              <a:t>shoes,</a:t>
            </a:r>
            <a:r>
              <a:rPr sz="12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Roboto"/>
                <a:cs typeface="Roboto"/>
              </a:rPr>
              <a:t>catering</a:t>
            </a:r>
            <a:r>
              <a:rPr sz="12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Roboto"/>
                <a:cs typeface="Roboto"/>
              </a:rPr>
              <a:t>to </a:t>
            </a:r>
            <a:r>
              <a:rPr sz="12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Roboto"/>
                <a:cs typeface="Roboto"/>
              </a:rPr>
              <a:t>budget-conscious</a:t>
            </a:r>
            <a:r>
              <a:rPr sz="12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Roboto"/>
                <a:cs typeface="Roboto"/>
              </a:rPr>
              <a:t>individuals</a:t>
            </a:r>
            <a:r>
              <a:rPr sz="12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Roboto"/>
                <a:cs typeface="Roboto"/>
              </a:rPr>
              <a:t>without</a:t>
            </a:r>
            <a:r>
              <a:rPr sz="12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Roboto"/>
                <a:cs typeface="Roboto"/>
              </a:rPr>
              <a:t>compromising</a:t>
            </a:r>
            <a:r>
              <a:rPr sz="12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Roboto"/>
                <a:cs typeface="Roboto"/>
              </a:rPr>
              <a:t>on </a:t>
            </a:r>
            <a:r>
              <a:rPr sz="1200" spc="-28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Roboto"/>
                <a:cs typeface="Roboto"/>
              </a:rPr>
              <a:t>style</a:t>
            </a:r>
            <a:r>
              <a:rPr sz="12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Roboto"/>
                <a:cs typeface="Roboto"/>
              </a:rPr>
              <a:t>and</a:t>
            </a:r>
            <a:r>
              <a:rPr sz="12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Roboto"/>
                <a:cs typeface="Roboto"/>
              </a:rPr>
              <a:t>quality.</a:t>
            </a:r>
            <a:endParaRPr sz="1200">
              <a:latin typeface="Roboto"/>
              <a:cs typeface="Roboto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12149" y="3346200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4" h="360045">
                <a:moveTo>
                  <a:pt x="0" y="179999"/>
                </a:moveTo>
                <a:lnTo>
                  <a:pt x="6429" y="132148"/>
                </a:lnTo>
                <a:lnTo>
                  <a:pt x="24575" y="89150"/>
                </a:lnTo>
                <a:lnTo>
                  <a:pt x="52720" y="52720"/>
                </a:lnTo>
                <a:lnTo>
                  <a:pt x="89150" y="24575"/>
                </a:lnTo>
                <a:lnTo>
                  <a:pt x="132148" y="6429"/>
                </a:lnTo>
                <a:lnTo>
                  <a:pt x="179999" y="0"/>
                </a:lnTo>
                <a:lnTo>
                  <a:pt x="248883" y="13701"/>
                </a:lnTo>
                <a:lnTo>
                  <a:pt x="307279" y="52720"/>
                </a:lnTo>
                <a:lnTo>
                  <a:pt x="346298" y="111117"/>
                </a:lnTo>
                <a:lnTo>
                  <a:pt x="359999" y="179999"/>
                </a:lnTo>
                <a:lnTo>
                  <a:pt x="353570" y="227851"/>
                </a:lnTo>
                <a:lnTo>
                  <a:pt x="335424" y="270849"/>
                </a:lnTo>
                <a:lnTo>
                  <a:pt x="307279" y="307279"/>
                </a:lnTo>
                <a:lnTo>
                  <a:pt x="270849" y="335424"/>
                </a:lnTo>
                <a:lnTo>
                  <a:pt x="227851" y="353570"/>
                </a:lnTo>
                <a:lnTo>
                  <a:pt x="179999" y="359999"/>
                </a:lnTo>
                <a:lnTo>
                  <a:pt x="132148" y="353570"/>
                </a:lnTo>
                <a:lnTo>
                  <a:pt x="89150" y="335424"/>
                </a:lnTo>
                <a:lnTo>
                  <a:pt x="52720" y="307279"/>
                </a:lnTo>
                <a:lnTo>
                  <a:pt x="24575" y="270849"/>
                </a:lnTo>
                <a:lnTo>
                  <a:pt x="6429" y="227851"/>
                </a:lnTo>
                <a:lnTo>
                  <a:pt x="0" y="179999"/>
                </a:lnTo>
                <a:close/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737895" y="3406883"/>
            <a:ext cx="1257935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19405" algn="l"/>
              </a:tabLst>
            </a:pPr>
            <a:r>
              <a:rPr sz="1200" b="1" spc="-5" dirty="0">
                <a:solidFill>
                  <a:srgbClr val="FFFFFF"/>
                </a:solidFill>
                <a:latin typeface="Leelawadee UI"/>
                <a:cs typeface="Leelawadee UI"/>
              </a:rPr>
              <a:t>3	</a:t>
            </a:r>
            <a:r>
              <a:rPr sz="1300" b="1" spc="-5" dirty="0">
                <a:solidFill>
                  <a:srgbClr val="FFFFFF"/>
                </a:solidFill>
                <a:latin typeface="Roboto"/>
                <a:cs typeface="Roboto"/>
              </a:rPr>
              <a:t>Affordability</a:t>
            </a:r>
            <a:endParaRPr sz="1300">
              <a:latin typeface="Roboto"/>
              <a:cs typeface="Roboto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738775" y="3778529"/>
            <a:ext cx="3642995" cy="751205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2700" marR="5080">
              <a:lnSpc>
                <a:spcPts val="1430"/>
              </a:lnSpc>
              <a:spcBef>
                <a:spcPts val="155"/>
              </a:spcBef>
            </a:pPr>
            <a:r>
              <a:rPr sz="1200" spc="-10" dirty="0">
                <a:solidFill>
                  <a:srgbClr val="FFFFFF"/>
                </a:solidFill>
                <a:latin typeface="Roboto"/>
                <a:cs typeface="Roboto"/>
              </a:rPr>
              <a:t>The</a:t>
            </a:r>
            <a:r>
              <a:rPr sz="12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Roboto"/>
                <a:cs typeface="Roboto"/>
              </a:rPr>
              <a:t>platform</a:t>
            </a:r>
            <a:r>
              <a:rPr sz="12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Roboto"/>
                <a:cs typeface="Roboto"/>
              </a:rPr>
              <a:t>prioritizes</a:t>
            </a:r>
            <a:r>
              <a:rPr sz="12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Roboto"/>
                <a:cs typeface="Roboto"/>
              </a:rPr>
              <a:t>user</a:t>
            </a:r>
            <a:r>
              <a:rPr sz="12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Roboto"/>
                <a:cs typeface="Roboto"/>
              </a:rPr>
              <a:t>experience</a:t>
            </a:r>
            <a:r>
              <a:rPr sz="12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Roboto"/>
                <a:cs typeface="Roboto"/>
              </a:rPr>
              <a:t>with</a:t>
            </a:r>
            <a:r>
              <a:rPr sz="12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Roboto"/>
                <a:cs typeface="Roboto"/>
              </a:rPr>
              <a:t>a</a:t>
            </a:r>
            <a:r>
              <a:rPr sz="12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Roboto"/>
                <a:cs typeface="Roboto"/>
              </a:rPr>
              <a:t>secure </a:t>
            </a:r>
            <a:r>
              <a:rPr sz="1200" spc="-28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Roboto"/>
                <a:cs typeface="Roboto"/>
              </a:rPr>
              <a:t>and</a:t>
            </a:r>
            <a:r>
              <a:rPr sz="12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30" dirty="0">
                <a:solidFill>
                  <a:srgbClr val="FFFFFF"/>
                </a:solidFill>
                <a:latin typeface="Roboto"/>
                <a:cs typeface="Roboto"/>
              </a:rPr>
              <a:t>user-friendly</a:t>
            </a:r>
            <a:r>
              <a:rPr sz="12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Roboto"/>
                <a:cs typeface="Roboto"/>
              </a:rPr>
              <a:t>interface,</a:t>
            </a:r>
            <a:r>
              <a:rPr sz="12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Roboto"/>
                <a:cs typeface="Roboto"/>
              </a:rPr>
              <a:t>enabling</a:t>
            </a:r>
            <a:r>
              <a:rPr sz="12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Roboto"/>
                <a:cs typeface="Roboto"/>
              </a:rPr>
              <a:t>conﬁdent </a:t>
            </a:r>
            <a:r>
              <a:rPr sz="12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Roboto"/>
                <a:cs typeface="Roboto"/>
              </a:rPr>
              <a:t>transactions</a:t>
            </a:r>
            <a:r>
              <a:rPr sz="12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Roboto"/>
                <a:cs typeface="Roboto"/>
              </a:rPr>
              <a:t>and</a:t>
            </a:r>
            <a:r>
              <a:rPr sz="12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Roboto"/>
                <a:cs typeface="Roboto"/>
              </a:rPr>
              <a:t>seamless</a:t>
            </a:r>
            <a:r>
              <a:rPr sz="12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Roboto"/>
                <a:cs typeface="Roboto"/>
              </a:rPr>
              <a:t>navigation</a:t>
            </a:r>
            <a:r>
              <a:rPr sz="1200" dirty="0">
                <a:solidFill>
                  <a:srgbClr val="FFFFFF"/>
                </a:solidFill>
                <a:latin typeface="Roboto"/>
                <a:cs typeface="Roboto"/>
              </a:rPr>
              <a:t> for </a:t>
            </a:r>
            <a:r>
              <a:rPr sz="1200" spc="-15" dirty="0">
                <a:solidFill>
                  <a:srgbClr val="FFFFFF"/>
                </a:solidFill>
                <a:latin typeface="Roboto"/>
                <a:cs typeface="Roboto"/>
              </a:rPr>
              <a:t>both</a:t>
            </a:r>
            <a:r>
              <a:rPr sz="12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Roboto"/>
                <a:cs typeface="Roboto"/>
              </a:rPr>
              <a:t>buyers </a:t>
            </a:r>
            <a:r>
              <a:rPr sz="1200" spc="-28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Roboto"/>
                <a:cs typeface="Roboto"/>
              </a:rPr>
              <a:t>and</a:t>
            </a:r>
            <a:r>
              <a:rPr sz="12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Roboto"/>
                <a:cs typeface="Roboto"/>
              </a:rPr>
              <a:t>sellers.</a:t>
            </a:r>
            <a:endParaRPr sz="1200">
              <a:latin typeface="Roboto"/>
              <a:cs typeface="Roboto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665750" y="3346200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5" h="360045">
                <a:moveTo>
                  <a:pt x="0" y="179999"/>
                </a:moveTo>
                <a:lnTo>
                  <a:pt x="6429" y="132148"/>
                </a:lnTo>
                <a:lnTo>
                  <a:pt x="24575" y="89150"/>
                </a:lnTo>
                <a:lnTo>
                  <a:pt x="52720" y="52720"/>
                </a:lnTo>
                <a:lnTo>
                  <a:pt x="89150" y="24575"/>
                </a:lnTo>
                <a:lnTo>
                  <a:pt x="132148" y="6429"/>
                </a:lnTo>
                <a:lnTo>
                  <a:pt x="179999" y="0"/>
                </a:lnTo>
                <a:lnTo>
                  <a:pt x="248882" y="13701"/>
                </a:lnTo>
                <a:lnTo>
                  <a:pt x="307279" y="52720"/>
                </a:lnTo>
                <a:lnTo>
                  <a:pt x="346298" y="111117"/>
                </a:lnTo>
                <a:lnTo>
                  <a:pt x="359999" y="179999"/>
                </a:lnTo>
                <a:lnTo>
                  <a:pt x="353570" y="227851"/>
                </a:lnTo>
                <a:lnTo>
                  <a:pt x="335424" y="270849"/>
                </a:lnTo>
                <a:lnTo>
                  <a:pt x="307279" y="307279"/>
                </a:lnTo>
                <a:lnTo>
                  <a:pt x="270849" y="335424"/>
                </a:lnTo>
                <a:lnTo>
                  <a:pt x="227851" y="353570"/>
                </a:lnTo>
                <a:lnTo>
                  <a:pt x="179999" y="359999"/>
                </a:lnTo>
                <a:lnTo>
                  <a:pt x="132148" y="353570"/>
                </a:lnTo>
                <a:lnTo>
                  <a:pt x="89150" y="335424"/>
                </a:lnTo>
                <a:lnTo>
                  <a:pt x="52720" y="307279"/>
                </a:lnTo>
                <a:lnTo>
                  <a:pt x="24575" y="270849"/>
                </a:lnTo>
                <a:lnTo>
                  <a:pt x="6429" y="227851"/>
                </a:lnTo>
                <a:lnTo>
                  <a:pt x="0" y="179999"/>
                </a:lnTo>
                <a:close/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4791495" y="3406883"/>
            <a:ext cx="1536065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19405" algn="l"/>
              </a:tabLst>
            </a:pPr>
            <a:r>
              <a:rPr sz="1200" b="1" spc="-5" dirty="0">
                <a:solidFill>
                  <a:srgbClr val="FFFFFF"/>
                </a:solidFill>
                <a:latin typeface="Leelawadee UI"/>
                <a:cs typeface="Leelawadee UI"/>
              </a:rPr>
              <a:t>4	</a:t>
            </a:r>
            <a:r>
              <a:rPr sz="1300" b="1" spc="-5" dirty="0">
                <a:solidFill>
                  <a:srgbClr val="FFFFFF"/>
                </a:solidFill>
                <a:latin typeface="Roboto"/>
                <a:cs typeface="Roboto"/>
              </a:rPr>
              <a:t>User</a:t>
            </a:r>
            <a:r>
              <a:rPr sz="1300" b="1" spc="-4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b="1" dirty="0">
                <a:solidFill>
                  <a:srgbClr val="FFFFFF"/>
                </a:solidFill>
                <a:latin typeface="Roboto"/>
                <a:cs typeface="Roboto"/>
              </a:rPr>
              <a:t>Experience</a:t>
            </a:r>
            <a:endParaRPr sz="1300">
              <a:latin typeface="Roboto"/>
              <a:cs typeface="Robot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7825" y="544674"/>
            <a:ext cx="375221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Theoretical</a:t>
            </a:r>
            <a:r>
              <a:rPr spc="-120" dirty="0"/>
              <a:t> </a:t>
            </a:r>
            <a:r>
              <a:rPr spc="30" dirty="0"/>
              <a:t>Fundamentals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378774" y="2248021"/>
            <a:ext cx="4050665" cy="12236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85"/>
              </a:spcBef>
            </a:pPr>
            <a:r>
              <a:rPr sz="1300" spc="-15" dirty="0">
                <a:solidFill>
                  <a:srgbClr val="FFFFFF"/>
                </a:solidFill>
                <a:latin typeface="Roboto"/>
                <a:cs typeface="Roboto"/>
              </a:rPr>
              <a:t>FootwearRedux</a:t>
            </a:r>
            <a:r>
              <a:rPr sz="13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spc="-15" dirty="0">
                <a:solidFill>
                  <a:srgbClr val="FFFFFF"/>
                </a:solidFill>
                <a:latin typeface="Roboto"/>
                <a:cs typeface="Roboto"/>
              </a:rPr>
              <a:t>addresses</a:t>
            </a:r>
            <a:r>
              <a:rPr sz="13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spc="-20" dirty="0">
                <a:solidFill>
                  <a:srgbClr val="FFFFFF"/>
                </a:solidFill>
                <a:latin typeface="Roboto"/>
                <a:cs typeface="Roboto"/>
              </a:rPr>
              <a:t>sustainability</a:t>
            </a:r>
            <a:r>
              <a:rPr sz="13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spc="-20" dirty="0">
                <a:solidFill>
                  <a:srgbClr val="FFFFFF"/>
                </a:solidFill>
                <a:latin typeface="Roboto"/>
                <a:cs typeface="Roboto"/>
              </a:rPr>
              <a:t>and </a:t>
            </a:r>
            <a:r>
              <a:rPr sz="1300" spc="-15" dirty="0">
                <a:solidFill>
                  <a:srgbClr val="FFFFFF"/>
                </a:solidFill>
                <a:latin typeface="Roboto"/>
                <a:cs typeface="Roboto"/>
              </a:rPr>
              <a:t> affordability</a:t>
            </a:r>
            <a:r>
              <a:rPr sz="13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spc="-30" dirty="0">
                <a:solidFill>
                  <a:srgbClr val="FFFFFF"/>
                </a:solidFill>
                <a:latin typeface="Roboto"/>
                <a:cs typeface="Roboto"/>
              </a:rPr>
              <a:t>by</a:t>
            </a:r>
            <a:r>
              <a:rPr sz="13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spc="-20" dirty="0">
                <a:solidFill>
                  <a:srgbClr val="FFFFFF"/>
                </a:solidFill>
                <a:latin typeface="Roboto"/>
                <a:cs typeface="Roboto"/>
              </a:rPr>
              <a:t>providing</a:t>
            </a:r>
            <a:r>
              <a:rPr sz="13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spc="-20" dirty="0">
                <a:solidFill>
                  <a:srgbClr val="FFFFFF"/>
                </a:solidFill>
                <a:latin typeface="Roboto"/>
                <a:cs typeface="Roboto"/>
              </a:rPr>
              <a:t>an</a:t>
            </a:r>
            <a:r>
              <a:rPr sz="13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spc="-30" dirty="0">
                <a:solidFill>
                  <a:srgbClr val="FFFFFF"/>
                </a:solidFill>
                <a:latin typeface="Roboto"/>
                <a:cs typeface="Roboto"/>
              </a:rPr>
              <a:t>eco-friendly</a:t>
            </a:r>
            <a:r>
              <a:rPr sz="13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spc="-15" dirty="0">
                <a:solidFill>
                  <a:srgbClr val="FFFFFF"/>
                </a:solidFill>
                <a:latin typeface="Roboto"/>
                <a:cs typeface="Roboto"/>
              </a:rPr>
              <a:t>alternative</a:t>
            </a:r>
            <a:r>
              <a:rPr sz="1300" spc="-5" dirty="0">
                <a:solidFill>
                  <a:srgbClr val="FFFFFF"/>
                </a:solidFill>
                <a:latin typeface="Roboto"/>
                <a:cs typeface="Roboto"/>
              </a:rPr>
              <a:t> for </a:t>
            </a:r>
            <a:r>
              <a:rPr sz="13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Roboto"/>
                <a:cs typeface="Roboto"/>
              </a:rPr>
              <a:t>footwear</a:t>
            </a:r>
            <a:r>
              <a:rPr sz="13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spc="-20" dirty="0">
                <a:solidFill>
                  <a:srgbClr val="FFFFFF"/>
                </a:solidFill>
                <a:latin typeface="Roboto"/>
                <a:cs typeface="Roboto"/>
              </a:rPr>
              <a:t>enthusiasts.</a:t>
            </a:r>
            <a:r>
              <a:rPr sz="1300" spc="-3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Roboto"/>
                <a:cs typeface="Roboto"/>
              </a:rPr>
              <a:t>The</a:t>
            </a:r>
            <a:r>
              <a:rPr sz="13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spc="-15" dirty="0">
                <a:solidFill>
                  <a:srgbClr val="FFFFFF"/>
                </a:solidFill>
                <a:latin typeface="Roboto"/>
                <a:cs typeface="Roboto"/>
              </a:rPr>
              <a:t>mission</a:t>
            </a:r>
            <a:r>
              <a:rPr sz="13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spc="-15" dirty="0">
                <a:solidFill>
                  <a:srgbClr val="FFFFFF"/>
                </a:solidFill>
                <a:latin typeface="Roboto"/>
                <a:cs typeface="Roboto"/>
              </a:rPr>
              <a:t>is</a:t>
            </a:r>
            <a:r>
              <a:rPr sz="13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spc="-15" dirty="0">
                <a:solidFill>
                  <a:srgbClr val="FFFFFF"/>
                </a:solidFill>
                <a:latin typeface="Roboto"/>
                <a:cs typeface="Roboto"/>
              </a:rPr>
              <a:t>to</a:t>
            </a:r>
            <a:r>
              <a:rPr sz="13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spc="-15" dirty="0">
                <a:solidFill>
                  <a:srgbClr val="FFFFFF"/>
                </a:solidFill>
                <a:latin typeface="Roboto"/>
                <a:cs typeface="Roboto"/>
              </a:rPr>
              <a:t>establish</a:t>
            </a:r>
            <a:r>
              <a:rPr sz="13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Roboto"/>
                <a:cs typeface="Roboto"/>
              </a:rPr>
              <a:t>a </a:t>
            </a:r>
            <a:r>
              <a:rPr sz="13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spc="-15" dirty="0">
                <a:solidFill>
                  <a:srgbClr val="FFFFFF"/>
                </a:solidFill>
                <a:latin typeface="Roboto"/>
                <a:cs typeface="Roboto"/>
              </a:rPr>
              <a:t>secure</a:t>
            </a:r>
            <a:r>
              <a:rPr sz="13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spc="-15" dirty="0">
                <a:solidFill>
                  <a:srgbClr val="FFFFFF"/>
                </a:solidFill>
                <a:latin typeface="Roboto"/>
                <a:cs typeface="Roboto"/>
              </a:rPr>
              <a:t>and</a:t>
            </a:r>
            <a:r>
              <a:rPr sz="13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spc="-35" dirty="0">
                <a:solidFill>
                  <a:srgbClr val="FFFFFF"/>
                </a:solidFill>
                <a:latin typeface="Roboto"/>
                <a:cs typeface="Roboto"/>
              </a:rPr>
              <a:t>user-friendly</a:t>
            </a:r>
            <a:r>
              <a:rPr sz="13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spc="-15" dirty="0">
                <a:solidFill>
                  <a:srgbClr val="FFFFFF"/>
                </a:solidFill>
                <a:latin typeface="Roboto"/>
                <a:cs typeface="Roboto"/>
              </a:rPr>
              <a:t>online</a:t>
            </a:r>
            <a:r>
              <a:rPr sz="13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Roboto"/>
                <a:cs typeface="Roboto"/>
              </a:rPr>
              <a:t>marketplace,</a:t>
            </a:r>
            <a:r>
              <a:rPr sz="13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spc="-15" dirty="0">
                <a:solidFill>
                  <a:srgbClr val="FFFFFF"/>
                </a:solidFill>
                <a:latin typeface="Roboto"/>
                <a:cs typeface="Roboto"/>
              </a:rPr>
              <a:t>promoting </a:t>
            </a:r>
            <a:r>
              <a:rPr sz="1300" spc="-3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spc="-15" dirty="0">
                <a:solidFill>
                  <a:srgbClr val="FFFFFF"/>
                </a:solidFill>
                <a:latin typeface="Roboto"/>
                <a:cs typeface="Roboto"/>
              </a:rPr>
              <a:t>responsible</a:t>
            </a:r>
            <a:r>
              <a:rPr sz="13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spc="-15" dirty="0">
                <a:solidFill>
                  <a:srgbClr val="FFFFFF"/>
                </a:solidFill>
                <a:latin typeface="Roboto"/>
                <a:cs typeface="Roboto"/>
              </a:rPr>
              <a:t>consumerism</a:t>
            </a:r>
            <a:r>
              <a:rPr sz="13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spc="-15" dirty="0">
                <a:solidFill>
                  <a:srgbClr val="FFFFFF"/>
                </a:solidFill>
                <a:latin typeface="Roboto"/>
                <a:cs typeface="Roboto"/>
              </a:rPr>
              <a:t>and</a:t>
            </a:r>
            <a:r>
              <a:rPr sz="13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spc="-15" dirty="0">
                <a:solidFill>
                  <a:srgbClr val="FFFFFF"/>
                </a:solidFill>
                <a:latin typeface="Roboto"/>
                <a:cs typeface="Roboto"/>
              </a:rPr>
              <a:t>the</a:t>
            </a:r>
            <a:r>
              <a:rPr sz="13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Roboto"/>
                <a:cs typeface="Roboto"/>
              </a:rPr>
              <a:t>extended</a:t>
            </a:r>
            <a:r>
              <a:rPr sz="13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spc="-15" dirty="0">
                <a:solidFill>
                  <a:srgbClr val="FFFFFF"/>
                </a:solidFill>
                <a:latin typeface="Roboto"/>
                <a:cs typeface="Roboto"/>
              </a:rPr>
              <a:t>lifecycle</a:t>
            </a:r>
            <a:r>
              <a:rPr sz="13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Roboto"/>
                <a:cs typeface="Roboto"/>
              </a:rPr>
              <a:t>of </a:t>
            </a:r>
            <a:r>
              <a:rPr sz="1300" spc="-3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spc="-15" dirty="0">
                <a:solidFill>
                  <a:srgbClr val="FFFFFF"/>
                </a:solidFill>
                <a:latin typeface="Roboto"/>
                <a:cs typeface="Roboto"/>
              </a:rPr>
              <a:t>footwear.</a:t>
            </a:r>
            <a:endParaRPr sz="1300">
              <a:latin typeface="Roboto"/>
              <a:cs typeface="Roboto"/>
            </a:endParaRPr>
          </a:p>
        </p:txBody>
      </p:sp>
      <p:pic>
        <p:nvPicPr>
          <p:cNvPr id="5" name="Imagine 4" descr="O imagine care conține Grafică, Font, design grafic, text&#10;&#10;Descriere generată automat">
            <a:extLst>
              <a:ext uri="{FF2B5EF4-FFF2-40B4-BE49-F238E27FC236}">
                <a16:creationId xmlns:a16="http://schemas.microsoft.com/office/drawing/2014/main" id="{C47597A2-DB07-5995-6C8C-AE074B1477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984" y="1733550"/>
            <a:ext cx="2463895" cy="196617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87825" y="418457"/>
            <a:ext cx="2738755" cy="837565"/>
          </a:xfrm>
          <a:prstGeom prst="rect">
            <a:avLst/>
          </a:prstGeom>
        </p:spPr>
        <p:txBody>
          <a:bodyPr vert="horz" wrap="square" lIns="0" tIns="138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0"/>
              </a:spcBef>
            </a:pPr>
            <a:r>
              <a:rPr spc="-60" dirty="0"/>
              <a:t>IT</a:t>
            </a:r>
            <a:r>
              <a:rPr spc="-95" dirty="0"/>
              <a:t> </a:t>
            </a:r>
            <a:r>
              <a:rPr spc="-295" dirty="0"/>
              <a:t>T</a:t>
            </a:r>
            <a:r>
              <a:rPr spc="45" dirty="0"/>
              <a:t>echno</a:t>
            </a:r>
            <a:r>
              <a:rPr spc="10" dirty="0"/>
              <a:t>l</a:t>
            </a:r>
            <a:r>
              <a:rPr spc="50" dirty="0"/>
              <a:t>ogy</a:t>
            </a: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500" spc="-15" dirty="0">
                <a:latin typeface="Roboto"/>
                <a:cs typeface="Roboto"/>
              </a:rPr>
              <a:t>Backend</a:t>
            </a:r>
            <a:r>
              <a:rPr sz="1500" spc="-20" dirty="0">
                <a:latin typeface="Roboto"/>
                <a:cs typeface="Roboto"/>
              </a:rPr>
              <a:t> </a:t>
            </a:r>
            <a:r>
              <a:rPr sz="1500" spc="-5" dirty="0">
                <a:latin typeface="Roboto"/>
                <a:cs typeface="Roboto"/>
              </a:rPr>
              <a:t>&amp;</a:t>
            </a:r>
            <a:r>
              <a:rPr sz="1500" spc="-20" dirty="0">
                <a:latin typeface="Roboto"/>
                <a:cs typeface="Roboto"/>
              </a:rPr>
              <a:t> Frontend</a:t>
            </a:r>
            <a:r>
              <a:rPr sz="1500" spc="-45" dirty="0">
                <a:latin typeface="Roboto"/>
                <a:cs typeface="Roboto"/>
              </a:rPr>
              <a:t> </a:t>
            </a:r>
            <a:r>
              <a:rPr sz="1500" spc="-25" dirty="0">
                <a:latin typeface="Roboto"/>
                <a:cs typeface="Roboto"/>
              </a:rPr>
              <a:t>Technology</a:t>
            </a:r>
            <a:endParaRPr sz="1500">
              <a:latin typeface="Roboto"/>
              <a:cs typeface="Robo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7825" y="1980329"/>
            <a:ext cx="4130040" cy="751205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2700" marR="5080">
              <a:lnSpc>
                <a:spcPts val="1430"/>
              </a:lnSpc>
              <a:spcBef>
                <a:spcPts val="155"/>
              </a:spcBef>
            </a:pPr>
            <a:r>
              <a:rPr sz="1200" spc="-15" dirty="0">
                <a:solidFill>
                  <a:srgbClr val="FFFFFF"/>
                </a:solidFill>
                <a:latin typeface="Roboto"/>
                <a:cs typeface="Roboto"/>
              </a:rPr>
              <a:t>FootwearRedux</a:t>
            </a:r>
            <a:r>
              <a:rPr sz="12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Roboto"/>
                <a:cs typeface="Roboto"/>
              </a:rPr>
              <a:t>relies</a:t>
            </a:r>
            <a:r>
              <a:rPr sz="12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Roboto"/>
                <a:cs typeface="Roboto"/>
              </a:rPr>
              <a:t>on</a:t>
            </a:r>
            <a:r>
              <a:rPr sz="12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Roboto"/>
                <a:cs typeface="Roboto"/>
              </a:rPr>
              <a:t>Java</a:t>
            </a:r>
            <a:r>
              <a:rPr sz="12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Roboto"/>
                <a:cs typeface="Roboto"/>
              </a:rPr>
              <a:t>Spring</a:t>
            </a:r>
            <a:r>
              <a:rPr sz="12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Roboto"/>
                <a:cs typeface="Roboto"/>
              </a:rPr>
              <a:t>Boot</a:t>
            </a:r>
            <a:r>
              <a:rPr sz="12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FFFFFF"/>
                </a:solidFill>
                <a:latin typeface="Roboto"/>
                <a:cs typeface="Roboto"/>
              </a:rPr>
              <a:t>for</a:t>
            </a:r>
            <a:r>
              <a:rPr sz="12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Roboto"/>
                <a:cs typeface="Roboto"/>
              </a:rPr>
              <a:t>its</a:t>
            </a:r>
            <a:r>
              <a:rPr sz="12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Roboto"/>
                <a:cs typeface="Roboto"/>
              </a:rPr>
              <a:t>robustness, </a:t>
            </a:r>
            <a:r>
              <a:rPr sz="1200" spc="-28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Roboto"/>
                <a:cs typeface="Roboto"/>
              </a:rPr>
              <a:t>scalability,</a:t>
            </a:r>
            <a:r>
              <a:rPr sz="12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Roboto"/>
                <a:cs typeface="Roboto"/>
              </a:rPr>
              <a:t>and</a:t>
            </a:r>
            <a:r>
              <a:rPr sz="1200" spc="-5" dirty="0">
                <a:solidFill>
                  <a:srgbClr val="FFFFFF"/>
                </a:solidFill>
                <a:latin typeface="Roboto"/>
                <a:cs typeface="Roboto"/>
              </a:rPr>
              <a:t> ease </a:t>
            </a:r>
            <a:r>
              <a:rPr sz="1200" spc="5" dirty="0">
                <a:solidFill>
                  <a:srgbClr val="FFFFFF"/>
                </a:solidFill>
                <a:latin typeface="Roboto"/>
                <a:cs typeface="Roboto"/>
              </a:rPr>
              <a:t>of</a:t>
            </a:r>
            <a:r>
              <a:rPr sz="12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Roboto"/>
                <a:cs typeface="Roboto"/>
              </a:rPr>
              <a:t>integration.</a:t>
            </a:r>
            <a:r>
              <a:rPr sz="1200" spc="-3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Roboto"/>
                <a:cs typeface="Roboto"/>
              </a:rPr>
              <a:t>The</a:t>
            </a:r>
            <a:r>
              <a:rPr sz="12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Roboto"/>
                <a:cs typeface="Roboto"/>
              </a:rPr>
              <a:t>modular</a:t>
            </a:r>
            <a:r>
              <a:rPr sz="12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Roboto"/>
                <a:cs typeface="Roboto"/>
              </a:rPr>
              <a:t>and </a:t>
            </a:r>
            <a:r>
              <a:rPr sz="1200" spc="-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Roboto"/>
                <a:cs typeface="Roboto"/>
              </a:rPr>
              <a:t>component-based</a:t>
            </a:r>
            <a:r>
              <a:rPr sz="12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Roboto"/>
                <a:cs typeface="Roboto"/>
              </a:rPr>
              <a:t>architecture</a:t>
            </a:r>
            <a:r>
              <a:rPr sz="1200" spc="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Roboto"/>
                <a:cs typeface="Roboto"/>
              </a:rPr>
              <a:t>allows</a:t>
            </a:r>
            <a:r>
              <a:rPr sz="1200" dirty="0">
                <a:solidFill>
                  <a:srgbClr val="FFFFFF"/>
                </a:solidFill>
                <a:latin typeface="Roboto"/>
                <a:cs typeface="Roboto"/>
              </a:rPr>
              <a:t> for</a:t>
            </a:r>
            <a:r>
              <a:rPr sz="1200" spc="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Roboto"/>
                <a:cs typeface="Roboto"/>
              </a:rPr>
              <a:t>seamless </a:t>
            </a:r>
            <a:r>
              <a:rPr sz="12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Roboto"/>
                <a:cs typeface="Roboto"/>
              </a:rPr>
              <a:t>scalability</a:t>
            </a:r>
            <a:r>
              <a:rPr sz="12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Roboto"/>
                <a:cs typeface="Roboto"/>
              </a:rPr>
              <a:t>and</a:t>
            </a:r>
            <a:r>
              <a:rPr sz="12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Roboto"/>
                <a:cs typeface="Roboto"/>
              </a:rPr>
              <a:t>integration</a:t>
            </a:r>
            <a:r>
              <a:rPr sz="12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Roboto"/>
                <a:cs typeface="Roboto"/>
              </a:rPr>
              <a:t>with</a:t>
            </a:r>
            <a:r>
              <a:rPr sz="12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35" dirty="0">
                <a:solidFill>
                  <a:srgbClr val="FFFFFF"/>
                </a:solidFill>
                <a:latin typeface="Roboto"/>
                <a:cs typeface="Roboto"/>
              </a:rPr>
              <a:t>third-party</a:t>
            </a:r>
            <a:r>
              <a:rPr sz="12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Roboto"/>
                <a:cs typeface="Roboto"/>
              </a:rPr>
              <a:t>services.</a:t>
            </a:r>
            <a:endParaRPr sz="1200">
              <a:latin typeface="Roboto"/>
              <a:cs typeface="Robo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69425" y="1614083"/>
            <a:ext cx="66675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b="1" spc="-5" dirty="0">
                <a:solidFill>
                  <a:srgbClr val="FFFFFF"/>
                </a:solidFill>
                <a:latin typeface="Roboto"/>
                <a:cs typeface="Roboto"/>
              </a:rPr>
              <a:t>Backend</a:t>
            </a:r>
            <a:endParaRPr sz="1300">
              <a:latin typeface="Roboto"/>
              <a:cs typeface="Roboto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72399" y="1553399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0" y="179999"/>
                </a:moveTo>
                <a:lnTo>
                  <a:pt x="6429" y="132148"/>
                </a:lnTo>
                <a:lnTo>
                  <a:pt x="24575" y="89150"/>
                </a:lnTo>
                <a:lnTo>
                  <a:pt x="52720" y="52720"/>
                </a:lnTo>
                <a:lnTo>
                  <a:pt x="89150" y="24575"/>
                </a:lnTo>
                <a:lnTo>
                  <a:pt x="132148" y="6429"/>
                </a:lnTo>
                <a:lnTo>
                  <a:pt x="179999" y="0"/>
                </a:lnTo>
                <a:lnTo>
                  <a:pt x="248883" y="13701"/>
                </a:lnTo>
                <a:lnTo>
                  <a:pt x="307279" y="52720"/>
                </a:lnTo>
                <a:lnTo>
                  <a:pt x="346298" y="111116"/>
                </a:lnTo>
                <a:lnTo>
                  <a:pt x="359999" y="179999"/>
                </a:lnTo>
                <a:lnTo>
                  <a:pt x="353570" y="227851"/>
                </a:lnTo>
                <a:lnTo>
                  <a:pt x="335424" y="270849"/>
                </a:lnTo>
                <a:lnTo>
                  <a:pt x="307279" y="307279"/>
                </a:lnTo>
                <a:lnTo>
                  <a:pt x="270849" y="335424"/>
                </a:lnTo>
                <a:lnTo>
                  <a:pt x="227851" y="353570"/>
                </a:lnTo>
                <a:lnTo>
                  <a:pt x="179999" y="359999"/>
                </a:lnTo>
                <a:lnTo>
                  <a:pt x="132148" y="353570"/>
                </a:lnTo>
                <a:lnTo>
                  <a:pt x="89150" y="335424"/>
                </a:lnTo>
                <a:lnTo>
                  <a:pt x="52720" y="307279"/>
                </a:lnTo>
                <a:lnTo>
                  <a:pt x="24575" y="270849"/>
                </a:lnTo>
                <a:lnTo>
                  <a:pt x="6429" y="227851"/>
                </a:lnTo>
                <a:lnTo>
                  <a:pt x="0" y="179999"/>
                </a:lnTo>
                <a:close/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98145" y="1624116"/>
            <a:ext cx="11303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FFFF"/>
                </a:solidFill>
                <a:latin typeface="Leelawadee UI"/>
                <a:cs typeface="Leelawadee UI"/>
              </a:rPr>
              <a:t>1</a:t>
            </a:r>
            <a:endParaRPr sz="1200">
              <a:latin typeface="Leelawadee UI"/>
              <a:cs typeface="Leelawadee U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72399" y="3270399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4" h="360045">
                <a:moveTo>
                  <a:pt x="0" y="179999"/>
                </a:moveTo>
                <a:lnTo>
                  <a:pt x="6429" y="132148"/>
                </a:lnTo>
                <a:lnTo>
                  <a:pt x="24575" y="89150"/>
                </a:lnTo>
                <a:lnTo>
                  <a:pt x="52720" y="52720"/>
                </a:lnTo>
                <a:lnTo>
                  <a:pt x="89150" y="24575"/>
                </a:lnTo>
                <a:lnTo>
                  <a:pt x="132148" y="6429"/>
                </a:lnTo>
                <a:lnTo>
                  <a:pt x="179999" y="0"/>
                </a:lnTo>
                <a:lnTo>
                  <a:pt x="248883" y="13701"/>
                </a:lnTo>
                <a:lnTo>
                  <a:pt x="307279" y="52720"/>
                </a:lnTo>
                <a:lnTo>
                  <a:pt x="346298" y="111117"/>
                </a:lnTo>
                <a:lnTo>
                  <a:pt x="359999" y="179999"/>
                </a:lnTo>
                <a:lnTo>
                  <a:pt x="353570" y="227851"/>
                </a:lnTo>
                <a:lnTo>
                  <a:pt x="335424" y="270849"/>
                </a:lnTo>
                <a:lnTo>
                  <a:pt x="307279" y="307279"/>
                </a:lnTo>
                <a:lnTo>
                  <a:pt x="270849" y="335424"/>
                </a:lnTo>
                <a:lnTo>
                  <a:pt x="227851" y="353570"/>
                </a:lnTo>
                <a:lnTo>
                  <a:pt x="179999" y="359999"/>
                </a:lnTo>
                <a:lnTo>
                  <a:pt x="132148" y="353570"/>
                </a:lnTo>
                <a:lnTo>
                  <a:pt x="89150" y="335424"/>
                </a:lnTo>
                <a:lnTo>
                  <a:pt x="52720" y="307279"/>
                </a:lnTo>
                <a:lnTo>
                  <a:pt x="24575" y="270849"/>
                </a:lnTo>
                <a:lnTo>
                  <a:pt x="6429" y="227851"/>
                </a:lnTo>
                <a:lnTo>
                  <a:pt x="0" y="179999"/>
                </a:lnTo>
                <a:close/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87825" y="3331283"/>
            <a:ext cx="4157979" cy="1117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2555">
              <a:lnSpc>
                <a:spcPct val="100000"/>
              </a:lnSpc>
              <a:spcBef>
                <a:spcPts val="100"/>
              </a:spcBef>
              <a:tabLst>
                <a:tab pos="393700" algn="l"/>
              </a:tabLst>
            </a:pPr>
            <a:r>
              <a:rPr sz="1200" b="1" spc="-5" dirty="0">
                <a:solidFill>
                  <a:srgbClr val="FFFFFF"/>
                </a:solidFill>
                <a:latin typeface="Leelawadee UI"/>
                <a:cs typeface="Leelawadee UI"/>
              </a:rPr>
              <a:t>2	</a:t>
            </a:r>
            <a:r>
              <a:rPr sz="1300" b="1" spc="-10" dirty="0">
                <a:solidFill>
                  <a:srgbClr val="FFFFFF"/>
                </a:solidFill>
                <a:latin typeface="Roboto"/>
                <a:cs typeface="Roboto"/>
              </a:rPr>
              <a:t>Frontend</a:t>
            </a:r>
            <a:endParaRPr sz="1300">
              <a:latin typeface="Roboto"/>
              <a:cs typeface="Roboto"/>
            </a:endParaRPr>
          </a:p>
          <a:p>
            <a:pPr marL="12700" marR="5080">
              <a:lnSpc>
                <a:spcPts val="1430"/>
              </a:lnSpc>
              <a:spcBef>
                <a:spcPts val="1375"/>
              </a:spcBef>
            </a:pPr>
            <a:r>
              <a:rPr sz="1200" spc="-10" dirty="0">
                <a:solidFill>
                  <a:srgbClr val="FFFFFF"/>
                </a:solidFill>
                <a:latin typeface="Roboto"/>
                <a:cs typeface="Roboto"/>
              </a:rPr>
              <a:t>The</a:t>
            </a:r>
            <a:r>
              <a:rPr sz="12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Roboto"/>
                <a:cs typeface="Roboto"/>
              </a:rPr>
              <a:t>platform's</a:t>
            </a:r>
            <a:r>
              <a:rPr sz="12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Roboto"/>
                <a:cs typeface="Roboto"/>
              </a:rPr>
              <a:t>frontend</a:t>
            </a:r>
            <a:r>
              <a:rPr sz="12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Roboto"/>
                <a:cs typeface="Roboto"/>
              </a:rPr>
              <a:t>is</a:t>
            </a:r>
            <a:r>
              <a:rPr sz="12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Roboto"/>
                <a:cs typeface="Roboto"/>
              </a:rPr>
              <a:t>powered</a:t>
            </a:r>
            <a:r>
              <a:rPr sz="12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30" dirty="0">
                <a:solidFill>
                  <a:srgbClr val="FFFFFF"/>
                </a:solidFill>
                <a:latin typeface="Roboto"/>
                <a:cs typeface="Roboto"/>
              </a:rPr>
              <a:t>by</a:t>
            </a:r>
            <a:r>
              <a:rPr sz="12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Roboto"/>
                <a:cs typeface="Roboto"/>
              </a:rPr>
              <a:t>React</a:t>
            </a:r>
            <a:r>
              <a:rPr sz="12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Roboto"/>
                <a:cs typeface="Roboto"/>
              </a:rPr>
              <a:t>with</a:t>
            </a:r>
            <a:r>
              <a:rPr sz="12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Roboto"/>
                <a:cs typeface="Roboto"/>
              </a:rPr>
              <a:t>Next.js, </a:t>
            </a:r>
            <a:r>
              <a:rPr sz="12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Roboto"/>
                <a:cs typeface="Roboto"/>
              </a:rPr>
              <a:t>providing</a:t>
            </a:r>
            <a:r>
              <a:rPr sz="12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Roboto"/>
                <a:cs typeface="Roboto"/>
              </a:rPr>
              <a:t>a</a:t>
            </a:r>
            <a:r>
              <a:rPr sz="12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Roboto"/>
                <a:cs typeface="Roboto"/>
              </a:rPr>
              <a:t>responsive,</a:t>
            </a:r>
            <a:r>
              <a:rPr sz="12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Roboto"/>
                <a:cs typeface="Roboto"/>
              </a:rPr>
              <a:t>dynamic,</a:t>
            </a:r>
            <a:r>
              <a:rPr sz="12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Roboto"/>
                <a:cs typeface="Roboto"/>
              </a:rPr>
              <a:t>and</a:t>
            </a:r>
            <a:r>
              <a:rPr sz="12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Roboto"/>
                <a:cs typeface="Roboto"/>
              </a:rPr>
              <a:t>seamless</a:t>
            </a:r>
            <a:r>
              <a:rPr sz="12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Roboto"/>
                <a:cs typeface="Roboto"/>
              </a:rPr>
              <a:t>user</a:t>
            </a:r>
            <a:r>
              <a:rPr sz="12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Roboto"/>
                <a:cs typeface="Roboto"/>
              </a:rPr>
              <a:t>interface </a:t>
            </a:r>
            <a:r>
              <a:rPr sz="1200" spc="-28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Roboto"/>
                <a:cs typeface="Roboto"/>
              </a:rPr>
              <a:t>with</a:t>
            </a:r>
            <a:r>
              <a:rPr sz="1200" spc="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Roboto"/>
                <a:cs typeface="Roboto"/>
              </a:rPr>
              <a:t>enhanced</a:t>
            </a:r>
            <a:r>
              <a:rPr sz="1200" spc="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Roboto"/>
                <a:cs typeface="Roboto"/>
              </a:rPr>
              <a:t>performance</a:t>
            </a:r>
            <a:r>
              <a:rPr sz="1200" spc="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Roboto"/>
                <a:cs typeface="Roboto"/>
              </a:rPr>
              <a:t>through</a:t>
            </a:r>
            <a:r>
              <a:rPr sz="1200" spc="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30" dirty="0">
                <a:solidFill>
                  <a:srgbClr val="FFFFFF"/>
                </a:solidFill>
                <a:latin typeface="Roboto"/>
                <a:cs typeface="Roboto"/>
              </a:rPr>
              <a:t>server-side</a:t>
            </a:r>
            <a:r>
              <a:rPr sz="1200" spc="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Roboto"/>
                <a:cs typeface="Roboto"/>
              </a:rPr>
              <a:t>rendering </a:t>
            </a:r>
            <a:r>
              <a:rPr sz="12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Roboto"/>
                <a:cs typeface="Roboto"/>
              </a:rPr>
              <a:t>and</a:t>
            </a:r>
            <a:r>
              <a:rPr sz="12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Roboto"/>
                <a:cs typeface="Roboto"/>
              </a:rPr>
              <a:t>dynamic</a:t>
            </a:r>
            <a:r>
              <a:rPr sz="12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Roboto"/>
                <a:cs typeface="Roboto"/>
              </a:rPr>
              <a:t>routing.</a:t>
            </a:r>
            <a:endParaRPr sz="1200">
              <a:latin typeface="Roboto"/>
              <a:cs typeface="Robot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87825" y="418457"/>
            <a:ext cx="2381250" cy="837565"/>
          </a:xfrm>
          <a:prstGeom prst="rect">
            <a:avLst/>
          </a:prstGeom>
        </p:spPr>
        <p:txBody>
          <a:bodyPr vert="horz" wrap="square" lIns="0" tIns="138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0"/>
              </a:spcBef>
            </a:pPr>
            <a:r>
              <a:rPr spc="10" dirty="0"/>
              <a:t>Functionalities</a:t>
            </a: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500" spc="-30" dirty="0">
                <a:latin typeface="Roboto"/>
                <a:cs typeface="Roboto"/>
              </a:rPr>
              <a:t>Key</a:t>
            </a:r>
            <a:r>
              <a:rPr sz="1500" spc="-25" dirty="0">
                <a:latin typeface="Roboto"/>
                <a:cs typeface="Roboto"/>
              </a:rPr>
              <a:t> </a:t>
            </a:r>
            <a:r>
              <a:rPr sz="1500" spc="-15" dirty="0">
                <a:latin typeface="Roboto"/>
                <a:cs typeface="Roboto"/>
              </a:rPr>
              <a:t>Features</a:t>
            </a:r>
            <a:r>
              <a:rPr sz="1500" spc="-20" dirty="0">
                <a:latin typeface="Roboto"/>
                <a:cs typeface="Roboto"/>
              </a:rPr>
              <a:t> </a:t>
            </a:r>
            <a:r>
              <a:rPr sz="1500" spc="-5" dirty="0">
                <a:latin typeface="Roboto"/>
                <a:cs typeface="Roboto"/>
              </a:rPr>
              <a:t>&amp;</a:t>
            </a:r>
            <a:r>
              <a:rPr sz="1500" spc="-20" dirty="0">
                <a:latin typeface="Roboto"/>
                <a:cs typeface="Roboto"/>
              </a:rPr>
              <a:t> User </a:t>
            </a:r>
            <a:r>
              <a:rPr sz="1500" spc="-5" dirty="0">
                <a:latin typeface="Roboto"/>
                <a:cs typeface="Roboto"/>
              </a:rPr>
              <a:t>Access</a:t>
            </a:r>
            <a:endParaRPr sz="1500">
              <a:latin typeface="Roboto"/>
              <a:cs typeface="Robo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7825" y="1980329"/>
            <a:ext cx="29044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5" dirty="0">
                <a:solidFill>
                  <a:srgbClr val="FFFFFF"/>
                </a:solidFill>
                <a:latin typeface="Roboto"/>
                <a:cs typeface="Roboto"/>
              </a:rPr>
              <a:t>Secure</a:t>
            </a:r>
            <a:r>
              <a:rPr sz="12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Roboto"/>
                <a:cs typeface="Roboto"/>
              </a:rPr>
              <a:t>user</a:t>
            </a:r>
            <a:r>
              <a:rPr sz="12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Roboto"/>
                <a:cs typeface="Roboto"/>
              </a:rPr>
              <a:t>registration</a:t>
            </a:r>
            <a:r>
              <a:rPr sz="12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Roboto"/>
                <a:cs typeface="Roboto"/>
              </a:rPr>
              <a:t>and</a:t>
            </a:r>
            <a:r>
              <a:rPr sz="12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Roboto"/>
                <a:cs typeface="Roboto"/>
              </a:rPr>
              <a:t>login</a:t>
            </a:r>
            <a:r>
              <a:rPr sz="12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Roboto"/>
                <a:cs typeface="Roboto"/>
              </a:rPr>
              <a:t>process.</a:t>
            </a:r>
            <a:endParaRPr sz="1200">
              <a:latin typeface="Roboto"/>
              <a:cs typeface="Robo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69425" y="1614083"/>
            <a:ext cx="1500505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b="1" spc="-5" dirty="0">
                <a:solidFill>
                  <a:srgbClr val="FFFFFF"/>
                </a:solidFill>
                <a:latin typeface="Roboto"/>
                <a:cs typeface="Roboto"/>
              </a:rPr>
              <a:t>User</a:t>
            </a:r>
            <a:r>
              <a:rPr sz="1300" b="1" spc="-6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b="1" spc="-5" dirty="0">
                <a:solidFill>
                  <a:srgbClr val="FFFFFF"/>
                </a:solidFill>
                <a:latin typeface="Roboto"/>
                <a:cs typeface="Roboto"/>
              </a:rPr>
              <a:t>Authentication</a:t>
            </a:r>
            <a:endParaRPr sz="1300">
              <a:latin typeface="Roboto"/>
              <a:cs typeface="Roboto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72399" y="1553399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0" y="179999"/>
                </a:moveTo>
                <a:lnTo>
                  <a:pt x="6429" y="132148"/>
                </a:lnTo>
                <a:lnTo>
                  <a:pt x="24575" y="89150"/>
                </a:lnTo>
                <a:lnTo>
                  <a:pt x="52720" y="52720"/>
                </a:lnTo>
                <a:lnTo>
                  <a:pt x="89150" y="24575"/>
                </a:lnTo>
                <a:lnTo>
                  <a:pt x="132148" y="6429"/>
                </a:lnTo>
                <a:lnTo>
                  <a:pt x="179999" y="0"/>
                </a:lnTo>
                <a:lnTo>
                  <a:pt x="248883" y="13701"/>
                </a:lnTo>
                <a:lnTo>
                  <a:pt x="307279" y="52720"/>
                </a:lnTo>
                <a:lnTo>
                  <a:pt x="346298" y="111116"/>
                </a:lnTo>
                <a:lnTo>
                  <a:pt x="359999" y="179999"/>
                </a:lnTo>
                <a:lnTo>
                  <a:pt x="353570" y="227851"/>
                </a:lnTo>
                <a:lnTo>
                  <a:pt x="335424" y="270849"/>
                </a:lnTo>
                <a:lnTo>
                  <a:pt x="307279" y="307279"/>
                </a:lnTo>
                <a:lnTo>
                  <a:pt x="270849" y="335424"/>
                </a:lnTo>
                <a:lnTo>
                  <a:pt x="227851" y="353570"/>
                </a:lnTo>
                <a:lnTo>
                  <a:pt x="179999" y="359999"/>
                </a:lnTo>
                <a:lnTo>
                  <a:pt x="132148" y="353570"/>
                </a:lnTo>
                <a:lnTo>
                  <a:pt x="89150" y="335424"/>
                </a:lnTo>
                <a:lnTo>
                  <a:pt x="52720" y="307279"/>
                </a:lnTo>
                <a:lnTo>
                  <a:pt x="24575" y="270849"/>
                </a:lnTo>
                <a:lnTo>
                  <a:pt x="6429" y="227851"/>
                </a:lnTo>
                <a:lnTo>
                  <a:pt x="0" y="179999"/>
                </a:lnTo>
                <a:close/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98145" y="1624116"/>
            <a:ext cx="11303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FFFF"/>
                </a:solidFill>
                <a:latin typeface="Leelawadee UI"/>
                <a:cs typeface="Leelawadee UI"/>
              </a:rPr>
              <a:t>1</a:t>
            </a:r>
            <a:endParaRPr sz="1200">
              <a:latin typeface="Leelawadee UI"/>
              <a:cs typeface="Leelawadee U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72399" y="2640400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0" y="179999"/>
                </a:moveTo>
                <a:lnTo>
                  <a:pt x="6429" y="132148"/>
                </a:lnTo>
                <a:lnTo>
                  <a:pt x="24575" y="89150"/>
                </a:lnTo>
                <a:lnTo>
                  <a:pt x="52720" y="52720"/>
                </a:lnTo>
                <a:lnTo>
                  <a:pt x="89150" y="24575"/>
                </a:lnTo>
                <a:lnTo>
                  <a:pt x="132148" y="6429"/>
                </a:lnTo>
                <a:lnTo>
                  <a:pt x="179999" y="0"/>
                </a:lnTo>
                <a:lnTo>
                  <a:pt x="248883" y="13701"/>
                </a:lnTo>
                <a:lnTo>
                  <a:pt x="307279" y="52720"/>
                </a:lnTo>
                <a:lnTo>
                  <a:pt x="346298" y="111116"/>
                </a:lnTo>
                <a:lnTo>
                  <a:pt x="359999" y="179999"/>
                </a:lnTo>
                <a:lnTo>
                  <a:pt x="353570" y="227851"/>
                </a:lnTo>
                <a:lnTo>
                  <a:pt x="335424" y="270849"/>
                </a:lnTo>
                <a:lnTo>
                  <a:pt x="307279" y="307279"/>
                </a:lnTo>
                <a:lnTo>
                  <a:pt x="270849" y="335424"/>
                </a:lnTo>
                <a:lnTo>
                  <a:pt x="227851" y="353570"/>
                </a:lnTo>
                <a:lnTo>
                  <a:pt x="179999" y="359999"/>
                </a:lnTo>
                <a:lnTo>
                  <a:pt x="132148" y="353570"/>
                </a:lnTo>
                <a:lnTo>
                  <a:pt x="89150" y="335424"/>
                </a:lnTo>
                <a:lnTo>
                  <a:pt x="52720" y="307279"/>
                </a:lnTo>
                <a:lnTo>
                  <a:pt x="24575" y="270849"/>
                </a:lnTo>
                <a:lnTo>
                  <a:pt x="6429" y="227851"/>
                </a:lnTo>
                <a:lnTo>
                  <a:pt x="0" y="179999"/>
                </a:lnTo>
                <a:close/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87825" y="2701283"/>
            <a:ext cx="735774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2555">
              <a:lnSpc>
                <a:spcPct val="100000"/>
              </a:lnSpc>
              <a:spcBef>
                <a:spcPts val="100"/>
              </a:spcBef>
              <a:tabLst>
                <a:tab pos="393700" algn="l"/>
              </a:tabLst>
            </a:pPr>
            <a:r>
              <a:rPr sz="1200" b="1" spc="-5" dirty="0">
                <a:solidFill>
                  <a:srgbClr val="FFFFFF"/>
                </a:solidFill>
                <a:latin typeface="Leelawadee UI"/>
                <a:cs typeface="Leelawadee UI"/>
              </a:rPr>
              <a:t>2	</a:t>
            </a:r>
            <a:r>
              <a:rPr sz="1300" b="1" spc="-5" dirty="0">
                <a:solidFill>
                  <a:srgbClr val="FFFFFF"/>
                </a:solidFill>
                <a:latin typeface="Roboto"/>
                <a:cs typeface="Roboto"/>
              </a:rPr>
              <a:t>Product</a:t>
            </a:r>
            <a:r>
              <a:rPr sz="1300" b="1" spc="-2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b="1" spc="-10" dirty="0">
                <a:solidFill>
                  <a:srgbClr val="FFFFFF"/>
                </a:solidFill>
                <a:latin typeface="Roboto"/>
                <a:cs typeface="Roboto"/>
              </a:rPr>
              <a:t>Listings</a:t>
            </a:r>
            <a:r>
              <a:rPr sz="1300" b="1" spc="-2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b="1" spc="-5" dirty="0">
                <a:solidFill>
                  <a:srgbClr val="FFFFFF"/>
                </a:solidFill>
                <a:latin typeface="Roboto"/>
                <a:cs typeface="Roboto"/>
              </a:rPr>
              <a:t>&amp;</a:t>
            </a:r>
            <a:r>
              <a:rPr sz="1300" b="1" spc="-2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b="1" spc="-5" dirty="0">
                <a:solidFill>
                  <a:srgbClr val="FFFFFF"/>
                </a:solidFill>
                <a:latin typeface="Roboto"/>
                <a:cs typeface="Roboto"/>
              </a:rPr>
              <a:t>Search</a:t>
            </a:r>
            <a:endParaRPr sz="13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200" spc="-15" dirty="0">
                <a:solidFill>
                  <a:srgbClr val="FFFFFF"/>
                </a:solidFill>
                <a:latin typeface="Roboto"/>
                <a:cs typeface="Roboto"/>
              </a:rPr>
              <a:t>Comprehensive</a:t>
            </a:r>
            <a:r>
              <a:rPr sz="12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Roboto"/>
                <a:cs typeface="Roboto"/>
              </a:rPr>
              <a:t>display</a:t>
            </a:r>
            <a:r>
              <a:rPr sz="1200" spc="5" dirty="0">
                <a:solidFill>
                  <a:srgbClr val="FFFFFF"/>
                </a:solidFill>
                <a:latin typeface="Roboto"/>
                <a:cs typeface="Roboto"/>
              </a:rPr>
              <a:t> of </a:t>
            </a:r>
            <a:r>
              <a:rPr sz="1200" spc="-35" dirty="0">
                <a:solidFill>
                  <a:srgbClr val="FFFFFF"/>
                </a:solidFill>
                <a:latin typeface="Roboto"/>
                <a:cs typeface="Roboto"/>
              </a:rPr>
              <a:t>pre-owned</a:t>
            </a:r>
            <a:r>
              <a:rPr sz="12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Roboto"/>
                <a:cs typeface="Roboto"/>
              </a:rPr>
              <a:t>shoes</a:t>
            </a:r>
            <a:r>
              <a:rPr sz="1200" spc="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Roboto"/>
                <a:cs typeface="Roboto"/>
              </a:rPr>
              <a:t>with</a:t>
            </a:r>
            <a:r>
              <a:rPr sz="1200" spc="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Roboto"/>
                <a:cs typeface="Roboto"/>
              </a:rPr>
              <a:t>advanced</a:t>
            </a:r>
            <a:r>
              <a:rPr sz="12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Roboto"/>
                <a:cs typeface="Roboto"/>
              </a:rPr>
              <a:t>search</a:t>
            </a:r>
            <a:r>
              <a:rPr sz="1200" spc="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Roboto"/>
                <a:cs typeface="Roboto"/>
              </a:rPr>
              <a:t>options</a:t>
            </a:r>
            <a:r>
              <a:rPr sz="1200" spc="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FFFFFF"/>
                </a:solidFill>
                <a:latin typeface="Roboto"/>
                <a:cs typeface="Roboto"/>
              </a:rPr>
              <a:t>for </a:t>
            </a:r>
            <a:r>
              <a:rPr sz="1200" spc="-15" dirty="0">
                <a:solidFill>
                  <a:srgbClr val="FFFFFF"/>
                </a:solidFill>
                <a:latin typeface="Roboto"/>
                <a:cs typeface="Roboto"/>
              </a:rPr>
              <a:t>users</a:t>
            </a:r>
            <a:r>
              <a:rPr sz="1200" spc="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Roboto"/>
                <a:cs typeface="Roboto"/>
              </a:rPr>
              <a:t>to</a:t>
            </a:r>
            <a:r>
              <a:rPr sz="1200" spc="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Roboto"/>
                <a:cs typeface="Roboto"/>
              </a:rPr>
              <a:t>ﬁnd</a:t>
            </a:r>
            <a:r>
              <a:rPr sz="12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Roboto"/>
                <a:cs typeface="Roboto"/>
              </a:rPr>
              <a:t>speciﬁc</a:t>
            </a:r>
            <a:r>
              <a:rPr sz="1200" spc="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Roboto"/>
                <a:cs typeface="Roboto"/>
              </a:rPr>
              <a:t>products.</a:t>
            </a:r>
            <a:endParaRPr sz="1200">
              <a:latin typeface="Roboto"/>
              <a:cs typeface="Roboto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72399" y="3727599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4" h="360045">
                <a:moveTo>
                  <a:pt x="0" y="179999"/>
                </a:moveTo>
                <a:lnTo>
                  <a:pt x="6429" y="132148"/>
                </a:lnTo>
                <a:lnTo>
                  <a:pt x="24575" y="89150"/>
                </a:lnTo>
                <a:lnTo>
                  <a:pt x="52720" y="52720"/>
                </a:lnTo>
                <a:lnTo>
                  <a:pt x="89150" y="24575"/>
                </a:lnTo>
                <a:lnTo>
                  <a:pt x="132148" y="6429"/>
                </a:lnTo>
                <a:lnTo>
                  <a:pt x="179999" y="0"/>
                </a:lnTo>
                <a:lnTo>
                  <a:pt x="248883" y="13701"/>
                </a:lnTo>
                <a:lnTo>
                  <a:pt x="307279" y="52720"/>
                </a:lnTo>
                <a:lnTo>
                  <a:pt x="346298" y="111117"/>
                </a:lnTo>
                <a:lnTo>
                  <a:pt x="359999" y="179999"/>
                </a:lnTo>
                <a:lnTo>
                  <a:pt x="353570" y="227851"/>
                </a:lnTo>
                <a:lnTo>
                  <a:pt x="335424" y="270849"/>
                </a:lnTo>
                <a:lnTo>
                  <a:pt x="307279" y="307279"/>
                </a:lnTo>
                <a:lnTo>
                  <a:pt x="270849" y="335424"/>
                </a:lnTo>
                <a:lnTo>
                  <a:pt x="227851" y="353570"/>
                </a:lnTo>
                <a:lnTo>
                  <a:pt x="179999" y="359999"/>
                </a:lnTo>
                <a:lnTo>
                  <a:pt x="132148" y="353570"/>
                </a:lnTo>
                <a:lnTo>
                  <a:pt x="89150" y="335424"/>
                </a:lnTo>
                <a:lnTo>
                  <a:pt x="52720" y="307279"/>
                </a:lnTo>
                <a:lnTo>
                  <a:pt x="24575" y="270849"/>
                </a:lnTo>
                <a:lnTo>
                  <a:pt x="6429" y="227851"/>
                </a:lnTo>
                <a:lnTo>
                  <a:pt x="0" y="179999"/>
                </a:lnTo>
                <a:close/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87825" y="3788483"/>
            <a:ext cx="488569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2555">
              <a:lnSpc>
                <a:spcPct val="100000"/>
              </a:lnSpc>
              <a:spcBef>
                <a:spcPts val="100"/>
              </a:spcBef>
              <a:tabLst>
                <a:tab pos="393700" algn="l"/>
              </a:tabLst>
            </a:pPr>
            <a:r>
              <a:rPr sz="1200" b="1" spc="-5" dirty="0">
                <a:solidFill>
                  <a:srgbClr val="FFFFFF"/>
                </a:solidFill>
                <a:latin typeface="Leelawadee UI"/>
                <a:cs typeface="Leelawadee UI"/>
              </a:rPr>
              <a:t>3	</a:t>
            </a:r>
            <a:r>
              <a:rPr sz="1300" b="1" spc="-10" dirty="0">
                <a:solidFill>
                  <a:srgbClr val="FFFFFF"/>
                </a:solidFill>
                <a:latin typeface="Roboto"/>
                <a:cs typeface="Roboto"/>
              </a:rPr>
              <a:t>Shopping</a:t>
            </a:r>
            <a:r>
              <a:rPr sz="1300" b="1" spc="-2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b="1" spc="-5" dirty="0">
                <a:solidFill>
                  <a:srgbClr val="FFFFFF"/>
                </a:solidFill>
                <a:latin typeface="Roboto"/>
                <a:cs typeface="Roboto"/>
              </a:rPr>
              <a:t>&amp;</a:t>
            </a:r>
            <a:r>
              <a:rPr sz="1300" b="1" spc="-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b="1" spc="-5" dirty="0">
                <a:solidFill>
                  <a:srgbClr val="FFFFFF"/>
                </a:solidFill>
                <a:latin typeface="Roboto"/>
                <a:cs typeface="Roboto"/>
              </a:rPr>
              <a:t>Checkout</a:t>
            </a:r>
            <a:endParaRPr sz="13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200" spc="-15" dirty="0">
                <a:solidFill>
                  <a:srgbClr val="FFFFFF"/>
                </a:solidFill>
                <a:latin typeface="Roboto"/>
                <a:cs typeface="Roboto"/>
              </a:rPr>
              <a:t>Smooth</a:t>
            </a:r>
            <a:r>
              <a:rPr sz="1200" spc="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Roboto"/>
                <a:cs typeface="Roboto"/>
              </a:rPr>
              <a:t>and</a:t>
            </a:r>
            <a:r>
              <a:rPr sz="1200" spc="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Roboto"/>
                <a:cs typeface="Roboto"/>
              </a:rPr>
              <a:t>secure</a:t>
            </a:r>
            <a:r>
              <a:rPr sz="1200" spc="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Roboto"/>
                <a:cs typeface="Roboto"/>
              </a:rPr>
              <a:t>transaction</a:t>
            </a:r>
            <a:r>
              <a:rPr sz="1200" spc="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Roboto"/>
                <a:cs typeface="Roboto"/>
              </a:rPr>
              <a:t>processing</a:t>
            </a:r>
            <a:r>
              <a:rPr sz="1200" spc="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Roboto"/>
                <a:cs typeface="Roboto"/>
              </a:rPr>
              <a:t>with</a:t>
            </a:r>
            <a:r>
              <a:rPr sz="1200" spc="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35" dirty="0">
                <a:solidFill>
                  <a:srgbClr val="FFFFFF"/>
                </a:solidFill>
                <a:latin typeface="Roboto"/>
                <a:cs typeface="Roboto"/>
              </a:rPr>
              <a:t>real-time</a:t>
            </a:r>
            <a:r>
              <a:rPr sz="1200" spc="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Roboto"/>
                <a:cs typeface="Roboto"/>
              </a:rPr>
              <a:t>order</a:t>
            </a:r>
            <a:r>
              <a:rPr sz="1200" spc="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Roboto"/>
                <a:cs typeface="Roboto"/>
              </a:rPr>
              <a:t>tracking.</a:t>
            </a:r>
            <a:endParaRPr sz="1200">
              <a:latin typeface="Roboto"/>
              <a:cs typeface="Robot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87825" y="418457"/>
            <a:ext cx="2723515" cy="837565"/>
          </a:xfrm>
          <a:prstGeom prst="rect">
            <a:avLst/>
          </a:prstGeom>
        </p:spPr>
        <p:txBody>
          <a:bodyPr vert="horz" wrap="square" lIns="0" tIns="138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0"/>
              </a:spcBef>
            </a:pPr>
            <a:r>
              <a:rPr spc="55" dirty="0"/>
              <a:t>Use</a:t>
            </a:r>
            <a:r>
              <a:rPr spc="-120" dirty="0"/>
              <a:t> </a:t>
            </a:r>
            <a:r>
              <a:rPr spc="10" dirty="0"/>
              <a:t>Case</a:t>
            </a:r>
            <a:r>
              <a:rPr spc="-114" dirty="0"/>
              <a:t> </a:t>
            </a:r>
            <a:r>
              <a:rPr spc="35" dirty="0"/>
              <a:t>Diagrams</a:t>
            </a: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500" spc="-15" dirty="0">
                <a:latin typeface="Roboto"/>
                <a:cs typeface="Roboto"/>
              </a:rPr>
              <a:t>Exploring</a:t>
            </a:r>
            <a:r>
              <a:rPr sz="1500" spc="-25" dirty="0">
                <a:latin typeface="Roboto"/>
                <a:cs typeface="Roboto"/>
              </a:rPr>
              <a:t> </a:t>
            </a:r>
            <a:r>
              <a:rPr sz="1500" spc="-20" dirty="0">
                <a:latin typeface="Roboto"/>
                <a:cs typeface="Roboto"/>
              </a:rPr>
              <a:t>System Interactions</a:t>
            </a:r>
            <a:endParaRPr sz="1500">
              <a:latin typeface="Roboto"/>
              <a:cs typeface="Robo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78625" y="1980329"/>
            <a:ext cx="3552190" cy="389255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2700" marR="5080">
              <a:lnSpc>
                <a:spcPts val="1430"/>
              </a:lnSpc>
              <a:spcBef>
                <a:spcPts val="155"/>
              </a:spcBef>
            </a:pPr>
            <a:r>
              <a:rPr sz="1200" spc="-15" dirty="0">
                <a:solidFill>
                  <a:srgbClr val="FFFFFF"/>
                </a:solidFill>
                <a:latin typeface="Roboto"/>
                <a:cs typeface="Roboto"/>
              </a:rPr>
              <a:t>Visual</a:t>
            </a:r>
            <a:r>
              <a:rPr sz="12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Roboto"/>
                <a:cs typeface="Roboto"/>
              </a:rPr>
              <a:t>representation</a:t>
            </a:r>
            <a:r>
              <a:rPr sz="12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5" dirty="0">
                <a:solidFill>
                  <a:srgbClr val="FFFFFF"/>
                </a:solidFill>
                <a:latin typeface="Roboto"/>
                <a:cs typeface="Roboto"/>
              </a:rPr>
              <a:t>of </a:t>
            </a:r>
            <a:r>
              <a:rPr sz="1200" spc="-15" dirty="0">
                <a:solidFill>
                  <a:srgbClr val="FFFFFF"/>
                </a:solidFill>
                <a:latin typeface="Roboto"/>
                <a:cs typeface="Roboto"/>
              </a:rPr>
              <a:t>the</a:t>
            </a:r>
            <a:r>
              <a:rPr sz="12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Roboto"/>
                <a:cs typeface="Roboto"/>
              </a:rPr>
              <a:t>various</a:t>
            </a:r>
            <a:r>
              <a:rPr sz="12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Roboto"/>
                <a:cs typeface="Roboto"/>
              </a:rPr>
              <a:t>interactions</a:t>
            </a:r>
            <a:r>
              <a:rPr sz="1200" spc="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Roboto"/>
                <a:cs typeface="Roboto"/>
              </a:rPr>
              <a:t>and </a:t>
            </a:r>
            <a:r>
              <a:rPr sz="1200" spc="-28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Roboto"/>
                <a:cs typeface="Roboto"/>
              </a:rPr>
              <a:t>relationships </a:t>
            </a:r>
            <a:r>
              <a:rPr sz="1200" spc="-10" dirty="0">
                <a:solidFill>
                  <a:srgbClr val="FFFFFF"/>
                </a:solidFill>
                <a:latin typeface="Roboto"/>
                <a:cs typeface="Roboto"/>
              </a:rPr>
              <a:t>between </a:t>
            </a:r>
            <a:r>
              <a:rPr sz="1200" spc="-15" dirty="0">
                <a:solidFill>
                  <a:srgbClr val="FFFFFF"/>
                </a:solidFill>
                <a:latin typeface="Roboto"/>
                <a:cs typeface="Roboto"/>
              </a:rPr>
              <a:t>system</a:t>
            </a:r>
            <a:r>
              <a:rPr sz="12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Roboto"/>
                <a:cs typeface="Roboto"/>
              </a:rPr>
              <a:t>actors</a:t>
            </a:r>
            <a:r>
              <a:rPr sz="12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Roboto"/>
                <a:cs typeface="Roboto"/>
              </a:rPr>
              <a:t>and</a:t>
            </a:r>
            <a:r>
              <a:rPr sz="12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Roboto"/>
                <a:cs typeface="Roboto"/>
              </a:rPr>
              <a:t>use</a:t>
            </a:r>
            <a:r>
              <a:rPr sz="1200" spc="-10" dirty="0">
                <a:solidFill>
                  <a:srgbClr val="FFFFFF"/>
                </a:solidFill>
                <a:latin typeface="Roboto"/>
                <a:cs typeface="Roboto"/>
              </a:rPr>
              <a:t> cases.</a:t>
            </a:r>
            <a:endParaRPr sz="1200" dirty="0">
              <a:latin typeface="Roboto"/>
              <a:cs typeface="Robo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60224" y="1614083"/>
            <a:ext cx="1148715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b="1" spc="-5" dirty="0">
                <a:solidFill>
                  <a:srgbClr val="FFFFFF"/>
                </a:solidFill>
                <a:latin typeface="Roboto"/>
                <a:cs typeface="Roboto"/>
              </a:rPr>
              <a:t>User</a:t>
            </a:r>
            <a:r>
              <a:rPr sz="1300" b="1" spc="-5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b="1" spc="-5" dirty="0">
                <a:solidFill>
                  <a:srgbClr val="FFFFFF"/>
                </a:solidFill>
                <a:latin typeface="Roboto"/>
                <a:cs typeface="Roboto"/>
              </a:rPr>
              <a:t>Scenarios</a:t>
            </a:r>
            <a:endParaRPr sz="1300">
              <a:latin typeface="Roboto"/>
              <a:cs typeface="Roboto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363199" y="1553399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5" h="360044">
                <a:moveTo>
                  <a:pt x="0" y="179999"/>
                </a:moveTo>
                <a:lnTo>
                  <a:pt x="6429" y="132148"/>
                </a:lnTo>
                <a:lnTo>
                  <a:pt x="24575" y="89150"/>
                </a:lnTo>
                <a:lnTo>
                  <a:pt x="52720" y="52720"/>
                </a:lnTo>
                <a:lnTo>
                  <a:pt x="89150" y="24575"/>
                </a:lnTo>
                <a:lnTo>
                  <a:pt x="132148" y="6429"/>
                </a:lnTo>
                <a:lnTo>
                  <a:pt x="179999" y="0"/>
                </a:lnTo>
                <a:lnTo>
                  <a:pt x="248882" y="13701"/>
                </a:lnTo>
                <a:lnTo>
                  <a:pt x="307279" y="52720"/>
                </a:lnTo>
                <a:lnTo>
                  <a:pt x="346298" y="111116"/>
                </a:lnTo>
                <a:lnTo>
                  <a:pt x="359999" y="179999"/>
                </a:lnTo>
                <a:lnTo>
                  <a:pt x="353570" y="227851"/>
                </a:lnTo>
                <a:lnTo>
                  <a:pt x="335424" y="270849"/>
                </a:lnTo>
                <a:lnTo>
                  <a:pt x="307279" y="307279"/>
                </a:lnTo>
                <a:lnTo>
                  <a:pt x="270849" y="335424"/>
                </a:lnTo>
                <a:lnTo>
                  <a:pt x="227851" y="353570"/>
                </a:lnTo>
                <a:lnTo>
                  <a:pt x="179999" y="359999"/>
                </a:lnTo>
                <a:lnTo>
                  <a:pt x="132148" y="353570"/>
                </a:lnTo>
                <a:lnTo>
                  <a:pt x="89150" y="335424"/>
                </a:lnTo>
                <a:lnTo>
                  <a:pt x="52720" y="307279"/>
                </a:lnTo>
                <a:lnTo>
                  <a:pt x="24575" y="270849"/>
                </a:lnTo>
                <a:lnTo>
                  <a:pt x="6429" y="227851"/>
                </a:lnTo>
                <a:lnTo>
                  <a:pt x="0" y="179999"/>
                </a:lnTo>
                <a:close/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488946" y="1624116"/>
            <a:ext cx="11303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FFFF"/>
                </a:solidFill>
                <a:latin typeface="Leelawadee UI"/>
                <a:cs typeface="Leelawadee UI"/>
              </a:rPr>
              <a:t>1</a:t>
            </a:r>
            <a:endParaRPr sz="1200">
              <a:latin typeface="Leelawadee UI"/>
              <a:cs typeface="Leelawadee U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363199" y="3270399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5" h="360045">
                <a:moveTo>
                  <a:pt x="0" y="179999"/>
                </a:moveTo>
                <a:lnTo>
                  <a:pt x="6429" y="132148"/>
                </a:lnTo>
                <a:lnTo>
                  <a:pt x="24575" y="89150"/>
                </a:lnTo>
                <a:lnTo>
                  <a:pt x="52720" y="52720"/>
                </a:lnTo>
                <a:lnTo>
                  <a:pt x="89150" y="24575"/>
                </a:lnTo>
                <a:lnTo>
                  <a:pt x="132148" y="6429"/>
                </a:lnTo>
                <a:lnTo>
                  <a:pt x="179999" y="0"/>
                </a:lnTo>
                <a:lnTo>
                  <a:pt x="248882" y="13701"/>
                </a:lnTo>
                <a:lnTo>
                  <a:pt x="307279" y="52720"/>
                </a:lnTo>
                <a:lnTo>
                  <a:pt x="346298" y="111117"/>
                </a:lnTo>
                <a:lnTo>
                  <a:pt x="359999" y="179999"/>
                </a:lnTo>
                <a:lnTo>
                  <a:pt x="353570" y="227851"/>
                </a:lnTo>
                <a:lnTo>
                  <a:pt x="335424" y="270849"/>
                </a:lnTo>
                <a:lnTo>
                  <a:pt x="307279" y="307279"/>
                </a:lnTo>
                <a:lnTo>
                  <a:pt x="270849" y="335424"/>
                </a:lnTo>
                <a:lnTo>
                  <a:pt x="227851" y="353570"/>
                </a:lnTo>
                <a:lnTo>
                  <a:pt x="179999" y="359999"/>
                </a:lnTo>
                <a:lnTo>
                  <a:pt x="132148" y="353570"/>
                </a:lnTo>
                <a:lnTo>
                  <a:pt x="89150" y="335424"/>
                </a:lnTo>
                <a:lnTo>
                  <a:pt x="52720" y="307279"/>
                </a:lnTo>
                <a:lnTo>
                  <a:pt x="24575" y="270849"/>
                </a:lnTo>
                <a:lnTo>
                  <a:pt x="6429" y="227851"/>
                </a:lnTo>
                <a:lnTo>
                  <a:pt x="0" y="179999"/>
                </a:lnTo>
                <a:close/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378625" y="3331283"/>
            <a:ext cx="4029710" cy="755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2555">
              <a:lnSpc>
                <a:spcPct val="100000"/>
              </a:lnSpc>
              <a:spcBef>
                <a:spcPts val="100"/>
              </a:spcBef>
              <a:tabLst>
                <a:tab pos="393700" algn="l"/>
              </a:tabLst>
            </a:pPr>
            <a:r>
              <a:rPr sz="1200" b="1" spc="-5" dirty="0">
                <a:solidFill>
                  <a:srgbClr val="FFFFFF"/>
                </a:solidFill>
                <a:latin typeface="Leelawadee UI"/>
                <a:cs typeface="Leelawadee UI"/>
              </a:rPr>
              <a:t>2	</a:t>
            </a:r>
            <a:r>
              <a:rPr sz="1300" b="1" spc="-15" dirty="0">
                <a:solidFill>
                  <a:srgbClr val="FFFFFF"/>
                </a:solidFill>
                <a:latin typeface="Roboto"/>
                <a:cs typeface="Roboto"/>
              </a:rPr>
              <a:t>Functionality</a:t>
            </a:r>
            <a:r>
              <a:rPr sz="1300" b="1" spc="-2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b="1" spc="-5" dirty="0">
                <a:solidFill>
                  <a:srgbClr val="FFFFFF"/>
                </a:solidFill>
                <a:latin typeface="Roboto"/>
                <a:cs typeface="Roboto"/>
              </a:rPr>
              <a:t>Mapping</a:t>
            </a:r>
            <a:endParaRPr sz="1300">
              <a:latin typeface="Roboto"/>
              <a:cs typeface="Roboto"/>
            </a:endParaRPr>
          </a:p>
          <a:p>
            <a:pPr marL="12700" marR="5080">
              <a:lnSpc>
                <a:spcPts val="1430"/>
              </a:lnSpc>
              <a:spcBef>
                <a:spcPts val="1375"/>
              </a:spcBef>
            </a:pPr>
            <a:r>
              <a:rPr sz="1200" spc="-20" dirty="0">
                <a:solidFill>
                  <a:srgbClr val="FFFFFF"/>
                </a:solidFill>
                <a:latin typeface="Roboto"/>
                <a:cs typeface="Roboto"/>
              </a:rPr>
              <a:t>Illustration</a:t>
            </a:r>
            <a:r>
              <a:rPr sz="12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5" dirty="0">
                <a:solidFill>
                  <a:srgbClr val="FFFFFF"/>
                </a:solidFill>
                <a:latin typeface="Roboto"/>
                <a:cs typeface="Roboto"/>
              </a:rPr>
              <a:t>of</a:t>
            </a:r>
            <a:r>
              <a:rPr sz="12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Roboto"/>
                <a:cs typeface="Roboto"/>
              </a:rPr>
              <a:t>how</a:t>
            </a:r>
            <a:r>
              <a:rPr sz="12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Roboto"/>
                <a:cs typeface="Roboto"/>
              </a:rPr>
              <a:t>users</a:t>
            </a:r>
            <a:r>
              <a:rPr sz="12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Roboto"/>
                <a:cs typeface="Roboto"/>
              </a:rPr>
              <a:t>interact</a:t>
            </a:r>
            <a:r>
              <a:rPr sz="12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Roboto"/>
                <a:cs typeface="Roboto"/>
              </a:rPr>
              <a:t>with</a:t>
            </a:r>
            <a:r>
              <a:rPr sz="12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Roboto"/>
                <a:cs typeface="Roboto"/>
              </a:rPr>
              <a:t>the</a:t>
            </a:r>
            <a:r>
              <a:rPr sz="12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Roboto"/>
                <a:cs typeface="Roboto"/>
              </a:rPr>
              <a:t>system</a:t>
            </a:r>
            <a:r>
              <a:rPr sz="12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Roboto"/>
                <a:cs typeface="Roboto"/>
              </a:rPr>
              <a:t>to</a:t>
            </a:r>
            <a:r>
              <a:rPr sz="12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Roboto"/>
                <a:cs typeface="Roboto"/>
              </a:rPr>
              <a:t>achieve </a:t>
            </a:r>
            <a:r>
              <a:rPr sz="1200" spc="-28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Roboto"/>
                <a:cs typeface="Roboto"/>
              </a:rPr>
              <a:t>speciﬁc </a:t>
            </a:r>
            <a:r>
              <a:rPr sz="1200" spc="-15" dirty="0">
                <a:solidFill>
                  <a:srgbClr val="FFFFFF"/>
                </a:solidFill>
                <a:latin typeface="Roboto"/>
                <a:cs typeface="Roboto"/>
              </a:rPr>
              <a:t>functionalities</a:t>
            </a:r>
            <a:r>
              <a:rPr sz="12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Roboto"/>
                <a:cs typeface="Roboto"/>
              </a:rPr>
              <a:t>and</a:t>
            </a:r>
            <a:r>
              <a:rPr sz="12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Roboto"/>
                <a:cs typeface="Roboto"/>
              </a:rPr>
              <a:t>tasks.</a:t>
            </a:r>
            <a:endParaRPr sz="1200">
              <a:latin typeface="Roboto"/>
              <a:cs typeface="Roboto"/>
            </a:endParaRPr>
          </a:p>
        </p:txBody>
      </p:sp>
      <p:pic>
        <p:nvPicPr>
          <p:cNvPr id="1031" name="Imagine 1">
            <a:extLst>
              <a:ext uri="{FF2B5EF4-FFF2-40B4-BE49-F238E27FC236}">
                <a16:creationId xmlns:a16="http://schemas.microsoft.com/office/drawing/2014/main" id="{7E426A85-D524-4750-9131-3CDCE3FA3E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140080"/>
            <a:ext cx="2723515" cy="1893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Imagine 1">
            <a:extLst>
              <a:ext uri="{FF2B5EF4-FFF2-40B4-BE49-F238E27FC236}">
                <a16:creationId xmlns:a16="http://schemas.microsoft.com/office/drawing/2014/main" id="{3C52D56E-B038-DB7A-8E35-B8BE600F97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5343">
            <a:off x="744375" y="-1547248"/>
            <a:ext cx="1426404" cy="1406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Imagine 1">
            <a:extLst>
              <a:ext uri="{FF2B5EF4-FFF2-40B4-BE49-F238E27FC236}">
                <a16:creationId xmlns:a16="http://schemas.microsoft.com/office/drawing/2014/main" id="{C5206A49-D674-B580-637C-C1A26D1BF3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020" y="1314873"/>
            <a:ext cx="2448980" cy="2109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87825" y="544674"/>
            <a:ext cx="287972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0" dirty="0"/>
              <a:t>System</a:t>
            </a:r>
            <a:r>
              <a:rPr spc="-135" dirty="0"/>
              <a:t> </a:t>
            </a:r>
            <a:r>
              <a:rPr spc="-30" dirty="0"/>
              <a:t>Architecture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05459" y="1428750"/>
            <a:ext cx="4066540" cy="823594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85"/>
              </a:spcBef>
            </a:pPr>
            <a:r>
              <a:rPr sz="1300" spc="-15" dirty="0">
                <a:solidFill>
                  <a:srgbClr val="FFFFFF"/>
                </a:solidFill>
                <a:latin typeface="Roboto"/>
                <a:cs typeface="Roboto"/>
              </a:rPr>
              <a:t>FootwearRedux</a:t>
            </a:r>
            <a:r>
              <a:rPr sz="13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spc="-15" dirty="0">
                <a:solidFill>
                  <a:srgbClr val="FFFFFF"/>
                </a:solidFill>
                <a:latin typeface="Roboto"/>
                <a:cs typeface="Roboto"/>
              </a:rPr>
              <a:t>adopts</a:t>
            </a:r>
            <a:r>
              <a:rPr sz="13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Roboto"/>
                <a:cs typeface="Roboto"/>
              </a:rPr>
              <a:t>a</a:t>
            </a:r>
            <a:r>
              <a:rPr sz="13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spc="-20" dirty="0">
                <a:solidFill>
                  <a:srgbClr val="FFFFFF"/>
                </a:solidFill>
                <a:latin typeface="Roboto"/>
                <a:cs typeface="Roboto"/>
              </a:rPr>
              <a:t>layered</a:t>
            </a:r>
            <a:r>
              <a:rPr sz="13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spc="-15" dirty="0">
                <a:solidFill>
                  <a:srgbClr val="FFFFFF"/>
                </a:solidFill>
                <a:latin typeface="Roboto"/>
                <a:cs typeface="Roboto"/>
              </a:rPr>
              <a:t>architecture,</a:t>
            </a:r>
            <a:r>
              <a:rPr sz="13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spc="-20" dirty="0">
                <a:solidFill>
                  <a:srgbClr val="FFFFFF"/>
                </a:solidFill>
                <a:latin typeface="Roboto"/>
                <a:cs typeface="Roboto"/>
              </a:rPr>
              <a:t>including </a:t>
            </a:r>
            <a:r>
              <a:rPr sz="1300" spc="-3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spc="-15" dirty="0">
                <a:solidFill>
                  <a:srgbClr val="FFFFFF"/>
                </a:solidFill>
                <a:latin typeface="Roboto"/>
                <a:cs typeface="Roboto"/>
              </a:rPr>
              <a:t>Frontend,</a:t>
            </a:r>
            <a:r>
              <a:rPr sz="13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spc="-15" dirty="0">
                <a:solidFill>
                  <a:srgbClr val="FFFFFF"/>
                </a:solidFill>
                <a:latin typeface="Roboto"/>
                <a:cs typeface="Roboto"/>
              </a:rPr>
              <a:t>Backend,</a:t>
            </a:r>
            <a:r>
              <a:rPr sz="13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spc="-15" dirty="0">
                <a:solidFill>
                  <a:srgbClr val="FFFFFF"/>
                </a:solidFill>
                <a:latin typeface="Roboto"/>
                <a:cs typeface="Roboto"/>
              </a:rPr>
              <a:t>and</a:t>
            </a:r>
            <a:r>
              <a:rPr sz="13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spc="-15" dirty="0">
                <a:solidFill>
                  <a:srgbClr val="FFFFFF"/>
                </a:solidFill>
                <a:latin typeface="Roboto"/>
                <a:cs typeface="Roboto"/>
              </a:rPr>
              <a:t>Database</a:t>
            </a:r>
            <a:r>
              <a:rPr sz="13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spc="-20" dirty="0">
                <a:solidFill>
                  <a:srgbClr val="FFFFFF"/>
                </a:solidFill>
                <a:latin typeface="Roboto"/>
                <a:cs typeface="Roboto"/>
              </a:rPr>
              <a:t>layers,</a:t>
            </a:r>
            <a:r>
              <a:rPr sz="13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spc="-20" dirty="0">
                <a:solidFill>
                  <a:srgbClr val="FFFFFF"/>
                </a:solidFill>
                <a:latin typeface="Roboto"/>
                <a:cs typeface="Roboto"/>
              </a:rPr>
              <a:t>ensuring </a:t>
            </a:r>
            <a:r>
              <a:rPr sz="1300" spc="-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spc="-25" dirty="0">
                <a:solidFill>
                  <a:srgbClr val="FFFFFF"/>
                </a:solidFill>
                <a:latin typeface="Roboto"/>
                <a:cs typeface="Roboto"/>
              </a:rPr>
              <a:t>maintainability,</a:t>
            </a:r>
            <a:r>
              <a:rPr sz="13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spc="-25" dirty="0">
                <a:solidFill>
                  <a:srgbClr val="FFFFFF"/>
                </a:solidFill>
                <a:latin typeface="Roboto"/>
                <a:cs typeface="Roboto"/>
              </a:rPr>
              <a:t>scalability,</a:t>
            </a:r>
            <a:r>
              <a:rPr sz="13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spc="-15" dirty="0">
                <a:solidFill>
                  <a:srgbClr val="FFFFFF"/>
                </a:solidFill>
                <a:latin typeface="Roboto"/>
                <a:cs typeface="Roboto"/>
              </a:rPr>
              <a:t>and</a:t>
            </a:r>
            <a:r>
              <a:rPr sz="13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spc="-20" dirty="0">
                <a:solidFill>
                  <a:srgbClr val="FFFFFF"/>
                </a:solidFill>
                <a:latin typeface="Roboto"/>
                <a:cs typeface="Roboto"/>
              </a:rPr>
              <a:t>eﬃciency</a:t>
            </a:r>
            <a:r>
              <a:rPr sz="13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dirty="0">
                <a:solidFill>
                  <a:srgbClr val="FFFFFF"/>
                </a:solidFill>
                <a:latin typeface="Roboto"/>
                <a:cs typeface="Roboto"/>
              </a:rPr>
              <a:t>for</a:t>
            </a:r>
            <a:r>
              <a:rPr sz="13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spc="-15" dirty="0">
                <a:solidFill>
                  <a:srgbClr val="FFFFFF"/>
                </a:solidFill>
                <a:latin typeface="Roboto"/>
                <a:cs typeface="Roboto"/>
              </a:rPr>
              <a:t>the </a:t>
            </a:r>
            <a:r>
              <a:rPr sz="13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Roboto"/>
                <a:cs typeface="Roboto"/>
              </a:rPr>
              <a:t>platform.</a:t>
            </a:r>
            <a:endParaRPr sz="1300" dirty="0">
              <a:latin typeface="Roboto"/>
              <a:cs typeface="Roboto"/>
            </a:endParaRPr>
          </a:p>
        </p:txBody>
      </p:sp>
      <p:pic>
        <p:nvPicPr>
          <p:cNvPr id="6" name="Imagine 5" descr="O imagine care conține text, captură de ecran, Font, diagramă&#10;&#10;Descriere generată automat">
            <a:extLst>
              <a:ext uri="{FF2B5EF4-FFF2-40B4-BE49-F238E27FC236}">
                <a16:creationId xmlns:a16="http://schemas.microsoft.com/office/drawing/2014/main" id="{6885F30E-E480-A164-AD01-A77537F4CF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1814570"/>
            <a:ext cx="3071369" cy="230028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ă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</TotalTime>
  <Words>625</Words>
  <Application>Microsoft Office PowerPoint</Application>
  <PresentationFormat>Expunere pe ecran (16:9)</PresentationFormat>
  <Paragraphs>77</Paragraphs>
  <Slides>19</Slides>
  <Notes>1</Notes>
  <HiddenSlides>0</HiddenSlides>
  <MMClips>0</MMClips>
  <ScaleCrop>false</ScaleCrop>
  <HeadingPairs>
    <vt:vector size="6" baseType="variant">
      <vt:variant>
        <vt:lpstr>Fonturi utilizate</vt:lpstr>
      </vt:variant>
      <vt:variant>
        <vt:i4>5</vt:i4>
      </vt:variant>
      <vt:variant>
        <vt:lpstr>Temă</vt:lpstr>
      </vt:variant>
      <vt:variant>
        <vt:i4>1</vt:i4>
      </vt:variant>
      <vt:variant>
        <vt:lpstr>Titluri diapozitive</vt:lpstr>
      </vt:variant>
      <vt:variant>
        <vt:i4>19</vt:i4>
      </vt:variant>
    </vt:vector>
  </HeadingPairs>
  <TitlesOfParts>
    <vt:vector size="25" baseType="lpstr">
      <vt:lpstr>Arial</vt:lpstr>
      <vt:lpstr>Calibri</vt:lpstr>
      <vt:lpstr>Leelawadee UI</vt:lpstr>
      <vt:lpstr>Roboto</vt:lpstr>
      <vt:lpstr>Trebuchet MS</vt:lpstr>
      <vt:lpstr>Office Theme</vt:lpstr>
      <vt:lpstr>Prezentare PowerPoint</vt:lpstr>
      <vt:lpstr>Contents</vt:lpstr>
      <vt:lpstr>Introduction</vt:lpstr>
      <vt:lpstr>FootwearRedux Overview General Presentation</vt:lpstr>
      <vt:lpstr>Theoretical Fundamentals</vt:lpstr>
      <vt:lpstr>IT Technology Backend &amp; Frontend Technology</vt:lpstr>
      <vt:lpstr>Functionalities Key Features &amp; User Access</vt:lpstr>
      <vt:lpstr>Use Case Diagrams Exploring System Interactions</vt:lpstr>
      <vt:lpstr>System Architecture</vt:lpstr>
      <vt:lpstr>Design Architectural &amp; Diagrammatic Overview</vt:lpstr>
      <vt:lpstr>Interaction and activity diagrams</vt:lpstr>
      <vt:lpstr>Package and class diagrams</vt:lpstr>
      <vt:lpstr>State diagrams</vt:lpstr>
      <vt:lpstr>Some api functionalities</vt:lpstr>
      <vt:lpstr>DB diagram</vt:lpstr>
      <vt:lpstr>Operation Mode &amp; UI</vt:lpstr>
      <vt:lpstr>Portability</vt:lpstr>
      <vt:lpstr>Competing Software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Innovative E-commerce: FootwearRedux Analysis &amp; Design</dc:title>
  <cp:lastModifiedBy>Gelu Samuel Josan</cp:lastModifiedBy>
  <cp:revision>14</cp:revision>
  <dcterms:created xsi:type="dcterms:W3CDTF">2023-12-07T18:45:33Z</dcterms:created>
  <dcterms:modified xsi:type="dcterms:W3CDTF">2023-12-07T19:12:15Z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