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"/>
  </p:notesMasterIdLst>
  <p:sldIdLst>
    <p:sldId id="293" r:id="rId2"/>
    <p:sldId id="2703" r:id="rId3"/>
    <p:sldId id="2698" r:id="rId4"/>
    <p:sldId id="2700" r:id="rId5"/>
    <p:sldId id="2702" r:id="rId6"/>
    <p:sldId id="2701" r:id="rId7"/>
    <p:sldId id="24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248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E9C2D-32DF-4EC3-973F-47BE7BABD3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A16B3-ECB1-47AB-A49F-B1896B310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3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29716" y="1"/>
            <a:ext cx="12231241" cy="6878730"/>
          </a:xfrm>
          <a:prstGeom prst="rect">
            <a:avLst/>
          </a:prstGeom>
        </p:spPr>
      </p:pic>
      <p:sp>
        <p:nvSpPr>
          <p:cNvPr id="9" name="矩形 2"/>
          <p:cNvSpPr/>
          <p:nvPr userDrawn="1"/>
        </p:nvSpPr>
        <p:spPr>
          <a:xfrm>
            <a:off x="10307143" y="750157"/>
            <a:ext cx="3301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5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Total </a:t>
            </a:r>
            <a:r>
              <a:rPr lang="en-US" altLang="zh-CN" sz="115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Adobe Gothic Std B" pitchFamily="34" charset="-128"/>
                <a:cs typeface="+mn-cs"/>
              </a:rPr>
              <a:t>Display</a:t>
            </a:r>
            <a:r>
              <a:rPr lang="en-US" altLang="zh-CN" sz="115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Control</a:t>
            </a:r>
            <a:endParaRPr lang="zh-CN" altLang="en-US" sz="1150" b="1" kern="1200" baseline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2"/>
          <p:cNvSpPr txBox="1"/>
          <p:nvPr userDrawn="1"/>
        </p:nvSpPr>
        <p:spPr>
          <a:xfrm>
            <a:off x="90832" y="6419154"/>
            <a:ext cx="6050423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r>
              <a:rPr lang="en-US" altLang="zh-CN" sz="1400" b="1" kern="1200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©2020 </a:t>
            </a:r>
            <a:r>
              <a:rPr lang="zh-CN" altLang="en-US" sz="1400" b="1" kern="1200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集创北方 </a:t>
            </a:r>
            <a:r>
              <a:rPr lang="en-US" altLang="zh-CN" sz="1400" b="1" kern="1200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Chipone Technology Confidential</a:t>
            </a:r>
            <a:endParaRPr lang="zh-CN" altLang="en-US" sz="1400" b="1" kern="1200" baseline="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586413" y="2980206"/>
            <a:ext cx="6173771" cy="745219"/>
          </a:xfrm>
        </p:spPr>
        <p:txBody>
          <a:bodyPr>
            <a:noAutofit/>
          </a:bodyPr>
          <a:lstStyle>
            <a:lvl1pPr algn="r">
              <a:lnSpc>
                <a:spcPct val="120000"/>
              </a:lnSpc>
              <a:defRPr lang="en-US" sz="4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单击此处添加标题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>Click here</a:t>
            </a:r>
            <a:r>
              <a:rPr lang="zh-CN" altLang="en-US" dirty="0"/>
              <a:t> </a:t>
            </a:r>
            <a:r>
              <a:rPr lang="en-US" altLang="zh-CN" dirty="0"/>
              <a:t>to add title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371909" y="235681"/>
            <a:ext cx="1419497" cy="4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 userDrawn="1"/>
        </p:nvSpPr>
        <p:spPr>
          <a:xfrm>
            <a:off x="10790624" y="6096468"/>
            <a:ext cx="1401376" cy="761532"/>
          </a:xfrm>
          <a:prstGeom prst="parallelogram">
            <a:avLst>
              <a:gd name="adj" fmla="val 869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955983" y="6353878"/>
            <a:ext cx="621431" cy="55382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15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BCE410-A077-4239-88B5-EDEB735C676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3" name="灯片编号占位符 3"/>
          <p:cNvSpPr txBox="1"/>
          <p:nvPr userDrawn="1"/>
        </p:nvSpPr>
        <p:spPr>
          <a:xfrm>
            <a:off x="10774817" y="6296128"/>
            <a:ext cx="621431" cy="55382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zh-CN"/>
            </a:defPPr>
            <a:lvl1pPr marL="0" algn="r" defTabSz="914400" rtl="0" eaLnBrk="1" latinLnBrk="0" hangingPunct="1">
              <a:defRPr sz="115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5" name="等腰三角形 24"/>
          <p:cNvSpPr/>
          <p:nvPr userDrawn="1"/>
        </p:nvSpPr>
        <p:spPr>
          <a:xfrm rot="5400000">
            <a:off x="-66061" y="6409719"/>
            <a:ext cx="509581" cy="406032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 rot="19328998">
            <a:off x="118431" y="6134750"/>
            <a:ext cx="316195" cy="3161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 rot="19333513">
            <a:off x="337848" y="6341023"/>
            <a:ext cx="461171" cy="443683"/>
          </a:xfrm>
          <a:prstGeom prst="rect">
            <a:avLst/>
          </a:prstGeom>
        </p:spPr>
      </p:pic>
      <p:sp>
        <p:nvSpPr>
          <p:cNvPr id="28" name="矩形 27"/>
          <p:cNvSpPr/>
          <p:nvPr userDrawn="1"/>
        </p:nvSpPr>
        <p:spPr>
          <a:xfrm rot="19424117">
            <a:off x="6181" y="5997544"/>
            <a:ext cx="116750" cy="116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 userDrawn="1"/>
        </p:nvSpPr>
        <p:spPr>
          <a:xfrm rot="19424117">
            <a:off x="727428" y="6154337"/>
            <a:ext cx="179354" cy="179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 rot="19424117">
            <a:off x="1024942" y="6332164"/>
            <a:ext cx="87306" cy="8730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5538" y="543163"/>
            <a:ext cx="388533" cy="3885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10756439" y="518310"/>
            <a:ext cx="13452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80" b="1" kern="1200" baseline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Total </a:t>
            </a:r>
            <a:r>
              <a:rPr lang="en-US" altLang="zh-CN" sz="880" b="1" kern="1200" baseline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Adobe Gothic Std B" pitchFamily="34" charset="-128"/>
                <a:cs typeface="+mn-cs"/>
              </a:rPr>
              <a:t>Display</a:t>
            </a:r>
            <a:r>
              <a:rPr lang="en-US" altLang="zh-CN" sz="880" b="1" kern="1200" baseline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Control</a:t>
            </a:r>
            <a:endParaRPr lang="zh-CN" altLang="en-US" sz="880" b="1" kern="1200" baseline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939560" y="224301"/>
            <a:ext cx="904914" cy="297589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 rot="19345779">
            <a:off x="144619" y="6352775"/>
            <a:ext cx="560717" cy="79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2"/>
          <p:cNvSpPr txBox="1"/>
          <p:nvPr userDrawn="1"/>
        </p:nvSpPr>
        <p:spPr>
          <a:xfrm>
            <a:off x="877756" y="6542607"/>
            <a:ext cx="3282510" cy="2185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r>
              <a:rPr lang="en-US" altLang="zh-CN" sz="820" b="1" kern="1200" baseline="0" dirty="0">
                <a:solidFill>
                  <a:schemeClr val="bg1">
                    <a:lumMod val="65000"/>
                  </a:schemeClr>
                </a:solidFill>
                <a:latin typeface="Adobe Gothic Std B" pitchFamily="34" charset="-128"/>
                <a:ea typeface="Adobe Gothic Std B" pitchFamily="34" charset="-128"/>
                <a:cs typeface="+mn-cs"/>
              </a:rPr>
              <a:t>©2020 </a:t>
            </a:r>
            <a:r>
              <a:rPr lang="zh-CN" altLang="en-US" sz="820" b="1" kern="1200" baseline="0" dirty="0">
                <a:solidFill>
                  <a:schemeClr val="bg1">
                    <a:lumMod val="65000"/>
                  </a:schemeClr>
                </a:solidFill>
                <a:latin typeface="Adobe Gothic Std B" pitchFamily="34" charset="-128"/>
                <a:ea typeface="微软雅黑" panose="020B0503020204020204" pitchFamily="34" charset="-122"/>
                <a:cs typeface="+mn-cs"/>
              </a:rPr>
              <a:t>集创北方 </a:t>
            </a:r>
            <a:r>
              <a:rPr lang="en-US" altLang="zh-CN" sz="820" b="1" kern="1200" baseline="0" dirty="0">
                <a:solidFill>
                  <a:schemeClr val="bg1">
                    <a:lumMod val="65000"/>
                  </a:schemeClr>
                </a:solidFill>
                <a:latin typeface="Adobe Gothic Std B" pitchFamily="34" charset="-128"/>
                <a:ea typeface="Adobe Gothic Std B" pitchFamily="34" charset="-128"/>
                <a:cs typeface="+mn-cs"/>
              </a:rPr>
              <a:t>Chipone Technology Confidential</a:t>
            </a:r>
            <a:endParaRPr lang="zh-CN" altLang="en-US" sz="820" b="1" kern="1200" baseline="0" dirty="0">
              <a:solidFill>
                <a:schemeClr val="bg1">
                  <a:lumMod val="65000"/>
                </a:schemeClr>
              </a:solidFill>
              <a:latin typeface="Adobe Gothic Std B" pitchFamily="34" charset="-128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线连接符 6"/>
          <p:cNvCxnSpPr/>
          <p:nvPr userDrawn="1"/>
        </p:nvCxnSpPr>
        <p:spPr>
          <a:xfrm>
            <a:off x="3553080" y="6647400"/>
            <a:ext cx="7318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4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586413" y="4164777"/>
            <a:ext cx="6173771" cy="745219"/>
          </a:xfrm>
        </p:spPr>
        <p:txBody>
          <a:bodyPr>
            <a:noAutofit/>
          </a:bodyPr>
          <a:lstStyle>
            <a:lvl1pPr algn="r">
              <a:lnSpc>
                <a:spcPct val="120000"/>
              </a:lnSpc>
              <a:defRPr lang="en-US" sz="4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单击此处添加标题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>Click here</a:t>
            </a:r>
            <a:r>
              <a:rPr lang="zh-CN" altLang="en-US" dirty="0"/>
              <a:t> </a:t>
            </a:r>
            <a:r>
              <a:rPr lang="en-US" altLang="zh-CN" dirty="0"/>
              <a:t>to add title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5" name="TextBox 2"/>
          <p:cNvSpPr txBox="1"/>
          <p:nvPr userDrawn="1"/>
        </p:nvSpPr>
        <p:spPr>
          <a:xfrm>
            <a:off x="90832" y="6419154"/>
            <a:ext cx="6050423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r>
              <a:rPr lang="en-US" altLang="zh-CN" sz="1400" b="1" kern="1200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©2020 </a:t>
            </a:r>
            <a:r>
              <a:rPr lang="zh-CN" altLang="en-US" sz="1400" b="1" kern="1200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集创北方 </a:t>
            </a:r>
            <a:r>
              <a:rPr lang="en-US" altLang="zh-CN" sz="1400" b="1" kern="1200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Chipone Technology Confidential</a:t>
            </a:r>
            <a:endParaRPr lang="zh-CN" altLang="en-US" sz="1400" b="1" kern="1200" baseline="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2"/>
          <p:cNvSpPr/>
          <p:nvPr userDrawn="1"/>
        </p:nvSpPr>
        <p:spPr>
          <a:xfrm>
            <a:off x="10307143" y="750157"/>
            <a:ext cx="3301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5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Total </a:t>
            </a:r>
            <a:r>
              <a:rPr lang="en-US" altLang="zh-CN" sz="115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Adobe Gothic Std B" pitchFamily="34" charset="-128"/>
                <a:cs typeface="+mn-cs"/>
              </a:rPr>
              <a:t>Display</a:t>
            </a:r>
            <a:r>
              <a:rPr lang="en-US" altLang="zh-CN" sz="115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Control</a:t>
            </a:r>
            <a:endParaRPr lang="zh-CN" altLang="en-US" sz="1150" b="1" kern="1200" baseline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371909" y="235681"/>
            <a:ext cx="1506581" cy="526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-29716" y="1"/>
            <a:ext cx="12231241" cy="68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9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-5538" y="543163"/>
            <a:ext cx="388533" cy="3885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10756439" y="518310"/>
            <a:ext cx="13452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80" b="1" kern="1200" baseline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Total </a:t>
            </a:r>
            <a:r>
              <a:rPr lang="en-US" altLang="zh-CN" sz="880" b="1" kern="1200" baseline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Adobe Gothic Std B" pitchFamily="34" charset="-128"/>
                <a:cs typeface="+mn-cs"/>
              </a:rPr>
              <a:t>Display</a:t>
            </a:r>
            <a:r>
              <a:rPr lang="en-US" altLang="zh-CN" sz="880" b="1" kern="1200" baseline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Control</a:t>
            </a:r>
            <a:endParaRPr lang="zh-CN" altLang="en-US" sz="880" b="1" kern="1200" baseline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" name="图片 3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939560" y="224301"/>
            <a:ext cx="904914" cy="297589"/>
          </a:xfrm>
          <a:prstGeom prst="rect">
            <a:avLst/>
          </a:prstGeom>
        </p:spPr>
      </p:pic>
      <p:sp>
        <p:nvSpPr>
          <p:cNvPr id="17" name="平行四边形 18"/>
          <p:cNvSpPr/>
          <p:nvPr userDrawn="1"/>
        </p:nvSpPr>
        <p:spPr>
          <a:xfrm>
            <a:off x="10790624" y="6096468"/>
            <a:ext cx="1401376" cy="761532"/>
          </a:xfrm>
          <a:prstGeom prst="parallelogram">
            <a:avLst>
              <a:gd name="adj" fmla="val 869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3"/>
          <p:cNvSpPr txBox="1"/>
          <p:nvPr userDrawn="1"/>
        </p:nvSpPr>
        <p:spPr>
          <a:xfrm>
            <a:off x="10774817" y="6296128"/>
            <a:ext cx="621431" cy="55382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zh-CN"/>
            </a:defPPr>
            <a:lvl1pPr marL="0" algn="r" defTabSz="914400" rtl="0" eaLnBrk="1" latinLnBrk="0" hangingPunct="1">
              <a:defRPr sz="115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0" name="等腰三角形 19"/>
          <p:cNvSpPr/>
          <p:nvPr userDrawn="1"/>
        </p:nvSpPr>
        <p:spPr>
          <a:xfrm rot="5400000">
            <a:off x="-66061" y="6409719"/>
            <a:ext cx="509581" cy="406032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 rot="19328998">
            <a:off x="118431" y="6134750"/>
            <a:ext cx="316195" cy="3161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 rot="19333513">
            <a:off x="337848" y="6341023"/>
            <a:ext cx="461171" cy="443683"/>
          </a:xfrm>
          <a:prstGeom prst="rect">
            <a:avLst/>
          </a:prstGeom>
        </p:spPr>
      </p:pic>
      <p:sp>
        <p:nvSpPr>
          <p:cNvPr id="23" name="矩形 22"/>
          <p:cNvSpPr/>
          <p:nvPr userDrawn="1"/>
        </p:nvSpPr>
        <p:spPr>
          <a:xfrm rot="19424117">
            <a:off x="6181" y="5997544"/>
            <a:ext cx="116750" cy="116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 rot="19424117">
            <a:off x="727428" y="6154337"/>
            <a:ext cx="179354" cy="179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 rot="19424117">
            <a:off x="1024942" y="6332164"/>
            <a:ext cx="87306" cy="8730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 rot="19345779">
            <a:off x="144619" y="6352775"/>
            <a:ext cx="560717" cy="79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"/>
          <p:cNvSpPr txBox="1"/>
          <p:nvPr userDrawn="1"/>
        </p:nvSpPr>
        <p:spPr>
          <a:xfrm>
            <a:off x="877756" y="6542607"/>
            <a:ext cx="3282510" cy="2185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r>
              <a:rPr lang="en-US" altLang="zh-CN" sz="820" b="1" kern="1200" baseline="0" dirty="0">
                <a:solidFill>
                  <a:schemeClr val="bg1">
                    <a:lumMod val="65000"/>
                  </a:schemeClr>
                </a:solidFill>
                <a:latin typeface="Adobe Gothic Std B" pitchFamily="34" charset="-128"/>
                <a:ea typeface="Adobe Gothic Std B" pitchFamily="34" charset="-128"/>
                <a:cs typeface="+mn-cs"/>
              </a:rPr>
              <a:t>©2020 </a:t>
            </a:r>
            <a:r>
              <a:rPr lang="zh-CN" altLang="en-US" sz="820" b="1" kern="1200" baseline="0" dirty="0">
                <a:solidFill>
                  <a:schemeClr val="bg1">
                    <a:lumMod val="65000"/>
                  </a:schemeClr>
                </a:solidFill>
                <a:latin typeface="Adobe Gothic Std B" pitchFamily="34" charset="-128"/>
                <a:ea typeface="微软雅黑" panose="020B0503020204020204" pitchFamily="34" charset="-122"/>
                <a:cs typeface="+mn-cs"/>
              </a:rPr>
              <a:t>集创北方 </a:t>
            </a:r>
            <a:r>
              <a:rPr lang="en-US" altLang="zh-CN" sz="820" b="1" kern="1200" baseline="0" dirty="0">
                <a:solidFill>
                  <a:schemeClr val="bg1">
                    <a:lumMod val="65000"/>
                  </a:schemeClr>
                </a:solidFill>
                <a:latin typeface="Adobe Gothic Std B" pitchFamily="34" charset="-128"/>
                <a:ea typeface="Adobe Gothic Std B" pitchFamily="34" charset="-128"/>
                <a:cs typeface="+mn-cs"/>
              </a:rPr>
              <a:t>Chipone Technology Confidential</a:t>
            </a:r>
            <a:endParaRPr lang="zh-CN" altLang="en-US" sz="820" b="1" kern="1200" baseline="0" dirty="0">
              <a:solidFill>
                <a:schemeClr val="bg1">
                  <a:lumMod val="65000"/>
                </a:schemeClr>
              </a:solidFill>
              <a:latin typeface="Adobe Gothic Std B" pitchFamily="34" charset="-128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8" name="直线连接符 6"/>
          <p:cNvCxnSpPr/>
          <p:nvPr userDrawn="1"/>
        </p:nvCxnSpPr>
        <p:spPr>
          <a:xfrm>
            <a:off x="3553080" y="6647400"/>
            <a:ext cx="7318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595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219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71601"/>
            <a:ext cx="10515600" cy="48053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039743" y="6296128"/>
            <a:ext cx="621431" cy="55382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0BCE410-A077-4239-88B5-EDEB735C676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5D1BE07F-08B6-4F35-A2B3-87D2DBA7E4B2}"/>
              </a:ext>
            </a:extLst>
          </p:cNvPr>
          <p:cNvSpPr txBox="1"/>
          <p:nvPr/>
        </p:nvSpPr>
        <p:spPr>
          <a:xfrm>
            <a:off x="2005445" y="2821709"/>
            <a:ext cx="982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</a:rPr>
              <a:t>Tool manual for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DBI flash generator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r"/>
            <a:r>
              <a:rPr lang="en-US" altLang="zh-CN" sz="3600" b="1" dirty="0" smtClean="0">
                <a:solidFill>
                  <a:schemeClr val="bg1"/>
                </a:solidFill>
              </a:rPr>
              <a:t>2021.11.22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558047-881D-4E73-92C9-01CAA432BF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25050" y="6356351"/>
            <a:ext cx="775063" cy="365125"/>
          </a:xfrm>
        </p:spPr>
        <p:txBody>
          <a:bodyPr/>
          <a:lstStyle/>
          <a:p>
            <a:fld id="{E0BCE410-A077-4239-88B5-EDEB735C676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896CA018-6523-4FE5-AFD9-B4825E909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20" y="542244"/>
            <a:ext cx="8431606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 1. Input pattern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1072293" y="1274298"/>
            <a:ext cx="100737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You can change input picture at the same root</a:t>
            </a:r>
            <a:r>
              <a:rPr lang="en-US" altLang="zh-TW" dirty="0"/>
              <a:t>. </a:t>
            </a:r>
            <a:r>
              <a:rPr lang="en-US" altLang="zh-TW" dirty="0" smtClean="0"/>
              <a:t> (But </a:t>
            </a:r>
            <a:r>
              <a:rPr lang="en-US" altLang="zh-TW" dirty="0"/>
              <a:t>the pattern format should be “bmp” or “ppm</a:t>
            </a:r>
            <a:r>
              <a:rPr lang="en-US" altLang="zh-TW" dirty="0" smtClean="0"/>
              <a:t>”)</a:t>
            </a:r>
            <a:endParaRPr lang="en-US" altLang="zh-TW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If there is "input picture", this tool will generate bin file according to </a:t>
            </a:r>
            <a:r>
              <a:rPr lang="en-US" altLang="zh-TW" u="sng" dirty="0"/>
              <a:t>mode 0</a:t>
            </a:r>
            <a:r>
              <a:rPr lang="en-US" altLang="zh-TW" dirty="0"/>
              <a:t>, otherwise </a:t>
            </a:r>
            <a:r>
              <a:rPr lang="en-US" altLang="zh-TW" u="sng" dirty="0" smtClean="0"/>
              <a:t>mode </a:t>
            </a:r>
            <a:r>
              <a:rPr lang="en-US" altLang="zh-TW" u="sng" dirty="0"/>
              <a:t>1</a:t>
            </a:r>
            <a:r>
              <a:rPr lang="en-US" altLang="zh-TW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800" dirty="0" smtClean="0"/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Mode 0</a:t>
            </a:r>
            <a:r>
              <a:rPr lang="en-US" altLang="zh-TW" dirty="0" smtClean="0"/>
              <a:t>: generate </a:t>
            </a:r>
            <a:r>
              <a:rPr lang="en-US" altLang="zh-TW" dirty="0"/>
              <a:t>bin file based on input picture</a:t>
            </a:r>
            <a:endParaRPr lang="en-US" altLang="zh-TW" dirty="0" smtClean="0"/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Mode 1</a:t>
            </a:r>
            <a:r>
              <a:rPr lang="en-US" altLang="zh-TW" dirty="0" smtClean="0"/>
              <a:t>: generate </a:t>
            </a:r>
            <a:r>
              <a:rPr lang="en-US" altLang="zh-TW" dirty="0"/>
              <a:t>bin file based on input </a:t>
            </a:r>
            <a:r>
              <a:rPr lang="en-US" altLang="zh-TW" dirty="0" smtClean="0"/>
              <a:t>settings</a:t>
            </a:r>
          </a:p>
          <a:p>
            <a:r>
              <a:rPr lang="en-US" altLang="zh-TW" dirty="0" smtClean="0"/>
              <a:t>                        </a:t>
            </a: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15657"/>
          <a:stretch/>
        </p:blipFill>
        <p:spPr>
          <a:xfrm>
            <a:off x="2377596" y="3128354"/>
            <a:ext cx="7669431" cy="2160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2276978" y="4083378"/>
            <a:ext cx="7903811" cy="4525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71398" y="5467158"/>
            <a:ext cx="6846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Note:   If panel resolution is “Width” x “Height”,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       then the size of input picture should be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Width/8” </a:t>
            </a:r>
            <a:r>
              <a:rPr lang="en-US" altLang="zh-TW" dirty="0">
                <a:solidFill>
                  <a:srgbClr val="FF0000"/>
                </a:solidFill>
              </a:rPr>
              <a:t>x “</a:t>
            </a:r>
            <a:r>
              <a:rPr lang="en-US" altLang="zh-TW" dirty="0" smtClean="0">
                <a:solidFill>
                  <a:srgbClr val="FF0000"/>
                </a:solidFill>
              </a:rPr>
              <a:t>Height/8”.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53" y="3263211"/>
            <a:ext cx="9253961" cy="143839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BCE410-A077-4239-88B5-EDEB735C676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896CA018-6523-4FE5-AFD9-B4825E909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20" y="542244"/>
            <a:ext cx="8431606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 </a:t>
            </a:r>
            <a:r>
              <a:rPr lang="en-US" altLang="zh-CN" sz="2800" b="1" dirty="0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Register setting</a:t>
            </a:r>
            <a:endParaRPr lang="en-US" altLang="zh-CN" sz="2800" b="1" dirty="0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2293" y="1274298"/>
            <a:ext cx="1007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/>
              <a:t>First, open register file:  Root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\</a:t>
            </a:r>
            <a:r>
              <a:rPr lang="en-US" altLang="zh-TW" dirty="0"/>
              <a:t> </a:t>
            </a:r>
            <a:r>
              <a:rPr lang="en-US" altLang="zh-TW" dirty="0" smtClean="0"/>
              <a:t>regist_interface.ini</a:t>
            </a:r>
            <a:endParaRPr lang="zh-TW" altLang="en-US" dirty="0" smtClean="0"/>
          </a:p>
          <a:p>
            <a:endParaRPr lang="en-US" altLang="zh-TW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/>
              <a:t>Then, modify register setting </a:t>
            </a:r>
            <a:r>
              <a:rPr lang="en-US" altLang="zh-TW" dirty="0"/>
              <a:t>by different test </a:t>
            </a:r>
            <a:r>
              <a:rPr lang="en-US" altLang="zh-TW" dirty="0" smtClean="0"/>
              <a:t>condition.</a:t>
            </a:r>
          </a:p>
        </p:txBody>
      </p:sp>
      <p:sp>
        <p:nvSpPr>
          <p:cNvPr id="7" name="矩形 6"/>
          <p:cNvSpPr/>
          <p:nvPr/>
        </p:nvSpPr>
        <p:spPr>
          <a:xfrm>
            <a:off x="1977146" y="2676523"/>
            <a:ext cx="394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max. value at flash </a:t>
            </a:r>
            <a:r>
              <a:rPr lang="en-US" altLang="zh-TW" dirty="0" smtClean="0">
                <a:solidFill>
                  <a:srgbClr val="FF0000"/>
                </a:solidFill>
              </a:rPr>
              <a:t>data for mode 0.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7" idx="2"/>
          </p:cNvCxnSpPr>
          <p:nvPr/>
        </p:nvCxnSpPr>
        <p:spPr>
          <a:xfrm flipH="1">
            <a:off x="3879273" y="3001433"/>
            <a:ext cx="68220" cy="5198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弧 14"/>
          <p:cNvSpPr/>
          <p:nvPr/>
        </p:nvSpPr>
        <p:spPr>
          <a:xfrm>
            <a:off x="2260160" y="3703782"/>
            <a:ext cx="665018" cy="876685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30692" y="3818958"/>
            <a:ext cx="1792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The REG settings for mode 1.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22" y="2293467"/>
            <a:ext cx="8575357" cy="1382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BCE410-A077-4239-88B5-EDEB735C676D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896CA018-6523-4FE5-AFD9-B4825E909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20" y="542244"/>
            <a:ext cx="8431606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 3</a:t>
            </a:r>
            <a:r>
              <a:rPr lang="en-US" altLang="zh-CN" sz="2800" b="1" dirty="0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Execute function</a:t>
            </a:r>
            <a:endParaRPr lang="en-US" altLang="zh-CN" sz="2800" b="1" dirty="0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293" y="1274298"/>
            <a:ext cx="1007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/>
              <a:t>Double click “flash_gen.bat”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9085" y="2935223"/>
            <a:ext cx="8366229" cy="29260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3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BCE410-A077-4239-88B5-EDEB735C676D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17" y="2393762"/>
            <a:ext cx="6623390" cy="2381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896CA018-6523-4FE5-AFD9-B4825E909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20" y="542244"/>
            <a:ext cx="8431606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 4</a:t>
            </a:r>
            <a:r>
              <a:rPr lang="en-US" altLang="zh-CN" sz="2800" b="1" dirty="0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CMD window</a:t>
            </a:r>
            <a:endParaRPr lang="en-US" altLang="zh-CN" sz="2800" b="1" dirty="0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293" y="1274298"/>
            <a:ext cx="1007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/>
              <a:t>You can find the flash checksum at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window.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2203704" y="3968496"/>
            <a:ext cx="2002536" cy="283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80" y="2927290"/>
            <a:ext cx="8583307" cy="1535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BCE410-A077-4239-88B5-EDEB735C676D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896CA018-6523-4FE5-AFD9-B4825E909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20" y="542244"/>
            <a:ext cx="8431606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 </a:t>
            </a:r>
            <a:r>
              <a:rPr lang="en-US" altLang="zh-CN" sz="2800" b="1" dirty="0" smtClean="0">
                <a:solidFill>
                  <a:srgbClr val="0A41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 Output file</a:t>
            </a:r>
            <a:endParaRPr lang="en-US" altLang="zh-CN" sz="2800" b="1" dirty="0">
              <a:solidFill>
                <a:srgbClr val="0A41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293" y="1274298"/>
            <a:ext cx="10073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/>
              <a:t>After </a:t>
            </a:r>
            <a:r>
              <a:rPr lang="en-US" altLang="zh-TW" dirty="0"/>
              <a:t>“flash_gen.bat” </a:t>
            </a:r>
            <a:r>
              <a:rPr lang="en-US" altLang="zh-TW" dirty="0" smtClean="0"/>
              <a:t>is finish, the following file would be generated.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800" dirty="0" smtClean="0"/>
          </a:p>
          <a:p>
            <a:pPr marL="914389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/>
              <a:t>output.bin</a:t>
            </a:r>
            <a:r>
              <a:rPr lang="en-US" altLang="zh-TW" dirty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the flash bin file for DBI using.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793910" y="3907966"/>
            <a:ext cx="8483946" cy="378691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2273182" y="2435551"/>
            <a:ext cx="9487004" cy="2231992"/>
          </a:xfrm>
        </p:spPr>
        <p:txBody>
          <a:bodyPr/>
          <a:lstStyle/>
          <a:p>
            <a:r>
              <a:rPr lang="zh-CN" altLang="en-US" sz="3600" dirty="0" smtClean="0"/>
              <a:t>谢谢 </a:t>
            </a:r>
            <a:r>
              <a:rPr lang="en-US" altLang="zh-CN" sz="3600" dirty="0" smtClean="0"/>
              <a:t>!</a:t>
            </a:r>
            <a:br>
              <a:rPr lang="en-US" altLang="zh-CN" sz="3600" dirty="0" smtClean="0"/>
            </a:br>
            <a:r>
              <a:rPr lang="en-US" altLang="zh-CN" sz="3600" dirty="0" smtClean="0"/>
              <a:t>Thank you!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213</Words>
  <Application>Microsoft Office PowerPoint</Application>
  <PresentationFormat>寬螢幕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Adobe Gothic Std B</vt:lpstr>
      <vt:lpstr>等线</vt:lpstr>
      <vt:lpstr>微软雅黑</vt:lpstr>
      <vt:lpstr>宋体</vt:lpstr>
      <vt:lpstr>新細明體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谢谢 !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北京集创北方科技股份有限公司  2020.07</dc:title>
  <dc:creator>Olivia</dc:creator>
  <cp:lastModifiedBy>user</cp:lastModifiedBy>
  <cp:revision>166</cp:revision>
  <dcterms:created xsi:type="dcterms:W3CDTF">2020-08-03T13:26:35Z</dcterms:created>
  <dcterms:modified xsi:type="dcterms:W3CDTF">2021-11-22T16:14:19Z</dcterms:modified>
</cp:coreProperties>
</file>