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4" r:id="rId9"/>
    <p:sldId id="275" r:id="rId10"/>
    <p:sldId id="266" r:id="rId11"/>
    <p:sldId id="263" r:id="rId12"/>
    <p:sldId id="267" r:id="rId13"/>
    <p:sldId id="268" r:id="rId14"/>
    <p:sldId id="269" r:id="rId15"/>
    <p:sldId id="262" r:id="rId16"/>
    <p:sldId id="270" r:id="rId17"/>
    <p:sldId id="274" r:id="rId18"/>
    <p:sldId id="271" r:id="rId19"/>
    <p:sldId id="272" r:id="rId20"/>
    <p:sldId id="273"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9" r:id="rId40"/>
    <p:sldId id="296" r:id="rId41"/>
    <p:sldId id="301" r:id="rId42"/>
    <p:sldId id="309" r:id="rId43"/>
    <p:sldId id="302" r:id="rId44"/>
    <p:sldId id="303" r:id="rId45"/>
    <p:sldId id="305" r:id="rId46"/>
    <p:sldId id="306" r:id="rId47"/>
    <p:sldId id="307" r:id="rId48"/>
    <p:sldId id="310" r:id="rId49"/>
    <p:sldId id="312" r:id="rId50"/>
    <p:sldId id="313" r:id="rId51"/>
    <p:sldId id="314" r:id="rId52"/>
    <p:sldId id="315" r:id="rId53"/>
    <p:sldId id="316" r:id="rId54"/>
    <p:sldId id="317" r:id="rId55"/>
    <p:sldId id="318" r:id="rId56"/>
    <p:sldId id="31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5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7B19-351B-44E5-ADFD-C02CCFE82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15659C-7F53-42FD-B6F1-23715B95B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DB622E-BB76-412E-872A-D86BCA217723}"/>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5" name="Footer Placeholder 4">
            <a:extLst>
              <a:ext uri="{FF2B5EF4-FFF2-40B4-BE49-F238E27FC236}">
                <a16:creationId xmlns:a16="http://schemas.microsoft.com/office/drawing/2014/main" id="{233567AF-8640-4DA3-82CE-1D74288CB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2B87B-7362-4DB1-AE97-741ADFD7B7A8}"/>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128687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D00A-6149-4E55-81B2-5CC5F2E2AE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6E7BAA-23B8-489F-816C-4DEDC6168C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CF274-B6D6-4A66-86E9-9042BC0AF2CC}"/>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5" name="Footer Placeholder 4">
            <a:extLst>
              <a:ext uri="{FF2B5EF4-FFF2-40B4-BE49-F238E27FC236}">
                <a16:creationId xmlns:a16="http://schemas.microsoft.com/office/drawing/2014/main" id="{552D220F-74DB-402F-96ED-364C67421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6B5CF-ADB5-464B-9A9A-3F4880449BDE}"/>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479084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37E355-206B-47E9-BA73-9477C6663F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7AE31D-3C40-4F6A-8159-A15586D52D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6B91E-7516-4E1E-AA85-417135908C59}"/>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5" name="Footer Placeholder 4">
            <a:extLst>
              <a:ext uri="{FF2B5EF4-FFF2-40B4-BE49-F238E27FC236}">
                <a16:creationId xmlns:a16="http://schemas.microsoft.com/office/drawing/2014/main" id="{9CDF1E54-6F69-40BA-A2A5-03C74D3EE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2D3C3-7A85-413C-951C-251BD1CD9289}"/>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377758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71DD-962D-477E-96FD-B4B075AA77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969DA-1774-4051-BD4D-E5D234AEA0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F46354-A7C6-42FF-8738-2AB7BC40ABFA}"/>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5" name="Footer Placeholder 4">
            <a:extLst>
              <a:ext uri="{FF2B5EF4-FFF2-40B4-BE49-F238E27FC236}">
                <a16:creationId xmlns:a16="http://schemas.microsoft.com/office/drawing/2014/main" id="{5238829D-B5A3-41E3-8D9B-E7C243EF6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CE89F-37C7-45A6-A5E0-1AD3C66A4494}"/>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329983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19C1-AD33-4A4A-B823-3EC08B006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974562-260C-4592-83E1-1CB3544BF1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9F7EFD-618E-4B38-AB93-F90CED850292}"/>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5" name="Footer Placeholder 4">
            <a:extLst>
              <a:ext uri="{FF2B5EF4-FFF2-40B4-BE49-F238E27FC236}">
                <a16:creationId xmlns:a16="http://schemas.microsoft.com/office/drawing/2014/main" id="{74EA1463-4BFF-4EFD-BB32-BDD183569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F4059-92D0-4774-8F46-8E8836C5DC23}"/>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979367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1EC3-F7C7-4DAA-A886-52D3FE011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DDD9DC-84AB-4965-B133-A461153A6A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758F48-8118-41E2-A705-8E52E8D357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027AFC-B491-4BE3-8539-9ADA6FA9909A}"/>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6" name="Footer Placeholder 5">
            <a:extLst>
              <a:ext uri="{FF2B5EF4-FFF2-40B4-BE49-F238E27FC236}">
                <a16:creationId xmlns:a16="http://schemas.microsoft.com/office/drawing/2014/main" id="{1AE7CCC1-7189-4813-9AC1-9BAB3816D5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D34E0-1E3B-49D9-B424-0EB1A1F96D05}"/>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82548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8776-BE0F-4E2F-BB90-84605CB18B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F8E5EC-4606-4193-A399-0597A784D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FA7800-397C-450E-AA1D-84B0B40FFE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611C28-018B-4C81-B1F3-B53AA3FA37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85C0F1-2DD3-444E-A918-5A2DD7A9D0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2C058C-8252-4FFE-968E-D47BDE99EC9E}"/>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8" name="Footer Placeholder 7">
            <a:extLst>
              <a:ext uri="{FF2B5EF4-FFF2-40B4-BE49-F238E27FC236}">
                <a16:creationId xmlns:a16="http://schemas.microsoft.com/office/drawing/2014/main" id="{06643C3A-73B3-47EC-942C-F7A5892A3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C84F28-AFBD-4850-96DE-DFF02029DDF9}"/>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128096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01A7-6FA4-4D29-B2FB-4B2D93A4F5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675253-F822-4504-B496-DEE5BE4A8AD5}"/>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4" name="Footer Placeholder 3">
            <a:extLst>
              <a:ext uri="{FF2B5EF4-FFF2-40B4-BE49-F238E27FC236}">
                <a16:creationId xmlns:a16="http://schemas.microsoft.com/office/drawing/2014/main" id="{D068AFD2-A55C-4358-8F9D-875907027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39B95A-3484-4DD8-81D7-E6980D8EFCD0}"/>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330280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305998-44EA-4F9F-8560-D5F720E21221}"/>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3" name="Footer Placeholder 2">
            <a:extLst>
              <a:ext uri="{FF2B5EF4-FFF2-40B4-BE49-F238E27FC236}">
                <a16:creationId xmlns:a16="http://schemas.microsoft.com/office/drawing/2014/main" id="{4A124F64-B8FD-4BC7-9702-974992DED2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1ED7C3-6667-4ECF-A424-09040EF99D8D}"/>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190989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8BFE-E226-4434-BBC2-9E8284C47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D165F8-AA44-4B7A-9C2A-DBB32E16F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98E3AD-EC65-4F2B-A260-1501F30BD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49D6A7-C220-42F9-AF60-410072EBD0E9}"/>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6" name="Footer Placeholder 5">
            <a:extLst>
              <a:ext uri="{FF2B5EF4-FFF2-40B4-BE49-F238E27FC236}">
                <a16:creationId xmlns:a16="http://schemas.microsoft.com/office/drawing/2014/main" id="{8AA554C9-1E89-4569-85EB-4DD8147B2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59871-6204-4DA4-A90A-4DCA1ECCD517}"/>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162494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46F6-4D48-419F-BE90-4F6D36136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8C5CFD-9B6F-46A0-891C-73AA297CD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64DA52-EED3-46A6-8487-9B3FB14FC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F5EF69-421A-4384-B387-2E5966A1E30D}"/>
              </a:ext>
            </a:extLst>
          </p:cNvPr>
          <p:cNvSpPr>
            <a:spLocks noGrp="1"/>
          </p:cNvSpPr>
          <p:nvPr>
            <p:ph type="dt" sz="half" idx="10"/>
          </p:nvPr>
        </p:nvSpPr>
        <p:spPr/>
        <p:txBody>
          <a:bodyPr/>
          <a:lstStyle/>
          <a:p>
            <a:fld id="{94124B8E-2A44-49DE-99F2-C01D7D1BDA26}" type="datetimeFigureOut">
              <a:rPr lang="en-US" smtClean="0"/>
              <a:t>6/21/2018</a:t>
            </a:fld>
            <a:endParaRPr lang="en-US"/>
          </a:p>
        </p:txBody>
      </p:sp>
      <p:sp>
        <p:nvSpPr>
          <p:cNvPr id="6" name="Footer Placeholder 5">
            <a:extLst>
              <a:ext uri="{FF2B5EF4-FFF2-40B4-BE49-F238E27FC236}">
                <a16:creationId xmlns:a16="http://schemas.microsoft.com/office/drawing/2014/main" id="{0FA3D707-8316-4C45-A5C0-4BDCD73F5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37FD5-4704-4CF9-8515-B5B003B0B09D}"/>
              </a:ext>
            </a:extLst>
          </p:cNvPr>
          <p:cNvSpPr>
            <a:spLocks noGrp="1"/>
          </p:cNvSpPr>
          <p:nvPr>
            <p:ph type="sldNum" sz="quarter" idx="12"/>
          </p:nvPr>
        </p:nvSpPr>
        <p:spPr/>
        <p:txBody>
          <a:bodyPr/>
          <a:lstStyle/>
          <a:p>
            <a:fld id="{C2ED7D2B-1E00-49FA-A52D-1E0327C22886}" type="slidenum">
              <a:rPr lang="en-US" smtClean="0"/>
              <a:t>‹#›</a:t>
            </a:fld>
            <a:endParaRPr lang="en-US"/>
          </a:p>
        </p:txBody>
      </p:sp>
    </p:spTree>
    <p:extLst>
      <p:ext uri="{BB962C8B-B14F-4D97-AF65-F5344CB8AC3E}">
        <p14:creationId xmlns:p14="http://schemas.microsoft.com/office/powerpoint/2010/main" val="207748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07785-C1D7-43BD-B6DF-F96818685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E3EBC-8C32-4D47-836E-6782664049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D6189-5064-41F4-B5B7-2311178637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24B8E-2A44-49DE-99F2-C01D7D1BDA26}" type="datetimeFigureOut">
              <a:rPr lang="en-US" smtClean="0"/>
              <a:t>6/21/2018</a:t>
            </a:fld>
            <a:endParaRPr lang="en-US"/>
          </a:p>
        </p:txBody>
      </p:sp>
      <p:sp>
        <p:nvSpPr>
          <p:cNvPr id="5" name="Footer Placeholder 4">
            <a:extLst>
              <a:ext uri="{FF2B5EF4-FFF2-40B4-BE49-F238E27FC236}">
                <a16:creationId xmlns:a16="http://schemas.microsoft.com/office/drawing/2014/main" id="{25A3086B-982F-45CE-A3DF-F30E6ED08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BDE3C9-91E8-4358-8EBF-F7D5E4672A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D7D2B-1E00-49FA-A52D-1E0327C22886}" type="slidenum">
              <a:rPr lang="en-US" smtClean="0"/>
              <a:t>‹#›</a:t>
            </a:fld>
            <a:endParaRPr lang="en-US"/>
          </a:p>
        </p:txBody>
      </p:sp>
    </p:spTree>
    <p:extLst>
      <p:ext uri="{BB962C8B-B14F-4D97-AF65-F5344CB8AC3E}">
        <p14:creationId xmlns:p14="http://schemas.microsoft.com/office/powerpoint/2010/main" val="4236032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npr.org/2018/06/08/618351478/oceans-8-sets-its-sight-on-the-worlds-biggest-fashion-ev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llrecipes.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facebook.com" TargetMode="External"/><Relationship Id="rId3" Type="http://schemas.openxmlformats.org/officeDocument/2006/relationships/hyperlink" Target="https://www.roblox.com/?v=rc&amp;rbx_source=3&amp;rbx_medium=cpa&amp;rbx_campaign=9381772" TargetMode="External"/><Relationship Id="rId7" Type="http://schemas.openxmlformats.org/officeDocument/2006/relationships/hyperlink" Target="https://www.seventeen.com/" TargetMode="External"/><Relationship Id="rId2" Type="http://schemas.openxmlformats.org/officeDocument/2006/relationships/hyperlink" Target="https://www.sbcrestaurants.com/" TargetMode="External"/><Relationship Id="rId1" Type="http://schemas.openxmlformats.org/officeDocument/2006/relationships/slideLayout" Target="../slideLayouts/slideLayout2.xml"/><Relationship Id="rId6" Type="http://schemas.openxmlformats.org/officeDocument/2006/relationships/hyperlink" Target="https://www.jkrowling.com/" TargetMode="External"/><Relationship Id="rId5" Type="http://schemas.openxmlformats.org/officeDocument/2006/relationships/hyperlink" Target="https://www.netflix.com/browse" TargetMode="External"/><Relationship Id="rId4" Type="http://schemas.openxmlformats.org/officeDocument/2006/relationships/hyperlink" Target="https://www.amazon.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www.color-he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w3schools.com/html/default.asp"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w3schools.com/css/css3_mediaqueries.asp" TargetMode="External"/><Relationship Id="rId5" Type="http://schemas.openxmlformats.org/officeDocument/2006/relationships/hyperlink" Target="http://www.color-hex.com/" TargetMode="External"/><Relationship Id="rId4" Type="http://schemas.openxmlformats.org/officeDocument/2006/relationships/hyperlink" Target="https://www.w3schools.com/css/default.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0FE0-9A30-41ED-B4B5-F8D5FFCCEFCB}"/>
              </a:ext>
            </a:extLst>
          </p:cNvPr>
          <p:cNvSpPr>
            <a:spLocks noGrp="1"/>
          </p:cNvSpPr>
          <p:nvPr>
            <p:ph type="ctrTitle"/>
          </p:nvPr>
        </p:nvSpPr>
        <p:spPr>
          <a:xfrm>
            <a:off x="1524000" y="1122363"/>
            <a:ext cx="9144000" cy="4140102"/>
          </a:xfrm>
        </p:spPr>
        <p:txBody>
          <a:bodyPr>
            <a:normAutofit/>
          </a:bodyPr>
          <a:lstStyle/>
          <a:p>
            <a:r>
              <a:rPr lang="en-US" sz="8000" dirty="0">
                <a:solidFill>
                  <a:schemeClr val="accent5">
                    <a:lumMod val="75000"/>
                  </a:schemeClr>
                </a:solidFill>
              </a:rPr>
              <a:t>Web Design </a:t>
            </a:r>
            <a:br>
              <a:rPr lang="en-US" sz="8000" dirty="0">
                <a:solidFill>
                  <a:schemeClr val="accent5">
                    <a:lumMod val="75000"/>
                  </a:schemeClr>
                </a:solidFill>
              </a:rPr>
            </a:br>
            <a:r>
              <a:rPr lang="en-US" sz="8000" dirty="0">
                <a:solidFill>
                  <a:schemeClr val="accent5">
                    <a:lumMod val="75000"/>
                  </a:schemeClr>
                </a:solidFill>
              </a:rPr>
              <a:t>Bootcamp </a:t>
            </a:r>
            <a:br>
              <a:rPr lang="en-US" sz="8000" dirty="0">
                <a:solidFill>
                  <a:schemeClr val="accent5">
                    <a:lumMod val="75000"/>
                  </a:schemeClr>
                </a:solidFill>
              </a:rPr>
            </a:br>
            <a:r>
              <a:rPr lang="en-US" sz="8000" dirty="0">
                <a:solidFill>
                  <a:schemeClr val="accent5">
                    <a:lumMod val="75000"/>
                  </a:schemeClr>
                </a:solidFill>
              </a:rPr>
              <a:t>Lite</a:t>
            </a:r>
          </a:p>
        </p:txBody>
      </p:sp>
    </p:spTree>
    <p:extLst>
      <p:ext uri="{BB962C8B-B14F-4D97-AF65-F5344CB8AC3E}">
        <p14:creationId xmlns:p14="http://schemas.microsoft.com/office/powerpoint/2010/main" val="228275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C0AE-7B72-4CA4-9C64-8136E1640308}"/>
              </a:ext>
            </a:extLst>
          </p:cNvPr>
          <p:cNvSpPr>
            <a:spLocks noGrp="1"/>
          </p:cNvSpPr>
          <p:nvPr>
            <p:ph type="title"/>
          </p:nvPr>
        </p:nvSpPr>
        <p:spPr/>
        <p:txBody>
          <a:bodyPr/>
          <a:lstStyle/>
          <a:p>
            <a:r>
              <a:rPr lang="en-US" dirty="0"/>
              <a:t>Bathroom, Snack, Brainstorm</a:t>
            </a:r>
          </a:p>
        </p:txBody>
      </p:sp>
      <p:sp>
        <p:nvSpPr>
          <p:cNvPr id="3" name="Content Placeholder 2">
            <a:extLst>
              <a:ext uri="{FF2B5EF4-FFF2-40B4-BE49-F238E27FC236}">
                <a16:creationId xmlns:a16="http://schemas.microsoft.com/office/drawing/2014/main" id="{EE2A2BEE-D03D-4B15-8848-3E2AA9F236D6}"/>
              </a:ext>
            </a:extLst>
          </p:cNvPr>
          <p:cNvSpPr>
            <a:spLocks noGrp="1"/>
          </p:cNvSpPr>
          <p:nvPr>
            <p:ph idx="1"/>
          </p:nvPr>
        </p:nvSpPr>
        <p:spPr/>
        <p:txBody>
          <a:bodyPr/>
          <a:lstStyle/>
          <a:p>
            <a:r>
              <a:rPr lang="en-US" dirty="0"/>
              <a:t>Come up with some simple recipes together for the summer, so we can put them in our web page.</a:t>
            </a:r>
          </a:p>
          <a:p>
            <a:r>
              <a:rPr lang="en-US" dirty="0"/>
              <a:t>Remember you need a recipe name, sentence describing the recipe, a list of ingredients, and directions.</a:t>
            </a:r>
          </a:p>
        </p:txBody>
      </p:sp>
    </p:spTree>
    <p:extLst>
      <p:ext uri="{BB962C8B-B14F-4D97-AF65-F5344CB8AC3E}">
        <p14:creationId xmlns:p14="http://schemas.microsoft.com/office/powerpoint/2010/main" val="123438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64E6-9B48-4657-ACEF-C94B2D8EA662}"/>
              </a:ext>
            </a:extLst>
          </p:cNvPr>
          <p:cNvSpPr>
            <a:spLocks noGrp="1"/>
          </p:cNvSpPr>
          <p:nvPr>
            <p:ph type="title"/>
          </p:nvPr>
        </p:nvSpPr>
        <p:spPr/>
        <p:txBody>
          <a:bodyPr/>
          <a:lstStyle/>
          <a:p>
            <a:pPr algn="ctr"/>
            <a:r>
              <a:rPr lang="en-US" dirty="0"/>
              <a:t>Recess!</a:t>
            </a:r>
          </a:p>
        </p:txBody>
      </p:sp>
      <p:sp>
        <p:nvSpPr>
          <p:cNvPr id="3" name="Content Placeholder 2">
            <a:extLst>
              <a:ext uri="{FF2B5EF4-FFF2-40B4-BE49-F238E27FC236}">
                <a16:creationId xmlns:a16="http://schemas.microsoft.com/office/drawing/2014/main" id="{A1700282-2419-432F-9621-5D063CEA2885}"/>
              </a:ext>
            </a:extLst>
          </p:cNvPr>
          <p:cNvSpPr>
            <a:spLocks noGrp="1"/>
          </p:cNvSpPr>
          <p:nvPr>
            <p:ph idx="1"/>
          </p:nvPr>
        </p:nvSpPr>
        <p:spPr/>
        <p:txBody>
          <a:bodyPr/>
          <a:lstStyle/>
          <a:p>
            <a:r>
              <a:rPr lang="en-US" dirty="0"/>
              <a:t>Come back in 20 minutes!</a:t>
            </a:r>
          </a:p>
        </p:txBody>
      </p:sp>
    </p:spTree>
    <p:extLst>
      <p:ext uri="{BB962C8B-B14F-4D97-AF65-F5344CB8AC3E}">
        <p14:creationId xmlns:p14="http://schemas.microsoft.com/office/powerpoint/2010/main" val="115853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4FD3-F8BB-47AD-8134-AED78790CFF9}"/>
              </a:ext>
            </a:extLst>
          </p:cNvPr>
          <p:cNvSpPr>
            <a:spLocks noGrp="1"/>
          </p:cNvSpPr>
          <p:nvPr>
            <p:ph type="title"/>
          </p:nvPr>
        </p:nvSpPr>
        <p:spPr/>
        <p:txBody>
          <a:bodyPr/>
          <a:lstStyle/>
          <a:p>
            <a:r>
              <a:rPr lang="en-US" dirty="0"/>
              <a:t>OK, so now lets plug those ideas into our webpage.</a:t>
            </a:r>
          </a:p>
        </p:txBody>
      </p:sp>
      <p:sp>
        <p:nvSpPr>
          <p:cNvPr id="3" name="Content Placeholder 2">
            <a:extLst>
              <a:ext uri="{FF2B5EF4-FFF2-40B4-BE49-F238E27FC236}">
                <a16:creationId xmlns:a16="http://schemas.microsoft.com/office/drawing/2014/main" id="{D0211FF5-57E5-41B2-BCF2-718210DE3F88}"/>
              </a:ext>
            </a:extLst>
          </p:cNvPr>
          <p:cNvSpPr>
            <a:spLocks noGrp="1"/>
          </p:cNvSpPr>
          <p:nvPr>
            <p:ph idx="1"/>
          </p:nvPr>
        </p:nvSpPr>
        <p:spPr>
          <a:xfrm>
            <a:off x="838200" y="1825625"/>
            <a:ext cx="10515600" cy="4667250"/>
          </a:xfrm>
        </p:spPr>
        <p:txBody>
          <a:bodyPr>
            <a:normAutofit lnSpcReduction="10000"/>
          </a:bodyPr>
          <a:lstStyle/>
          <a:p>
            <a:r>
              <a:rPr lang="en-US" dirty="0"/>
              <a:t>&lt;p&gt;&lt;/p&gt; : Remember is the </a:t>
            </a:r>
            <a:r>
              <a:rPr lang="en-US" b="1" dirty="0"/>
              <a:t>p</a:t>
            </a:r>
            <a:r>
              <a:rPr lang="en-US" dirty="0"/>
              <a:t>aragraph tag. It us used for anything you want to look like regular text so it doesn’t HAVE to be a multi-line paragraph</a:t>
            </a:r>
          </a:p>
          <a:p>
            <a:r>
              <a:rPr lang="en-US" dirty="0"/>
              <a:t>&lt;</a:t>
            </a:r>
            <a:r>
              <a:rPr lang="en-US" dirty="0" err="1"/>
              <a:t>ol</a:t>
            </a:r>
            <a:r>
              <a:rPr lang="en-US" dirty="0"/>
              <a:t>&gt;&lt;/</a:t>
            </a:r>
            <a:r>
              <a:rPr lang="en-US" dirty="0" err="1"/>
              <a:t>ol</a:t>
            </a:r>
            <a:r>
              <a:rPr lang="en-US" dirty="0"/>
              <a:t>&gt; is an </a:t>
            </a:r>
            <a:r>
              <a:rPr lang="en-US" b="1" dirty="0"/>
              <a:t>o</a:t>
            </a:r>
            <a:r>
              <a:rPr lang="en-US" dirty="0"/>
              <a:t>rdered </a:t>
            </a:r>
            <a:r>
              <a:rPr lang="en-US" b="1" dirty="0"/>
              <a:t>l</a:t>
            </a:r>
            <a:r>
              <a:rPr lang="en-US" dirty="0"/>
              <a:t>ist.  Usually something we might number, like directions</a:t>
            </a:r>
          </a:p>
          <a:p>
            <a:r>
              <a:rPr lang="en-US" dirty="0"/>
              <a:t>&lt;ul&gt;&lt;/ul&gt; is an </a:t>
            </a:r>
            <a:r>
              <a:rPr lang="en-US" b="1" dirty="0"/>
              <a:t>u</a:t>
            </a:r>
            <a:r>
              <a:rPr lang="en-US" dirty="0"/>
              <a:t>nordered </a:t>
            </a:r>
            <a:r>
              <a:rPr lang="en-US" b="1" dirty="0"/>
              <a:t>l</a:t>
            </a:r>
            <a:r>
              <a:rPr lang="en-US" dirty="0"/>
              <a:t>ist. Usually something that doesn’t have to be in any order, but just points</a:t>
            </a:r>
          </a:p>
          <a:p>
            <a:r>
              <a:rPr lang="en-US" dirty="0"/>
              <a:t>&lt;li&gt;&lt;/li&gt; are the </a:t>
            </a:r>
            <a:r>
              <a:rPr lang="en-US" b="1" dirty="0"/>
              <a:t>l</a:t>
            </a:r>
            <a:r>
              <a:rPr lang="en-US" dirty="0"/>
              <a:t>ist of </a:t>
            </a:r>
            <a:r>
              <a:rPr lang="en-US" b="1" dirty="0"/>
              <a:t>i</a:t>
            </a:r>
            <a:r>
              <a:rPr lang="en-US" dirty="0"/>
              <a:t>tems you put inside  an ordered list or unordered list.</a:t>
            </a:r>
          </a:p>
          <a:p>
            <a:r>
              <a:rPr lang="en-US" dirty="0"/>
              <a:t>We will look at the anchor &lt;a&gt;&lt;/a&gt; tag and image &lt;</a:t>
            </a:r>
            <a:r>
              <a:rPr lang="en-US" dirty="0" err="1"/>
              <a:t>img</a:t>
            </a:r>
            <a:r>
              <a:rPr lang="en-US" dirty="0"/>
              <a:t>&gt;&lt;/</a:t>
            </a:r>
            <a:r>
              <a:rPr lang="en-US" dirty="0" err="1"/>
              <a:t>img</a:t>
            </a:r>
            <a:r>
              <a:rPr lang="en-US" dirty="0"/>
              <a:t>&gt; later</a:t>
            </a:r>
          </a:p>
          <a:p>
            <a:r>
              <a:rPr lang="en-US" dirty="0"/>
              <a:t>Lets inspect it in dev tools!</a:t>
            </a:r>
          </a:p>
        </p:txBody>
      </p:sp>
    </p:spTree>
    <p:extLst>
      <p:ext uri="{BB962C8B-B14F-4D97-AF65-F5344CB8AC3E}">
        <p14:creationId xmlns:p14="http://schemas.microsoft.com/office/powerpoint/2010/main" val="136615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33B1-BB5B-42A0-8695-715D3DCBBCBB}"/>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22A062E2-00D5-494A-9B53-1F261599EFD6}"/>
              </a:ext>
            </a:extLst>
          </p:cNvPr>
          <p:cNvSpPr>
            <a:spLocks noGrp="1"/>
          </p:cNvSpPr>
          <p:nvPr>
            <p:ph idx="1"/>
          </p:nvPr>
        </p:nvSpPr>
        <p:spPr>
          <a:xfrm>
            <a:off x="838200" y="1492898"/>
            <a:ext cx="10515600" cy="5281126"/>
          </a:xfrm>
        </p:spPr>
        <p:txBody>
          <a:bodyPr>
            <a:normAutofit/>
          </a:bodyPr>
          <a:lstStyle/>
          <a:p>
            <a:r>
              <a:rPr lang="en-US" dirty="0"/>
              <a:t>I described that my time machine is “Young at heart, but getting on in years.”</a:t>
            </a:r>
          </a:p>
          <a:p>
            <a:r>
              <a:rPr lang="en-US" dirty="0"/>
              <a:t>I need to make a top 2 reasons to keep my time machine, in order of  most important to least</a:t>
            </a:r>
          </a:p>
          <a:p>
            <a:r>
              <a:rPr lang="en-US" dirty="0"/>
              <a:t>I need to list 2 particular things I want in a new time machine, but the order doesn’t matter</a:t>
            </a:r>
          </a:p>
          <a:p>
            <a:r>
              <a:rPr lang="en-US" dirty="0"/>
              <a:t>I need the top 2 reason list items to be “Love”, “Sentiment”</a:t>
            </a:r>
          </a:p>
          <a:p>
            <a:r>
              <a:rPr lang="en-US" dirty="0"/>
              <a:t>I need the list of wants to be “Wrinkle Free”, “Smells Good”</a:t>
            </a:r>
          </a:p>
        </p:txBody>
      </p:sp>
    </p:spTree>
    <p:extLst>
      <p:ext uri="{BB962C8B-B14F-4D97-AF65-F5344CB8AC3E}">
        <p14:creationId xmlns:p14="http://schemas.microsoft.com/office/powerpoint/2010/main" val="2169890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8799-2C3E-4570-BAFA-997C80DB79ED}"/>
              </a:ext>
            </a:extLst>
          </p:cNvPr>
          <p:cNvSpPr>
            <a:spLocks noGrp="1"/>
          </p:cNvSpPr>
          <p:nvPr>
            <p:ph type="title"/>
          </p:nvPr>
        </p:nvSpPr>
        <p:spPr/>
        <p:txBody>
          <a:bodyPr/>
          <a:lstStyle/>
          <a:p>
            <a:r>
              <a:rPr lang="en-US" dirty="0"/>
              <a:t>Lunch</a:t>
            </a:r>
          </a:p>
        </p:txBody>
      </p:sp>
      <p:sp>
        <p:nvSpPr>
          <p:cNvPr id="3" name="Content Placeholder 2">
            <a:extLst>
              <a:ext uri="{FF2B5EF4-FFF2-40B4-BE49-F238E27FC236}">
                <a16:creationId xmlns:a16="http://schemas.microsoft.com/office/drawing/2014/main" id="{D493CF19-625F-4877-A59B-2C3CE6B9D472}"/>
              </a:ext>
            </a:extLst>
          </p:cNvPr>
          <p:cNvSpPr>
            <a:spLocks noGrp="1"/>
          </p:cNvSpPr>
          <p:nvPr>
            <p:ph idx="1"/>
          </p:nvPr>
        </p:nvSpPr>
        <p:spPr/>
        <p:txBody>
          <a:bodyPr/>
          <a:lstStyle/>
          <a:p>
            <a:pPr marL="0" indent="0">
              <a:buNone/>
            </a:pPr>
            <a:r>
              <a:rPr lang="en-US" dirty="0"/>
              <a:t>Go outside, eat lunch, play</a:t>
            </a:r>
          </a:p>
        </p:txBody>
      </p:sp>
    </p:spTree>
    <p:extLst>
      <p:ext uri="{BB962C8B-B14F-4D97-AF65-F5344CB8AC3E}">
        <p14:creationId xmlns:p14="http://schemas.microsoft.com/office/powerpoint/2010/main" val="414898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E55E-A292-458F-AB6A-C636312FF454}"/>
              </a:ext>
            </a:extLst>
          </p:cNvPr>
          <p:cNvSpPr>
            <a:spLocks noGrp="1"/>
          </p:cNvSpPr>
          <p:nvPr>
            <p:ph type="title"/>
          </p:nvPr>
        </p:nvSpPr>
        <p:spPr/>
        <p:txBody>
          <a:bodyPr/>
          <a:lstStyle/>
          <a:p>
            <a:r>
              <a:rPr lang="en-US" dirty="0"/>
              <a:t>Think about it like a report, or magazine article</a:t>
            </a:r>
          </a:p>
        </p:txBody>
      </p:sp>
      <p:sp>
        <p:nvSpPr>
          <p:cNvPr id="3" name="Content Placeholder 2">
            <a:extLst>
              <a:ext uri="{FF2B5EF4-FFF2-40B4-BE49-F238E27FC236}">
                <a16:creationId xmlns:a16="http://schemas.microsoft.com/office/drawing/2014/main" id="{48D132A9-309E-428C-BE58-0F8E752C26B8}"/>
              </a:ext>
            </a:extLst>
          </p:cNvPr>
          <p:cNvSpPr>
            <a:spLocks noGrp="1"/>
          </p:cNvSpPr>
          <p:nvPr>
            <p:ph idx="1"/>
          </p:nvPr>
        </p:nvSpPr>
        <p:spPr/>
        <p:txBody>
          <a:bodyPr/>
          <a:lstStyle/>
          <a:p>
            <a:pPr marL="0" indent="0">
              <a:buNone/>
            </a:pPr>
            <a:r>
              <a:rPr lang="en-US" dirty="0"/>
              <a:t>Using the article in front of you, which is a review of the movie </a:t>
            </a:r>
            <a:r>
              <a:rPr lang="en-US" dirty="0">
                <a:hlinkClick r:id="rId2"/>
              </a:rPr>
              <a:t>Ocean’s 8</a:t>
            </a:r>
            <a:r>
              <a:rPr lang="en-US" dirty="0"/>
              <a:t>, see if you can guess what is considered a heading, and paragraph, a link, an image, and a list. </a:t>
            </a:r>
          </a:p>
          <a:p>
            <a:pPr marL="0" indent="0">
              <a:buNone/>
            </a:pPr>
            <a:r>
              <a:rPr lang="en-US" dirty="0"/>
              <a:t>Use a pencil to draw the tags around each item. Don’t forget the closing tags!</a:t>
            </a:r>
          </a:p>
          <a:p>
            <a:pPr marL="0" indent="0">
              <a:buNone/>
            </a:pPr>
            <a:r>
              <a:rPr lang="en-US" dirty="0"/>
              <a:t>Don’t worry if you have trouble. </a:t>
            </a:r>
          </a:p>
          <a:p>
            <a:pPr marL="0" indent="0">
              <a:buNone/>
            </a:pPr>
            <a:r>
              <a:rPr lang="en-US" dirty="0"/>
              <a:t>The list will be the hardest as it doesn’t look like a list at all. And you have to decide if you think it is an ordered list or unordered list.</a:t>
            </a:r>
          </a:p>
          <a:p>
            <a:pPr marL="0" indent="0">
              <a:buNone/>
            </a:pPr>
            <a:r>
              <a:rPr lang="en-US" dirty="0"/>
              <a:t>When we are done we will check ourselves with dev tools.</a:t>
            </a:r>
          </a:p>
        </p:txBody>
      </p:sp>
    </p:spTree>
    <p:extLst>
      <p:ext uri="{BB962C8B-B14F-4D97-AF65-F5344CB8AC3E}">
        <p14:creationId xmlns:p14="http://schemas.microsoft.com/office/powerpoint/2010/main" val="407401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1572-14C3-45CE-BD16-BC1ED22DF7AF}"/>
              </a:ext>
            </a:extLst>
          </p:cNvPr>
          <p:cNvSpPr>
            <a:spLocks noGrp="1"/>
          </p:cNvSpPr>
          <p:nvPr>
            <p:ph type="title"/>
          </p:nvPr>
        </p:nvSpPr>
        <p:spPr/>
        <p:txBody>
          <a:bodyPr/>
          <a:lstStyle/>
          <a:p>
            <a:r>
              <a:rPr lang="en-US" dirty="0"/>
              <a:t>Anchor Tag</a:t>
            </a:r>
          </a:p>
        </p:txBody>
      </p:sp>
      <p:sp>
        <p:nvSpPr>
          <p:cNvPr id="3" name="Content Placeholder 2">
            <a:extLst>
              <a:ext uri="{FF2B5EF4-FFF2-40B4-BE49-F238E27FC236}">
                <a16:creationId xmlns:a16="http://schemas.microsoft.com/office/drawing/2014/main" id="{C90D590C-C494-46E3-B4BA-E4F1BD63A900}"/>
              </a:ext>
            </a:extLst>
          </p:cNvPr>
          <p:cNvSpPr>
            <a:spLocks noGrp="1"/>
          </p:cNvSpPr>
          <p:nvPr>
            <p:ph idx="1"/>
          </p:nvPr>
        </p:nvSpPr>
        <p:spPr>
          <a:xfrm>
            <a:off x="838200" y="1825624"/>
            <a:ext cx="10515600" cy="4817771"/>
          </a:xfrm>
        </p:spPr>
        <p:txBody>
          <a:bodyPr>
            <a:normAutofit fontScale="92500"/>
          </a:bodyPr>
          <a:lstStyle/>
          <a:p>
            <a:r>
              <a:rPr lang="en-US" dirty="0"/>
              <a:t>The anchor tag &lt;a&gt;&lt;/a&gt; can be used to make a link to another web page.</a:t>
            </a:r>
          </a:p>
          <a:p>
            <a:r>
              <a:rPr lang="en-US" dirty="0"/>
              <a:t>It has an </a:t>
            </a:r>
            <a:r>
              <a:rPr lang="en-US" b="1" dirty="0"/>
              <a:t>attribute</a:t>
            </a:r>
            <a:r>
              <a:rPr lang="en-US" dirty="0"/>
              <a:t> called </a:t>
            </a:r>
            <a:r>
              <a:rPr lang="en-US" dirty="0" err="1"/>
              <a:t>href</a:t>
            </a:r>
            <a:r>
              <a:rPr lang="en-US" dirty="0"/>
              <a:t>. Think </a:t>
            </a:r>
            <a:r>
              <a:rPr lang="en-US" b="1" dirty="0"/>
              <a:t>h</a:t>
            </a:r>
            <a:r>
              <a:rPr lang="en-US" dirty="0"/>
              <a:t>ypertext </a:t>
            </a:r>
            <a:r>
              <a:rPr lang="en-US" b="1" dirty="0"/>
              <a:t>ref</a:t>
            </a:r>
            <a:r>
              <a:rPr lang="en-US" dirty="0"/>
              <a:t>erence because it references another webpage using hypertext (remember Hyper Text Markup Language).</a:t>
            </a:r>
          </a:p>
          <a:p>
            <a:r>
              <a:rPr lang="en-US" dirty="0" err="1"/>
              <a:t>Href</a:t>
            </a:r>
            <a:r>
              <a:rPr lang="en-US" dirty="0"/>
              <a:t> is followed by =“the web address name” and is inside the tags.</a:t>
            </a:r>
          </a:p>
          <a:p>
            <a:r>
              <a:rPr lang="en-US" dirty="0"/>
              <a:t>If we wanted to link google to our web page we would write it like this:</a:t>
            </a:r>
          </a:p>
          <a:p>
            <a:pPr lvl="1"/>
            <a:r>
              <a:rPr lang="en-US" dirty="0"/>
              <a:t>&lt;a </a:t>
            </a:r>
            <a:r>
              <a:rPr lang="en-US" dirty="0" err="1"/>
              <a:t>href</a:t>
            </a:r>
            <a:r>
              <a:rPr lang="en-US" dirty="0"/>
              <a:t>=</a:t>
            </a:r>
            <a:r>
              <a:rPr lang="en-US" dirty="0">
                <a:hlinkClick r:id="rId2"/>
              </a:rPr>
              <a:t>“www.google.com</a:t>
            </a:r>
            <a:r>
              <a:rPr lang="en-US" dirty="0"/>
              <a:t>”&gt;Google&lt;/a&gt;</a:t>
            </a:r>
          </a:p>
          <a:p>
            <a:r>
              <a:rPr lang="en-US" dirty="0"/>
              <a:t>In our recipes page, at the end, let’s write a paragraph “Find more great recipes here:” </a:t>
            </a:r>
          </a:p>
          <a:p>
            <a:r>
              <a:rPr lang="en-US" dirty="0"/>
              <a:t>Add an anchor tag with </a:t>
            </a:r>
            <a:r>
              <a:rPr lang="en-US" dirty="0">
                <a:hlinkClick r:id="rId3"/>
              </a:rPr>
              <a:t>www.allrecipes.com</a:t>
            </a:r>
            <a:r>
              <a:rPr lang="en-US" dirty="0"/>
              <a:t> as the </a:t>
            </a:r>
            <a:r>
              <a:rPr lang="en-US" dirty="0" err="1"/>
              <a:t>href</a:t>
            </a:r>
            <a:r>
              <a:rPr lang="en-US" dirty="0"/>
              <a:t>,  and </a:t>
            </a:r>
            <a:r>
              <a:rPr lang="en-US" dirty="0" err="1"/>
              <a:t>Allrecipes</a:t>
            </a:r>
            <a:r>
              <a:rPr lang="en-US" dirty="0"/>
              <a:t> as the text the user will see</a:t>
            </a:r>
          </a:p>
          <a:p>
            <a:endParaRPr lang="en-US" dirty="0"/>
          </a:p>
        </p:txBody>
      </p:sp>
    </p:spTree>
    <p:extLst>
      <p:ext uri="{BB962C8B-B14F-4D97-AF65-F5344CB8AC3E}">
        <p14:creationId xmlns:p14="http://schemas.microsoft.com/office/powerpoint/2010/main" val="264983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3115-BD23-46FB-A7EA-426C647FF4B9}"/>
              </a:ext>
            </a:extLst>
          </p:cNvPr>
          <p:cNvSpPr>
            <a:spLocks noGrp="1"/>
          </p:cNvSpPr>
          <p:nvPr>
            <p:ph type="title"/>
          </p:nvPr>
        </p:nvSpPr>
        <p:spPr/>
        <p:txBody>
          <a:bodyPr/>
          <a:lstStyle/>
          <a:p>
            <a:r>
              <a:rPr lang="en-US" dirty="0"/>
              <a:t>Anchor tags with UL and LI as Navigation</a:t>
            </a:r>
          </a:p>
        </p:txBody>
      </p:sp>
      <p:sp>
        <p:nvSpPr>
          <p:cNvPr id="3" name="Content Placeholder 2">
            <a:extLst>
              <a:ext uri="{FF2B5EF4-FFF2-40B4-BE49-F238E27FC236}">
                <a16:creationId xmlns:a16="http://schemas.microsoft.com/office/drawing/2014/main" id="{07A37CAD-9281-4CF9-8C77-00A8832852FD}"/>
              </a:ext>
            </a:extLst>
          </p:cNvPr>
          <p:cNvSpPr>
            <a:spLocks noGrp="1"/>
          </p:cNvSpPr>
          <p:nvPr>
            <p:ph idx="1"/>
          </p:nvPr>
        </p:nvSpPr>
        <p:spPr/>
        <p:txBody>
          <a:bodyPr/>
          <a:lstStyle/>
          <a:p>
            <a:r>
              <a:rPr lang="en-US" dirty="0"/>
              <a:t>We will go further into this in a couple of  days but know that any navigation bar in a web site is made up of these three things:</a:t>
            </a:r>
          </a:p>
          <a:p>
            <a:pPr lvl="1"/>
            <a:r>
              <a:rPr lang="en-US" dirty="0"/>
              <a:t>&lt;ul&gt;</a:t>
            </a:r>
          </a:p>
          <a:p>
            <a:pPr lvl="1"/>
            <a:r>
              <a:rPr lang="en-US" dirty="0"/>
              <a:t>&lt;li&gt;</a:t>
            </a:r>
          </a:p>
          <a:p>
            <a:pPr lvl="1"/>
            <a:r>
              <a:rPr lang="en-US" dirty="0"/>
              <a:t>&lt;a&gt; </a:t>
            </a:r>
          </a:p>
          <a:p>
            <a:r>
              <a:rPr lang="en-US" dirty="0"/>
              <a:t>The &lt;a&gt; is wrapped around the text in the list item &lt;li&gt; tag with a </a:t>
            </a:r>
            <a:r>
              <a:rPr lang="en-US" dirty="0" err="1"/>
              <a:t>href</a:t>
            </a:r>
            <a:r>
              <a:rPr lang="en-US" dirty="0"/>
              <a:t> equaling the destination of the link.</a:t>
            </a:r>
          </a:p>
        </p:txBody>
      </p:sp>
    </p:spTree>
    <p:extLst>
      <p:ext uri="{BB962C8B-B14F-4D97-AF65-F5344CB8AC3E}">
        <p14:creationId xmlns:p14="http://schemas.microsoft.com/office/powerpoint/2010/main" val="90334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61E9-5470-48FD-B754-7A2A7CBB2819}"/>
              </a:ext>
            </a:extLst>
          </p:cNvPr>
          <p:cNvSpPr>
            <a:spLocks noGrp="1"/>
          </p:cNvSpPr>
          <p:nvPr>
            <p:ph type="title"/>
          </p:nvPr>
        </p:nvSpPr>
        <p:spPr/>
        <p:txBody>
          <a:bodyPr/>
          <a:lstStyle/>
          <a:p>
            <a:r>
              <a:rPr lang="en-US" dirty="0" err="1"/>
              <a:t>Img</a:t>
            </a:r>
            <a:r>
              <a:rPr lang="en-US" dirty="0"/>
              <a:t> Tag</a:t>
            </a:r>
          </a:p>
        </p:txBody>
      </p:sp>
      <p:sp>
        <p:nvSpPr>
          <p:cNvPr id="3" name="Content Placeholder 2">
            <a:extLst>
              <a:ext uri="{FF2B5EF4-FFF2-40B4-BE49-F238E27FC236}">
                <a16:creationId xmlns:a16="http://schemas.microsoft.com/office/drawing/2014/main" id="{0B46BF8B-4085-41C9-85AA-D38F34441716}"/>
              </a:ext>
            </a:extLst>
          </p:cNvPr>
          <p:cNvSpPr>
            <a:spLocks noGrp="1"/>
          </p:cNvSpPr>
          <p:nvPr>
            <p:ph idx="1"/>
          </p:nvPr>
        </p:nvSpPr>
        <p:spPr/>
        <p:txBody>
          <a:bodyPr>
            <a:normAutofit fontScale="85000" lnSpcReduction="10000"/>
          </a:bodyPr>
          <a:lstStyle/>
          <a:p>
            <a:r>
              <a:rPr lang="en-US" dirty="0"/>
              <a:t>The image tag &lt;</a:t>
            </a:r>
            <a:r>
              <a:rPr lang="en-US" dirty="0" err="1"/>
              <a:t>img</a:t>
            </a:r>
            <a:r>
              <a:rPr lang="en-US" dirty="0"/>
              <a:t> /&gt; tells the user to put up an image.</a:t>
            </a:r>
          </a:p>
          <a:p>
            <a:r>
              <a:rPr lang="en-US" dirty="0"/>
              <a:t>There are 2 common attributes:</a:t>
            </a:r>
          </a:p>
          <a:p>
            <a:pPr lvl="1"/>
            <a:r>
              <a:rPr lang="en-US" dirty="0" err="1"/>
              <a:t>src</a:t>
            </a:r>
            <a:r>
              <a:rPr lang="en-US" dirty="0"/>
              <a:t>=“source or location of your image”. Think of the word </a:t>
            </a:r>
            <a:r>
              <a:rPr lang="en-US" b="1" dirty="0"/>
              <a:t>source</a:t>
            </a:r>
          </a:p>
          <a:p>
            <a:pPr lvl="1"/>
            <a:r>
              <a:rPr lang="en-US" dirty="0"/>
              <a:t>alt=“Word or name to describe image just in case the image doesn’t show”. Think of it being the </a:t>
            </a:r>
            <a:r>
              <a:rPr lang="en-US" b="1" dirty="0"/>
              <a:t>alt</a:t>
            </a:r>
            <a:r>
              <a:rPr lang="en-US" dirty="0"/>
              <a:t>ernate thing someone sees if the image is not there.</a:t>
            </a:r>
          </a:p>
          <a:p>
            <a:pPr lvl="1"/>
            <a:r>
              <a:rPr lang="en-US" dirty="0"/>
              <a:t>We write it like this &lt;</a:t>
            </a:r>
            <a:r>
              <a:rPr lang="en-US" dirty="0" err="1"/>
              <a:t>img</a:t>
            </a:r>
            <a:r>
              <a:rPr lang="en-US" dirty="0"/>
              <a:t> </a:t>
            </a:r>
            <a:r>
              <a:rPr lang="en-US" dirty="0" err="1"/>
              <a:t>src</a:t>
            </a:r>
            <a:r>
              <a:rPr lang="en-US" dirty="0"/>
              <a:t>=“my_dog.jpeg” alt=“My Dog” /&gt;</a:t>
            </a:r>
          </a:p>
          <a:p>
            <a:pPr lvl="1"/>
            <a:r>
              <a:rPr lang="en-US" dirty="0"/>
              <a:t>Can anyone guess why we close the </a:t>
            </a:r>
            <a:r>
              <a:rPr lang="en-US" dirty="0" err="1"/>
              <a:t>img</a:t>
            </a:r>
            <a:r>
              <a:rPr lang="en-US" dirty="0"/>
              <a:t> tag in the opening tag?</a:t>
            </a:r>
          </a:p>
          <a:p>
            <a:r>
              <a:rPr lang="en-US" dirty="0"/>
              <a:t>We are going to grab an image of lemonade from the internet, save  it, and put it in our webpage. Go to google.com, type lemonade image, right click, save image as, the go to your project folder and name it lemonade.jpeg and save. </a:t>
            </a:r>
          </a:p>
          <a:p>
            <a:r>
              <a:rPr lang="en-US" dirty="0"/>
              <a:t>Choose where you would like your lemonade image to be on your web page.</a:t>
            </a:r>
          </a:p>
          <a:p>
            <a:pPr marL="0" indent="0">
              <a:buNone/>
            </a:pPr>
            <a:r>
              <a:rPr lang="en-US" b="1" dirty="0"/>
              <a:t> </a:t>
            </a:r>
          </a:p>
        </p:txBody>
      </p:sp>
    </p:spTree>
    <p:extLst>
      <p:ext uri="{BB962C8B-B14F-4D97-AF65-F5344CB8AC3E}">
        <p14:creationId xmlns:p14="http://schemas.microsoft.com/office/powerpoint/2010/main" val="3238621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55E5-1151-4C19-9140-0BC27E0E0A3F}"/>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727789B1-9B86-478E-A62E-3BC3F2204714}"/>
              </a:ext>
            </a:extLst>
          </p:cNvPr>
          <p:cNvSpPr>
            <a:spLocks noGrp="1"/>
          </p:cNvSpPr>
          <p:nvPr>
            <p:ph idx="1"/>
          </p:nvPr>
        </p:nvSpPr>
        <p:spPr/>
        <p:txBody>
          <a:bodyPr/>
          <a:lstStyle/>
          <a:p>
            <a:r>
              <a:rPr lang="en-US" dirty="0"/>
              <a:t>What is an anchor tag?</a:t>
            </a:r>
          </a:p>
          <a:p>
            <a:r>
              <a:rPr lang="en-US" dirty="0"/>
              <a:t>I want to hypertext reference the movie theater website Cinemark.com</a:t>
            </a:r>
          </a:p>
          <a:p>
            <a:r>
              <a:rPr lang="en-US" dirty="0"/>
              <a:t>What is an image tag?</a:t>
            </a:r>
          </a:p>
          <a:p>
            <a:r>
              <a:rPr lang="en-US" dirty="0"/>
              <a:t>I want the image to be from the source incredibles2</a:t>
            </a:r>
          </a:p>
          <a:p>
            <a:r>
              <a:rPr lang="en-US" dirty="0"/>
              <a:t>I want the image to have an alternate text of Incredibles 2 Movie in case the image does not show</a:t>
            </a:r>
          </a:p>
        </p:txBody>
      </p:sp>
    </p:spTree>
    <p:extLst>
      <p:ext uri="{BB962C8B-B14F-4D97-AF65-F5344CB8AC3E}">
        <p14:creationId xmlns:p14="http://schemas.microsoft.com/office/powerpoint/2010/main" val="7638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5590-E458-4F07-A7E2-1C81DFFB5075}"/>
              </a:ext>
            </a:extLst>
          </p:cNvPr>
          <p:cNvSpPr>
            <a:spLocks noGrp="1"/>
          </p:cNvSpPr>
          <p:nvPr>
            <p:ph type="title"/>
          </p:nvPr>
        </p:nvSpPr>
        <p:spPr/>
        <p:txBody>
          <a:bodyPr/>
          <a:lstStyle/>
          <a:p>
            <a:r>
              <a:rPr lang="en-US" dirty="0"/>
              <a:t>Web Site Examples</a:t>
            </a:r>
          </a:p>
        </p:txBody>
      </p:sp>
      <p:sp>
        <p:nvSpPr>
          <p:cNvPr id="3" name="Content Placeholder 2">
            <a:extLst>
              <a:ext uri="{FF2B5EF4-FFF2-40B4-BE49-F238E27FC236}">
                <a16:creationId xmlns:a16="http://schemas.microsoft.com/office/drawing/2014/main" id="{4243E789-1F80-4D76-9198-2B17C7B1E16E}"/>
              </a:ext>
            </a:extLst>
          </p:cNvPr>
          <p:cNvSpPr>
            <a:spLocks noGrp="1"/>
          </p:cNvSpPr>
          <p:nvPr>
            <p:ph idx="1"/>
          </p:nvPr>
        </p:nvSpPr>
        <p:spPr/>
        <p:txBody>
          <a:bodyPr/>
          <a:lstStyle/>
          <a:p>
            <a:r>
              <a:rPr lang="en-US" dirty="0">
                <a:hlinkClick r:id="rId2"/>
              </a:rPr>
              <a:t>SBC</a:t>
            </a:r>
            <a:endParaRPr lang="en-US" dirty="0"/>
          </a:p>
          <a:p>
            <a:r>
              <a:rPr lang="en-US" dirty="0">
                <a:hlinkClick r:id="rId3"/>
              </a:rPr>
              <a:t>Roblox</a:t>
            </a:r>
            <a:endParaRPr lang="en-US" dirty="0"/>
          </a:p>
          <a:p>
            <a:r>
              <a:rPr lang="en-US" dirty="0">
                <a:hlinkClick r:id="rId4"/>
              </a:rPr>
              <a:t>Amazon</a:t>
            </a:r>
            <a:endParaRPr lang="en-US" dirty="0"/>
          </a:p>
          <a:p>
            <a:r>
              <a:rPr lang="en-US" dirty="0">
                <a:hlinkClick r:id="rId5"/>
              </a:rPr>
              <a:t>Netflix</a:t>
            </a:r>
            <a:endParaRPr lang="en-US" dirty="0"/>
          </a:p>
          <a:p>
            <a:r>
              <a:rPr lang="en-US" dirty="0">
                <a:hlinkClick r:id="rId6"/>
              </a:rPr>
              <a:t>JK Rowling's Professional Website</a:t>
            </a:r>
            <a:endParaRPr lang="en-US" dirty="0"/>
          </a:p>
          <a:p>
            <a:r>
              <a:rPr lang="en-US" dirty="0">
                <a:hlinkClick r:id="rId7"/>
              </a:rPr>
              <a:t>Seventeen Magazine</a:t>
            </a:r>
            <a:endParaRPr lang="en-US" dirty="0"/>
          </a:p>
          <a:p>
            <a:r>
              <a:rPr lang="en-US" dirty="0">
                <a:hlinkClick r:id="rId8" action="ppaction://hlinkfile"/>
              </a:rPr>
              <a:t>Facebook</a:t>
            </a:r>
            <a:endParaRPr lang="en-US" dirty="0"/>
          </a:p>
          <a:p>
            <a:endParaRPr lang="en-US" dirty="0"/>
          </a:p>
        </p:txBody>
      </p:sp>
    </p:spTree>
    <p:extLst>
      <p:ext uri="{BB962C8B-B14F-4D97-AF65-F5344CB8AC3E}">
        <p14:creationId xmlns:p14="http://schemas.microsoft.com/office/powerpoint/2010/main" val="363617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98DA-6541-44AE-9AE8-E11D94AFA141}"/>
              </a:ext>
            </a:extLst>
          </p:cNvPr>
          <p:cNvSpPr>
            <a:spLocks noGrp="1"/>
          </p:cNvSpPr>
          <p:nvPr>
            <p:ph type="title"/>
          </p:nvPr>
        </p:nvSpPr>
        <p:spPr/>
        <p:txBody>
          <a:bodyPr/>
          <a:lstStyle/>
          <a:p>
            <a:r>
              <a:rPr lang="en-US" dirty="0"/>
              <a:t>Let’s head to the movies!!!</a:t>
            </a:r>
          </a:p>
        </p:txBody>
      </p:sp>
      <p:sp>
        <p:nvSpPr>
          <p:cNvPr id="3" name="Content Placeholder 2">
            <a:extLst>
              <a:ext uri="{FF2B5EF4-FFF2-40B4-BE49-F238E27FC236}">
                <a16:creationId xmlns:a16="http://schemas.microsoft.com/office/drawing/2014/main" id="{C9CBEEDB-DDDA-4246-9110-71EA5EBEB5ED}"/>
              </a:ext>
            </a:extLst>
          </p:cNvPr>
          <p:cNvSpPr>
            <a:spLocks noGrp="1"/>
          </p:cNvSpPr>
          <p:nvPr>
            <p:ph idx="1"/>
          </p:nvPr>
        </p:nvSpPr>
        <p:spPr/>
        <p:txBody>
          <a:bodyPr/>
          <a:lstStyle/>
          <a:p>
            <a:r>
              <a:rPr lang="en-US" dirty="0"/>
              <a:t>Homework: I want you to think about a web page you want to build, because you will be building it tomorrow with my supervision.</a:t>
            </a:r>
          </a:p>
          <a:p>
            <a:r>
              <a:rPr lang="en-US" dirty="0"/>
              <a:t>Try to keep it simple, something you can build in a day. It may look a little plain, but we will style it on Friday!</a:t>
            </a:r>
          </a:p>
        </p:txBody>
      </p:sp>
    </p:spTree>
    <p:extLst>
      <p:ext uri="{BB962C8B-B14F-4D97-AF65-F5344CB8AC3E}">
        <p14:creationId xmlns:p14="http://schemas.microsoft.com/office/powerpoint/2010/main" val="3080976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0FE0-9A30-41ED-B4B5-F8D5FFCCEFCB}"/>
              </a:ext>
            </a:extLst>
          </p:cNvPr>
          <p:cNvSpPr>
            <a:spLocks noGrp="1"/>
          </p:cNvSpPr>
          <p:nvPr>
            <p:ph type="ctrTitle"/>
          </p:nvPr>
        </p:nvSpPr>
        <p:spPr>
          <a:xfrm>
            <a:off x="1524000" y="1122363"/>
            <a:ext cx="9144000" cy="4140102"/>
          </a:xfrm>
        </p:spPr>
        <p:txBody>
          <a:bodyPr>
            <a:normAutofit fontScale="90000"/>
          </a:bodyPr>
          <a:lstStyle/>
          <a:p>
            <a:r>
              <a:rPr lang="en-US" sz="8000" dirty="0">
                <a:solidFill>
                  <a:schemeClr val="accent5">
                    <a:lumMod val="75000"/>
                  </a:schemeClr>
                </a:solidFill>
              </a:rPr>
              <a:t>Web Design </a:t>
            </a:r>
            <a:br>
              <a:rPr lang="en-US" sz="8000" dirty="0">
                <a:solidFill>
                  <a:schemeClr val="accent5">
                    <a:lumMod val="75000"/>
                  </a:schemeClr>
                </a:solidFill>
              </a:rPr>
            </a:br>
            <a:r>
              <a:rPr lang="en-US" sz="8000" dirty="0">
                <a:solidFill>
                  <a:schemeClr val="accent5">
                    <a:lumMod val="75000"/>
                  </a:schemeClr>
                </a:solidFill>
              </a:rPr>
              <a:t>Bootcamp </a:t>
            </a:r>
            <a:br>
              <a:rPr lang="en-US" sz="8000" dirty="0">
                <a:solidFill>
                  <a:schemeClr val="accent5">
                    <a:lumMod val="75000"/>
                  </a:schemeClr>
                </a:solidFill>
              </a:rPr>
            </a:br>
            <a:r>
              <a:rPr lang="en-US" sz="8000" dirty="0">
                <a:solidFill>
                  <a:schemeClr val="accent5">
                    <a:lumMod val="75000"/>
                  </a:schemeClr>
                </a:solidFill>
              </a:rPr>
              <a:t>Lite</a:t>
            </a:r>
            <a:br>
              <a:rPr lang="en-US" sz="8000" dirty="0">
                <a:solidFill>
                  <a:schemeClr val="accent5">
                    <a:lumMod val="75000"/>
                  </a:schemeClr>
                </a:solidFill>
              </a:rPr>
            </a:br>
            <a:r>
              <a:rPr lang="en-US" sz="8000" dirty="0">
                <a:solidFill>
                  <a:schemeClr val="accent5">
                    <a:lumMod val="75000"/>
                  </a:schemeClr>
                </a:solidFill>
              </a:rPr>
              <a:t>Day 2</a:t>
            </a:r>
          </a:p>
        </p:txBody>
      </p:sp>
    </p:spTree>
    <p:extLst>
      <p:ext uri="{BB962C8B-B14F-4D97-AF65-F5344CB8AC3E}">
        <p14:creationId xmlns:p14="http://schemas.microsoft.com/office/powerpoint/2010/main" val="408019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5501-DBF1-4D0E-9800-43E036F71FAB}"/>
              </a:ext>
            </a:extLst>
          </p:cNvPr>
          <p:cNvSpPr>
            <a:spLocks noGrp="1"/>
          </p:cNvSpPr>
          <p:nvPr>
            <p:ph type="title"/>
          </p:nvPr>
        </p:nvSpPr>
        <p:spPr/>
        <p:txBody>
          <a:bodyPr/>
          <a:lstStyle/>
          <a:p>
            <a:r>
              <a:rPr lang="en-US" dirty="0"/>
              <a:t>Attributes and Values Explained</a:t>
            </a:r>
          </a:p>
        </p:txBody>
      </p:sp>
      <p:sp>
        <p:nvSpPr>
          <p:cNvPr id="3" name="Content Placeholder 2">
            <a:extLst>
              <a:ext uri="{FF2B5EF4-FFF2-40B4-BE49-F238E27FC236}">
                <a16:creationId xmlns:a16="http://schemas.microsoft.com/office/drawing/2014/main" id="{0F5847C9-6B25-4653-BE25-F17D868CDE60}"/>
              </a:ext>
            </a:extLst>
          </p:cNvPr>
          <p:cNvSpPr>
            <a:spLocks noGrp="1"/>
          </p:cNvSpPr>
          <p:nvPr>
            <p:ph idx="1"/>
          </p:nvPr>
        </p:nvSpPr>
        <p:spPr/>
        <p:txBody>
          <a:bodyPr/>
          <a:lstStyle/>
          <a:p>
            <a:r>
              <a:rPr lang="en-US" dirty="0"/>
              <a:t>All HTML elements can have </a:t>
            </a:r>
            <a:r>
              <a:rPr lang="en-US" b="1" dirty="0"/>
              <a:t>attributes</a:t>
            </a:r>
            <a:endParaRPr lang="en-US" dirty="0"/>
          </a:p>
          <a:p>
            <a:r>
              <a:rPr lang="en-US" dirty="0"/>
              <a:t>Attributes provide </a:t>
            </a:r>
            <a:r>
              <a:rPr lang="en-US" b="1" dirty="0"/>
              <a:t>additional information</a:t>
            </a:r>
            <a:r>
              <a:rPr lang="en-US" dirty="0"/>
              <a:t> about an element</a:t>
            </a:r>
          </a:p>
          <a:p>
            <a:r>
              <a:rPr lang="en-US" dirty="0"/>
              <a:t>Attributes are always specified in </a:t>
            </a:r>
            <a:r>
              <a:rPr lang="en-US" b="1" dirty="0"/>
              <a:t>the start tag</a:t>
            </a:r>
            <a:endParaRPr lang="en-US" dirty="0"/>
          </a:p>
          <a:p>
            <a:r>
              <a:rPr lang="en-US" dirty="0"/>
              <a:t>Attributes usually come in name/value pairs like: </a:t>
            </a:r>
            <a:r>
              <a:rPr lang="en-US" b="1" dirty="0"/>
              <a:t>name="value"</a:t>
            </a:r>
            <a:endParaRPr lang="en-US" dirty="0"/>
          </a:p>
          <a:p>
            <a:endParaRPr lang="en-US" dirty="0"/>
          </a:p>
          <a:p>
            <a:r>
              <a:rPr lang="en-US" dirty="0"/>
              <a:t>&lt;a </a:t>
            </a:r>
            <a:r>
              <a:rPr lang="en-US" dirty="0" err="1"/>
              <a:t>href</a:t>
            </a:r>
            <a:r>
              <a:rPr lang="en-US" dirty="0"/>
              <a:t>="https://www.w3schools.com"&gt;This is a link&lt;/a&gt;</a:t>
            </a:r>
          </a:p>
          <a:p>
            <a:r>
              <a:rPr lang="en-US" dirty="0"/>
              <a:t>&lt;</a:t>
            </a:r>
            <a:r>
              <a:rPr lang="en-US" dirty="0" err="1"/>
              <a:t>img</a:t>
            </a:r>
            <a:r>
              <a:rPr lang="en-US" dirty="0"/>
              <a:t> </a:t>
            </a:r>
            <a:r>
              <a:rPr lang="en-US" dirty="0" err="1"/>
              <a:t>src</a:t>
            </a:r>
            <a:r>
              <a:rPr lang="en-US" dirty="0"/>
              <a:t>="img_girl.jpg" alt="Girl with a jacket"&gt;</a:t>
            </a:r>
          </a:p>
          <a:p>
            <a:pPr marL="0" indent="0">
              <a:buNone/>
            </a:pPr>
            <a:endParaRPr lang="en-US" dirty="0"/>
          </a:p>
        </p:txBody>
      </p:sp>
    </p:spTree>
    <p:extLst>
      <p:ext uri="{BB962C8B-B14F-4D97-AF65-F5344CB8AC3E}">
        <p14:creationId xmlns:p14="http://schemas.microsoft.com/office/powerpoint/2010/main" val="240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0477-371E-40B7-B4DC-F4FFF1CC86EC}"/>
              </a:ext>
            </a:extLst>
          </p:cNvPr>
          <p:cNvSpPr>
            <a:spLocks noGrp="1"/>
          </p:cNvSpPr>
          <p:nvPr>
            <p:ph type="title"/>
          </p:nvPr>
        </p:nvSpPr>
        <p:spPr/>
        <p:txBody>
          <a:bodyPr/>
          <a:lstStyle/>
          <a:p>
            <a:r>
              <a:rPr lang="en-US" dirty="0"/>
              <a:t>The style Attribute</a:t>
            </a:r>
            <a:br>
              <a:rPr lang="en-US" dirty="0"/>
            </a:br>
            <a:endParaRPr lang="en-US" dirty="0"/>
          </a:p>
        </p:txBody>
      </p:sp>
      <p:sp>
        <p:nvSpPr>
          <p:cNvPr id="3" name="Content Placeholder 2">
            <a:extLst>
              <a:ext uri="{FF2B5EF4-FFF2-40B4-BE49-F238E27FC236}">
                <a16:creationId xmlns:a16="http://schemas.microsoft.com/office/drawing/2014/main" id="{53FC2868-C035-4FF6-AF18-7F5A57BF7FB8}"/>
              </a:ext>
            </a:extLst>
          </p:cNvPr>
          <p:cNvSpPr>
            <a:spLocks noGrp="1"/>
          </p:cNvSpPr>
          <p:nvPr>
            <p:ph idx="1"/>
          </p:nvPr>
        </p:nvSpPr>
        <p:spPr/>
        <p:txBody>
          <a:bodyPr>
            <a:normAutofit/>
          </a:bodyPr>
          <a:lstStyle/>
          <a:p>
            <a:r>
              <a:rPr lang="en-US" dirty="0"/>
              <a:t>The style attribute is used to specify the styling of a element, like color</a:t>
            </a:r>
          </a:p>
          <a:p>
            <a:r>
              <a:rPr lang="en-US" dirty="0"/>
              <a:t>Below style is the </a:t>
            </a:r>
            <a:r>
              <a:rPr lang="en-US" b="1" dirty="0"/>
              <a:t>attribute</a:t>
            </a:r>
            <a:r>
              <a:rPr lang="en-US" dirty="0"/>
              <a:t>, color is the </a:t>
            </a:r>
            <a:r>
              <a:rPr lang="en-US" b="1" dirty="0"/>
              <a:t>property</a:t>
            </a:r>
            <a:r>
              <a:rPr lang="en-US" dirty="0"/>
              <a:t>, and red is the </a:t>
            </a:r>
            <a:r>
              <a:rPr lang="en-US" b="1" dirty="0"/>
              <a:t>value</a:t>
            </a:r>
          </a:p>
          <a:p>
            <a:r>
              <a:rPr lang="en-US" dirty="0"/>
              <a:t>&lt;p style="</a:t>
            </a:r>
            <a:r>
              <a:rPr lang="en-US" dirty="0" err="1"/>
              <a:t>color:red</a:t>
            </a:r>
            <a:r>
              <a:rPr lang="en-US" dirty="0"/>
              <a:t>"&gt;I am a paragraph&lt;/p&gt;</a:t>
            </a:r>
          </a:p>
          <a:p>
            <a:endParaRPr lang="en-US" dirty="0"/>
          </a:p>
        </p:txBody>
      </p:sp>
    </p:spTree>
    <p:extLst>
      <p:ext uri="{BB962C8B-B14F-4D97-AF65-F5344CB8AC3E}">
        <p14:creationId xmlns:p14="http://schemas.microsoft.com/office/powerpoint/2010/main" val="2213708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0477-371E-40B7-B4DC-F4FFF1CC86EC}"/>
              </a:ext>
            </a:extLst>
          </p:cNvPr>
          <p:cNvSpPr>
            <a:spLocks noGrp="1"/>
          </p:cNvSpPr>
          <p:nvPr>
            <p:ph type="title"/>
          </p:nvPr>
        </p:nvSpPr>
        <p:spPr/>
        <p:txBody>
          <a:bodyPr/>
          <a:lstStyle/>
          <a:p>
            <a:r>
              <a:rPr lang="en-US" dirty="0"/>
              <a:t>The style Attribute</a:t>
            </a:r>
            <a:br>
              <a:rPr lang="en-US" dirty="0"/>
            </a:br>
            <a:endParaRPr lang="en-US" dirty="0"/>
          </a:p>
        </p:txBody>
      </p:sp>
      <p:sp>
        <p:nvSpPr>
          <p:cNvPr id="3" name="Content Placeholder 2">
            <a:extLst>
              <a:ext uri="{FF2B5EF4-FFF2-40B4-BE49-F238E27FC236}">
                <a16:creationId xmlns:a16="http://schemas.microsoft.com/office/drawing/2014/main" id="{53FC2868-C035-4FF6-AF18-7F5A57BF7FB8}"/>
              </a:ext>
            </a:extLst>
          </p:cNvPr>
          <p:cNvSpPr>
            <a:spLocks noGrp="1"/>
          </p:cNvSpPr>
          <p:nvPr>
            <p:ph idx="1"/>
          </p:nvPr>
        </p:nvSpPr>
        <p:spPr/>
        <p:txBody>
          <a:bodyPr>
            <a:normAutofit/>
          </a:bodyPr>
          <a:lstStyle/>
          <a:p>
            <a:r>
              <a:rPr lang="en-US" dirty="0"/>
              <a:t>Removing the dots and numbers from &lt;ul&gt; and &lt;</a:t>
            </a:r>
            <a:r>
              <a:rPr lang="en-US" dirty="0" err="1"/>
              <a:t>ol</a:t>
            </a:r>
            <a:r>
              <a:rPr lang="en-US" dirty="0"/>
              <a:t>&gt; .</a:t>
            </a:r>
          </a:p>
          <a:p>
            <a:pPr marL="0" indent="0">
              <a:buNone/>
            </a:pPr>
            <a:r>
              <a:rPr lang="it-IT" dirty="0"/>
              <a:t>&lt;ul style="list-style-type: none"&gt;</a:t>
            </a:r>
          </a:p>
          <a:p>
            <a:pPr marL="0" indent="0">
              <a:buNone/>
            </a:pPr>
            <a:r>
              <a:rPr lang="it-IT" dirty="0"/>
              <a:t>    &lt;li&gt;sugar&lt;/li&gt;</a:t>
            </a:r>
          </a:p>
          <a:p>
            <a:pPr marL="0" indent="0">
              <a:buNone/>
            </a:pPr>
            <a:r>
              <a:rPr lang="it-IT" dirty="0"/>
              <a:t>    &lt;li&gt;flour&lt;/li&gt;</a:t>
            </a:r>
          </a:p>
          <a:p>
            <a:pPr marL="0" indent="0">
              <a:buNone/>
            </a:pPr>
            <a:r>
              <a:rPr lang="it-IT" dirty="0"/>
              <a:t>    &lt;li&gt;vanilla extract&lt;/li&gt;</a:t>
            </a:r>
          </a:p>
          <a:p>
            <a:pPr marL="0" indent="0">
              <a:buNone/>
            </a:pPr>
            <a:r>
              <a:rPr lang="it-IT" dirty="0"/>
              <a:t>&lt;/ul&gt;</a:t>
            </a:r>
            <a:endParaRPr lang="en-US" dirty="0"/>
          </a:p>
          <a:p>
            <a:endParaRPr lang="en-US" dirty="0"/>
          </a:p>
        </p:txBody>
      </p:sp>
    </p:spTree>
    <p:extLst>
      <p:ext uri="{BB962C8B-B14F-4D97-AF65-F5344CB8AC3E}">
        <p14:creationId xmlns:p14="http://schemas.microsoft.com/office/powerpoint/2010/main" val="1912113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757CBB-964D-4F0B-8949-51D34A9ECB73}"/>
              </a:ext>
            </a:extLst>
          </p:cNvPr>
          <p:cNvPicPr>
            <a:picLocks noChangeAspect="1"/>
          </p:cNvPicPr>
          <p:nvPr/>
        </p:nvPicPr>
        <p:blipFill>
          <a:blip r:embed="rId2"/>
          <a:stretch>
            <a:fillRect/>
          </a:stretch>
        </p:blipFill>
        <p:spPr>
          <a:xfrm>
            <a:off x="418012" y="103043"/>
            <a:ext cx="10110651" cy="6776673"/>
          </a:xfrm>
          <a:prstGeom prst="rect">
            <a:avLst/>
          </a:prstGeom>
        </p:spPr>
      </p:pic>
    </p:spTree>
    <p:extLst>
      <p:ext uri="{BB962C8B-B14F-4D97-AF65-F5344CB8AC3E}">
        <p14:creationId xmlns:p14="http://schemas.microsoft.com/office/powerpoint/2010/main" val="3846024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838B-4FF1-446A-B201-C6E656E5C9CA}"/>
              </a:ext>
            </a:extLst>
          </p:cNvPr>
          <p:cNvSpPr>
            <a:spLocks noGrp="1"/>
          </p:cNvSpPr>
          <p:nvPr>
            <p:ph type="title"/>
          </p:nvPr>
        </p:nvSpPr>
        <p:spPr/>
        <p:txBody>
          <a:bodyPr/>
          <a:lstStyle/>
          <a:p>
            <a:r>
              <a:rPr lang="en-US" dirty="0"/>
              <a:t>Multi-page website</a:t>
            </a:r>
          </a:p>
        </p:txBody>
      </p:sp>
      <p:sp>
        <p:nvSpPr>
          <p:cNvPr id="3" name="Content Placeholder 2">
            <a:extLst>
              <a:ext uri="{FF2B5EF4-FFF2-40B4-BE49-F238E27FC236}">
                <a16:creationId xmlns:a16="http://schemas.microsoft.com/office/drawing/2014/main" id="{675C612D-EA31-4720-8415-2AEBEC13018E}"/>
              </a:ext>
            </a:extLst>
          </p:cNvPr>
          <p:cNvSpPr>
            <a:spLocks noGrp="1"/>
          </p:cNvSpPr>
          <p:nvPr>
            <p:ph idx="1"/>
          </p:nvPr>
        </p:nvSpPr>
        <p:spPr/>
        <p:txBody>
          <a:bodyPr/>
          <a:lstStyle/>
          <a:p>
            <a:r>
              <a:rPr lang="en-US" dirty="0"/>
              <a:t>Within the same project folder simply make a new .html file</a:t>
            </a:r>
          </a:p>
          <a:p>
            <a:r>
              <a:rPr lang="en-US" dirty="0"/>
              <a:t>Instead of naming it index.html give it a one or two word name descriptive of what it is for like about.html or history.html</a:t>
            </a:r>
          </a:p>
          <a:p>
            <a:r>
              <a:rPr lang="en-US" dirty="0"/>
              <a:t>Then do everything you did before</a:t>
            </a:r>
          </a:p>
          <a:p>
            <a:r>
              <a:rPr lang="en-US" dirty="0"/>
              <a:t>We will learn how  to link them together with the &lt;a&gt; tag later</a:t>
            </a:r>
          </a:p>
          <a:p>
            <a:endParaRPr lang="en-US" dirty="0"/>
          </a:p>
        </p:txBody>
      </p:sp>
    </p:spTree>
    <p:extLst>
      <p:ext uri="{BB962C8B-B14F-4D97-AF65-F5344CB8AC3E}">
        <p14:creationId xmlns:p14="http://schemas.microsoft.com/office/powerpoint/2010/main" val="2132543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0FE0-9A30-41ED-B4B5-F8D5FFCCEFCB}"/>
              </a:ext>
            </a:extLst>
          </p:cNvPr>
          <p:cNvSpPr>
            <a:spLocks noGrp="1"/>
          </p:cNvSpPr>
          <p:nvPr>
            <p:ph type="ctrTitle"/>
          </p:nvPr>
        </p:nvSpPr>
        <p:spPr>
          <a:xfrm>
            <a:off x="1524000" y="1122363"/>
            <a:ext cx="9144000" cy="4140102"/>
          </a:xfrm>
        </p:spPr>
        <p:txBody>
          <a:bodyPr>
            <a:normAutofit fontScale="90000"/>
          </a:bodyPr>
          <a:lstStyle/>
          <a:p>
            <a:r>
              <a:rPr lang="en-US" sz="8000" dirty="0">
                <a:solidFill>
                  <a:schemeClr val="accent5">
                    <a:lumMod val="75000"/>
                  </a:schemeClr>
                </a:solidFill>
              </a:rPr>
              <a:t>Web Design </a:t>
            </a:r>
            <a:br>
              <a:rPr lang="en-US" sz="8000" dirty="0">
                <a:solidFill>
                  <a:schemeClr val="accent5">
                    <a:lumMod val="75000"/>
                  </a:schemeClr>
                </a:solidFill>
              </a:rPr>
            </a:br>
            <a:r>
              <a:rPr lang="en-US" sz="8000" dirty="0">
                <a:solidFill>
                  <a:schemeClr val="accent5">
                    <a:lumMod val="75000"/>
                  </a:schemeClr>
                </a:solidFill>
              </a:rPr>
              <a:t>Bootcamp </a:t>
            </a:r>
            <a:br>
              <a:rPr lang="en-US" sz="8000" dirty="0">
                <a:solidFill>
                  <a:schemeClr val="accent5">
                    <a:lumMod val="75000"/>
                  </a:schemeClr>
                </a:solidFill>
              </a:rPr>
            </a:br>
            <a:r>
              <a:rPr lang="en-US" sz="8000" dirty="0">
                <a:solidFill>
                  <a:schemeClr val="accent5">
                    <a:lumMod val="75000"/>
                  </a:schemeClr>
                </a:solidFill>
              </a:rPr>
              <a:t>Lite</a:t>
            </a:r>
            <a:br>
              <a:rPr lang="en-US" sz="8000" dirty="0">
                <a:solidFill>
                  <a:schemeClr val="accent5">
                    <a:lumMod val="75000"/>
                  </a:schemeClr>
                </a:solidFill>
              </a:rPr>
            </a:br>
            <a:r>
              <a:rPr lang="en-US" sz="8000" dirty="0">
                <a:solidFill>
                  <a:schemeClr val="accent5">
                    <a:lumMod val="75000"/>
                  </a:schemeClr>
                </a:solidFill>
              </a:rPr>
              <a:t>Day 3</a:t>
            </a:r>
          </a:p>
        </p:txBody>
      </p:sp>
    </p:spTree>
    <p:extLst>
      <p:ext uri="{BB962C8B-B14F-4D97-AF65-F5344CB8AC3E}">
        <p14:creationId xmlns:p14="http://schemas.microsoft.com/office/powerpoint/2010/main" val="718799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FAEF-33C3-450B-AF83-4E07856BEE18}"/>
              </a:ext>
            </a:extLst>
          </p:cNvPr>
          <p:cNvSpPr>
            <a:spLocks noGrp="1"/>
          </p:cNvSpPr>
          <p:nvPr>
            <p:ph type="title"/>
          </p:nvPr>
        </p:nvSpPr>
        <p:spPr/>
        <p:txBody>
          <a:bodyPr/>
          <a:lstStyle/>
          <a:p>
            <a:r>
              <a:rPr lang="en-US" dirty="0"/>
              <a:t>Styling</a:t>
            </a:r>
          </a:p>
        </p:txBody>
      </p:sp>
      <p:sp>
        <p:nvSpPr>
          <p:cNvPr id="3" name="Content Placeholder 2">
            <a:extLst>
              <a:ext uri="{FF2B5EF4-FFF2-40B4-BE49-F238E27FC236}">
                <a16:creationId xmlns:a16="http://schemas.microsoft.com/office/drawing/2014/main" id="{AF6FD605-EB81-4722-90C5-E924C540C944}"/>
              </a:ext>
            </a:extLst>
          </p:cNvPr>
          <p:cNvSpPr>
            <a:spLocks noGrp="1"/>
          </p:cNvSpPr>
          <p:nvPr>
            <p:ph idx="1"/>
          </p:nvPr>
        </p:nvSpPr>
        <p:spPr/>
        <p:txBody>
          <a:bodyPr/>
          <a:lstStyle/>
          <a:p>
            <a:r>
              <a:rPr lang="en-US" dirty="0"/>
              <a:t>There are 3 ways to style a web page</a:t>
            </a:r>
          </a:p>
          <a:p>
            <a:pPr lvl="1"/>
            <a:r>
              <a:rPr lang="en-US" dirty="0"/>
              <a:t>Inside the html opening tag like this &lt;p style=“</a:t>
            </a:r>
            <a:r>
              <a:rPr lang="en-US" dirty="0" err="1"/>
              <a:t>color:red</a:t>
            </a:r>
            <a:r>
              <a:rPr lang="en-US" dirty="0"/>
              <a:t>”&gt;</a:t>
            </a:r>
          </a:p>
          <a:p>
            <a:pPr lvl="1"/>
            <a:r>
              <a:rPr lang="en-US" dirty="0"/>
              <a:t>Inside the head after the meta data like this:</a:t>
            </a:r>
          </a:p>
          <a:p>
            <a:pPr lvl="2"/>
            <a:r>
              <a:rPr lang="en-US" dirty="0"/>
              <a:t>&lt;head&gt;</a:t>
            </a:r>
            <a:br>
              <a:rPr lang="en-US" dirty="0"/>
            </a:br>
            <a:r>
              <a:rPr lang="en-US" dirty="0"/>
              <a:t>&lt;style&gt;</a:t>
            </a:r>
            <a:br>
              <a:rPr lang="en-US" dirty="0"/>
            </a:br>
            <a:r>
              <a:rPr lang="en-US" dirty="0"/>
              <a:t>h1 {</a:t>
            </a:r>
            <a:r>
              <a:rPr lang="en-US" dirty="0" err="1"/>
              <a:t>color:red</a:t>
            </a:r>
            <a:r>
              <a:rPr lang="en-US" dirty="0"/>
              <a:t>;}</a:t>
            </a:r>
            <a:br>
              <a:rPr lang="en-US" dirty="0"/>
            </a:br>
            <a:r>
              <a:rPr lang="en-US" dirty="0"/>
              <a:t>p {</a:t>
            </a:r>
            <a:r>
              <a:rPr lang="en-US" dirty="0" err="1"/>
              <a:t>color:blue</a:t>
            </a:r>
            <a:r>
              <a:rPr lang="en-US" dirty="0"/>
              <a:t>;}</a:t>
            </a:r>
            <a:br>
              <a:rPr lang="en-US" dirty="0"/>
            </a:br>
            <a:r>
              <a:rPr lang="en-US" dirty="0"/>
              <a:t>&lt;/style&gt;</a:t>
            </a:r>
            <a:br>
              <a:rPr lang="en-US" dirty="0"/>
            </a:br>
            <a:r>
              <a:rPr lang="en-US" dirty="0"/>
              <a:t>&lt;/head&gt;</a:t>
            </a:r>
          </a:p>
          <a:p>
            <a:pPr lvl="1"/>
            <a:r>
              <a:rPr lang="en-US" dirty="0"/>
              <a:t>Or in a Style Sheet. If you have a style sheet, it will override any styling in the head or inside the opening tags. </a:t>
            </a:r>
          </a:p>
        </p:txBody>
      </p:sp>
    </p:spTree>
    <p:extLst>
      <p:ext uri="{BB962C8B-B14F-4D97-AF65-F5344CB8AC3E}">
        <p14:creationId xmlns:p14="http://schemas.microsoft.com/office/powerpoint/2010/main" val="3785527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7C96-DD6F-4099-BC3A-F3AA06C5DA4B}"/>
              </a:ext>
            </a:extLst>
          </p:cNvPr>
          <p:cNvSpPr>
            <a:spLocks noGrp="1"/>
          </p:cNvSpPr>
          <p:nvPr>
            <p:ph type="title"/>
          </p:nvPr>
        </p:nvSpPr>
        <p:spPr/>
        <p:txBody>
          <a:bodyPr/>
          <a:lstStyle/>
          <a:p>
            <a:r>
              <a:rPr lang="en-US" dirty="0"/>
              <a:t>CSS – Cascading Style Sheet</a:t>
            </a:r>
          </a:p>
        </p:txBody>
      </p:sp>
      <p:sp>
        <p:nvSpPr>
          <p:cNvPr id="3" name="Content Placeholder 2">
            <a:extLst>
              <a:ext uri="{FF2B5EF4-FFF2-40B4-BE49-F238E27FC236}">
                <a16:creationId xmlns:a16="http://schemas.microsoft.com/office/drawing/2014/main" id="{E104BA82-1D54-40F0-A34D-E5AE651F4A84}"/>
              </a:ext>
            </a:extLst>
          </p:cNvPr>
          <p:cNvSpPr>
            <a:spLocks noGrp="1"/>
          </p:cNvSpPr>
          <p:nvPr>
            <p:ph idx="1"/>
          </p:nvPr>
        </p:nvSpPr>
        <p:spPr/>
        <p:txBody>
          <a:bodyPr/>
          <a:lstStyle/>
          <a:p>
            <a:r>
              <a:rPr lang="en-US" dirty="0"/>
              <a:t>CSS describes </a:t>
            </a:r>
            <a:r>
              <a:rPr lang="en-US" b="1" dirty="0"/>
              <a:t>how HTML elements are to be displayed on screen, paper, or in other media</a:t>
            </a:r>
            <a:endParaRPr lang="en-US" dirty="0"/>
          </a:p>
          <a:p>
            <a:r>
              <a:rPr lang="en-US" dirty="0"/>
              <a:t>CSS </a:t>
            </a:r>
            <a:r>
              <a:rPr lang="en-US" b="1" dirty="0"/>
              <a:t>saves a lot of work</a:t>
            </a:r>
            <a:r>
              <a:rPr lang="en-US" dirty="0"/>
              <a:t>. It can control the layout of multiple web pages all at once</a:t>
            </a:r>
          </a:p>
          <a:p>
            <a:r>
              <a:rPr lang="en-US" dirty="0"/>
              <a:t>External stylesheets are stored in </a:t>
            </a:r>
            <a:r>
              <a:rPr lang="en-US" b="1" dirty="0"/>
              <a:t>CSS files</a:t>
            </a:r>
            <a:endParaRPr lang="en-US" dirty="0"/>
          </a:p>
          <a:p>
            <a:pPr marL="0" indent="0">
              <a:buNone/>
            </a:pPr>
            <a:endParaRPr lang="en-US" dirty="0"/>
          </a:p>
        </p:txBody>
      </p:sp>
    </p:spTree>
    <p:extLst>
      <p:ext uri="{BB962C8B-B14F-4D97-AF65-F5344CB8AC3E}">
        <p14:creationId xmlns:p14="http://schemas.microsoft.com/office/powerpoint/2010/main" val="143219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EF5E-553C-4237-9D73-340053403F79}"/>
              </a:ext>
            </a:extLst>
          </p:cNvPr>
          <p:cNvSpPr>
            <a:spLocks noGrp="1"/>
          </p:cNvSpPr>
          <p:nvPr>
            <p:ph type="title"/>
          </p:nvPr>
        </p:nvSpPr>
        <p:spPr/>
        <p:txBody>
          <a:bodyPr/>
          <a:lstStyle/>
          <a:p>
            <a:r>
              <a:rPr lang="en-US" dirty="0"/>
              <a:t>The Structure of Each Website Is HTML</a:t>
            </a:r>
          </a:p>
        </p:txBody>
      </p:sp>
      <p:sp>
        <p:nvSpPr>
          <p:cNvPr id="3" name="Content Placeholder 2">
            <a:extLst>
              <a:ext uri="{FF2B5EF4-FFF2-40B4-BE49-F238E27FC236}">
                <a16:creationId xmlns:a16="http://schemas.microsoft.com/office/drawing/2014/main" id="{3AA8F32A-716E-4187-AED0-C244270E6B39}"/>
              </a:ext>
            </a:extLst>
          </p:cNvPr>
          <p:cNvSpPr>
            <a:spLocks noGrp="1"/>
          </p:cNvSpPr>
          <p:nvPr>
            <p:ph idx="1"/>
          </p:nvPr>
        </p:nvSpPr>
        <p:spPr>
          <a:xfrm>
            <a:off x="838200" y="1825625"/>
            <a:ext cx="6924869" cy="4351338"/>
          </a:xfrm>
        </p:spPr>
        <p:txBody>
          <a:bodyPr/>
          <a:lstStyle/>
          <a:p>
            <a:r>
              <a:rPr lang="en-US" dirty="0"/>
              <a:t>HTML – Hyper Text Markup Language</a:t>
            </a:r>
          </a:p>
        </p:txBody>
      </p:sp>
      <p:pic>
        <p:nvPicPr>
          <p:cNvPr id="5" name="Picture 4">
            <a:extLst>
              <a:ext uri="{FF2B5EF4-FFF2-40B4-BE49-F238E27FC236}">
                <a16:creationId xmlns:a16="http://schemas.microsoft.com/office/drawing/2014/main" id="{5716C974-85E6-4D02-803B-B78B042A9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25" y="2115344"/>
            <a:ext cx="2924175" cy="3771900"/>
          </a:xfrm>
          <a:prstGeom prst="rect">
            <a:avLst/>
          </a:prstGeom>
        </p:spPr>
      </p:pic>
    </p:spTree>
    <p:extLst>
      <p:ext uri="{BB962C8B-B14F-4D97-AF65-F5344CB8AC3E}">
        <p14:creationId xmlns:p14="http://schemas.microsoft.com/office/powerpoint/2010/main" val="2009247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D628-4DF9-4273-923F-D6C33F6E65F8}"/>
              </a:ext>
            </a:extLst>
          </p:cNvPr>
          <p:cNvSpPr>
            <a:spLocks noGrp="1"/>
          </p:cNvSpPr>
          <p:nvPr>
            <p:ph type="title"/>
          </p:nvPr>
        </p:nvSpPr>
        <p:spPr/>
        <p:txBody>
          <a:bodyPr/>
          <a:lstStyle/>
          <a:p>
            <a:r>
              <a:rPr lang="en-US" dirty="0"/>
              <a:t>Applying  This To Our Recipes Project</a:t>
            </a:r>
          </a:p>
        </p:txBody>
      </p:sp>
      <p:sp>
        <p:nvSpPr>
          <p:cNvPr id="3" name="Content Placeholder 2">
            <a:extLst>
              <a:ext uri="{FF2B5EF4-FFF2-40B4-BE49-F238E27FC236}">
                <a16:creationId xmlns:a16="http://schemas.microsoft.com/office/drawing/2014/main" id="{CC2D99E5-0E21-4301-B323-C9C450F017BC}"/>
              </a:ext>
            </a:extLst>
          </p:cNvPr>
          <p:cNvSpPr>
            <a:spLocks noGrp="1"/>
          </p:cNvSpPr>
          <p:nvPr>
            <p:ph idx="1"/>
          </p:nvPr>
        </p:nvSpPr>
        <p:spPr/>
        <p:txBody>
          <a:bodyPr/>
          <a:lstStyle/>
          <a:p>
            <a:r>
              <a:rPr lang="en-US" dirty="0"/>
              <a:t>Take your </a:t>
            </a:r>
            <a:r>
              <a:rPr lang="en-US" dirty="0" err="1"/>
              <a:t>basecode</a:t>
            </a:r>
            <a:r>
              <a:rPr lang="en-US" dirty="0"/>
              <a:t> from your personal project, copy it into your recipe index.html, and move all your recipe code between the &lt;body&gt;&lt;/body&gt;</a:t>
            </a:r>
          </a:p>
          <a:p>
            <a:r>
              <a:rPr lang="en-US" dirty="0"/>
              <a:t>Take out the “style” attribute we played around with yesterday in the ingredient &lt;ul&gt; so it doesn’t have a style attribute anymore</a:t>
            </a:r>
          </a:p>
          <a:p>
            <a:r>
              <a:rPr lang="en-US" dirty="0"/>
              <a:t>In the head there is a link that looks like this:</a:t>
            </a:r>
          </a:p>
          <a:p>
            <a:pPr lvl="1"/>
            <a:r>
              <a:rPr lang="en-US" b="1" dirty="0"/>
              <a:t>&lt;link </a:t>
            </a:r>
            <a:r>
              <a:rPr lang="en-US" b="1" dirty="0" err="1"/>
              <a:t>rel</a:t>
            </a:r>
            <a:r>
              <a:rPr lang="en-US" b="1" dirty="0"/>
              <a:t>="stylesheet" </a:t>
            </a:r>
            <a:r>
              <a:rPr lang="en-US" b="1" dirty="0" err="1"/>
              <a:t>href</a:t>
            </a:r>
            <a:r>
              <a:rPr lang="en-US" b="1" dirty="0"/>
              <a:t>="main.css"&gt;</a:t>
            </a:r>
          </a:p>
          <a:p>
            <a:r>
              <a:rPr lang="en-US" dirty="0"/>
              <a:t>This is telling the browser that you have a stylesheet and the name of that style sheet is main.css.</a:t>
            </a:r>
          </a:p>
        </p:txBody>
      </p:sp>
    </p:spTree>
    <p:extLst>
      <p:ext uri="{BB962C8B-B14F-4D97-AF65-F5344CB8AC3E}">
        <p14:creationId xmlns:p14="http://schemas.microsoft.com/office/powerpoint/2010/main" val="4252669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645F-23F8-46AE-B2AD-3CE10A8127BB}"/>
              </a:ext>
            </a:extLst>
          </p:cNvPr>
          <p:cNvSpPr>
            <a:spLocks noGrp="1"/>
          </p:cNvSpPr>
          <p:nvPr>
            <p:ph type="title"/>
          </p:nvPr>
        </p:nvSpPr>
        <p:spPr/>
        <p:txBody>
          <a:bodyPr/>
          <a:lstStyle/>
          <a:p>
            <a:r>
              <a:rPr lang="en-US" dirty="0"/>
              <a:t>Create a Style Sheet</a:t>
            </a:r>
          </a:p>
        </p:txBody>
      </p:sp>
      <p:sp>
        <p:nvSpPr>
          <p:cNvPr id="3" name="Content Placeholder 2">
            <a:extLst>
              <a:ext uri="{FF2B5EF4-FFF2-40B4-BE49-F238E27FC236}">
                <a16:creationId xmlns:a16="http://schemas.microsoft.com/office/drawing/2014/main" id="{96240D57-CEF8-4741-89A1-06DF0A4294BE}"/>
              </a:ext>
            </a:extLst>
          </p:cNvPr>
          <p:cNvSpPr>
            <a:spLocks noGrp="1"/>
          </p:cNvSpPr>
          <p:nvPr>
            <p:ph idx="1"/>
          </p:nvPr>
        </p:nvSpPr>
        <p:spPr/>
        <p:txBody>
          <a:bodyPr/>
          <a:lstStyle/>
          <a:p>
            <a:r>
              <a:rPr lang="en-US" dirty="0"/>
              <a:t>In your folder that we made the first day, open it as a brackets project</a:t>
            </a:r>
          </a:p>
          <a:p>
            <a:r>
              <a:rPr lang="en-US" dirty="0"/>
              <a:t>Create a new file named </a:t>
            </a:r>
            <a:r>
              <a:rPr lang="en-US" b="1" dirty="0"/>
              <a:t>main.css</a:t>
            </a:r>
            <a:r>
              <a:rPr lang="en-US" dirty="0"/>
              <a:t>. This is the main.css we are referring to in the &lt;link&gt; tag in the index.html file</a:t>
            </a:r>
          </a:p>
          <a:p>
            <a:endParaRPr lang="en-US" dirty="0"/>
          </a:p>
        </p:txBody>
      </p:sp>
    </p:spTree>
    <p:extLst>
      <p:ext uri="{BB962C8B-B14F-4D97-AF65-F5344CB8AC3E}">
        <p14:creationId xmlns:p14="http://schemas.microsoft.com/office/powerpoint/2010/main" val="2053022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E3A-9434-4333-B9D5-50F61AE08127}"/>
              </a:ext>
            </a:extLst>
          </p:cNvPr>
          <p:cNvSpPr>
            <a:spLocks noGrp="1"/>
          </p:cNvSpPr>
          <p:nvPr>
            <p:ph type="title"/>
          </p:nvPr>
        </p:nvSpPr>
        <p:spPr/>
        <p:txBody>
          <a:bodyPr/>
          <a:lstStyle/>
          <a:p>
            <a:r>
              <a:rPr lang="en-US" dirty="0"/>
              <a:t>How to Write Styles for Your Elements</a:t>
            </a:r>
          </a:p>
        </p:txBody>
      </p:sp>
      <p:sp>
        <p:nvSpPr>
          <p:cNvPr id="3" name="Content Placeholder 2">
            <a:extLst>
              <a:ext uri="{FF2B5EF4-FFF2-40B4-BE49-F238E27FC236}">
                <a16:creationId xmlns:a16="http://schemas.microsoft.com/office/drawing/2014/main" id="{6E156425-213E-43B2-8894-2D57C574099E}"/>
              </a:ext>
            </a:extLst>
          </p:cNvPr>
          <p:cNvSpPr>
            <a:spLocks noGrp="1"/>
          </p:cNvSpPr>
          <p:nvPr>
            <p:ph idx="1"/>
          </p:nvPr>
        </p:nvSpPr>
        <p:spPr>
          <a:xfrm>
            <a:off x="838200" y="1384663"/>
            <a:ext cx="10515600" cy="5108212"/>
          </a:xfrm>
        </p:spPr>
        <p:txBody>
          <a:bodyPr>
            <a:normAutofit/>
          </a:bodyPr>
          <a:lstStyle/>
          <a:p>
            <a:r>
              <a:rPr lang="en-US" dirty="0"/>
              <a:t>The basic way is to use the tag name (in CSS we call it a </a:t>
            </a:r>
            <a:r>
              <a:rPr lang="en-US" b="1" dirty="0"/>
              <a:t>selector</a:t>
            </a:r>
            <a:r>
              <a:rPr lang="en-US" dirty="0"/>
              <a:t> because it “selects”), then create an open and closed curly bracket:</a:t>
            </a:r>
          </a:p>
          <a:p>
            <a:pPr marL="457200" lvl="1" indent="0">
              <a:buNone/>
            </a:pPr>
            <a:r>
              <a:rPr lang="en-US" b="1" dirty="0"/>
              <a:t>h1 {</a:t>
            </a:r>
          </a:p>
          <a:p>
            <a:pPr marL="457200" lvl="1" indent="0">
              <a:buNone/>
            </a:pPr>
            <a:r>
              <a:rPr lang="en-US" b="1" dirty="0"/>
              <a:t>}</a:t>
            </a:r>
          </a:p>
          <a:p>
            <a:pPr marL="457200" lvl="1" indent="0">
              <a:buNone/>
            </a:pPr>
            <a:endParaRPr lang="en-US" dirty="0"/>
          </a:p>
          <a:p>
            <a:r>
              <a:rPr lang="en-US" dirty="0"/>
              <a:t>Inside the selector we will  put the property and the value of that property:</a:t>
            </a:r>
          </a:p>
          <a:p>
            <a:pPr marL="457200" lvl="1" indent="0">
              <a:buNone/>
            </a:pPr>
            <a:r>
              <a:rPr lang="en-US" b="1" dirty="0"/>
              <a:t>h1 {</a:t>
            </a:r>
          </a:p>
          <a:p>
            <a:pPr marL="457200" lvl="1" indent="0">
              <a:buNone/>
            </a:pPr>
            <a:r>
              <a:rPr lang="en-US" b="1" dirty="0"/>
              <a:t>color: orange; </a:t>
            </a:r>
          </a:p>
          <a:p>
            <a:pPr marL="457200" lvl="1" indent="0">
              <a:buNone/>
            </a:pPr>
            <a:r>
              <a:rPr lang="en-US" b="1" dirty="0"/>
              <a:t>}</a:t>
            </a:r>
          </a:p>
          <a:p>
            <a:pPr marL="457200" lvl="1" indent="0">
              <a:buNone/>
            </a:pPr>
            <a:r>
              <a:rPr lang="en-US" dirty="0"/>
              <a:t>*Note that everything is lowercase and each value ends with a semi-colon</a:t>
            </a:r>
          </a:p>
          <a:p>
            <a:pPr marL="0" indent="0">
              <a:buNone/>
            </a:pPr>
            <a:r>
              <a:rPr lang="en-US" dirty="0"/>
              <a:t>Try It</a:t>
            </a:r>
          </a:p>
        </p:txBody>
      </p:sp>
    </p:spTree>
    <p:extLst>
      <p:ext uri="{BB962C8B-B14F-4D97-AF65-F5344CB8AC3E}">
        <p14:creationId xmlns:p14="http://schemas.microsoft.com/office/powerpoint/2010/main" val="2120948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0B291D-36CF-4C35-843A-C41472249E6F}"/>
              </a:ext>
            </a:extLst>
          </p:cNvPr>
          <p:cNvSpPr>
            <a:spLocks noGrp="1"/>
          </p:cNvSpPr>
          <p:nvPr>
            <p:ph type="title"/>
          </p:nvPr>
        </p:nvSpPr>
        <p:spPr/>
        <p:txBody>
          <a:bodyPr/>
          <a:lstStyle/>
          <a:p>
            <a:r>
              <a:rPr lang="en-US" dirty="0"/>
              <a:t>Common Style Properties</a:t>
            </a:r>
          </a:p>
        </p:txBody>
      </p:sp>
      <p:sp>
        <p:nvSpPr>
          <p:cNvPr id="5" name="Content Placeholder 4">
            <a:extLst>
              <a:ext uri="{FF2B5EF4-FFF2-40B4-BE49-F238E27FC236}">
                <a16:creationId xmlns:a16="http://schemas.microsoft.com/office/drawing/2014/main" id="{7D1CC944-BD88-4816-8B79-5C2799CBFB7F}"/>
              </a:ext>
            </a:extLst>
          </p:cNvPr>
          <p:cNvSpPr>
            <a:spLocks noGrp="1"/>
          </p:cNvSpPr>
          <p:nvPr>
            <p:ph sz="half" idx="1"/>
          </p:nvPr>
        </p:nvSpPr>
        <p:spPr/>
        <p:txBody>
          <a:bodyPr/>
          <a:lstStyle/>
          <a:p>
            <a:r>
              <a:rPr lang="en-US" dirty="0"/>
              <a:t>color</a:t>
            </a:r>
          </a:p>
          <a:p>
            <a:r>
              <a:rPr lang="en-US" dirty="0"/>
              <a:t>background-color</a:t>
            </a:r>
          </a:p>
          <a:p>
            <a:r>
              <a:rPr lang="en-US" dirty="0"/>
              <a:t>background-image</a:t>
            </a:r>
          </a:p>
          <a:p>
            <a:r>
              <a:rPr lang="en-US" dirty="0"/>
              <a:t>width</a:t>
            </a:r>
          </a:p>
          <a:p>
            <a:r>
              <a:rPr lang="en-US" dirty="0"/>
              <a:t>height</a:t>
            </a:r>
          </a:p>
          <a:p>
            <a:r>
              <a:rPr lang="en-US" dirty="0"/>
              <a:t>list-style-type</a:t>
            </a:r>
          </a:p>
        </p:txBody>
      </p:sp>
    </p:spTree>
    <p:extLst>
      <p:ext uri="{BB962C8B-B14F-4D97-AF65-F5344CB8AC3E}">
        <p14:creationId xmlns:p14="http://schemas.microsoft.com/office/powerpoint/2010/main" val="3347168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DC6B-25E9-4E67-9D58-33552EF95471}"/>
              </a:ext>
            </a:extLst>
          </p:cNvPr>
          <p:cNvSpPr>
            <a:spLocks noGrp="1"/>
          </p:cNvSpPr>
          <p:nvPr>
            <p:ph type="title"/>
          </p:nvPr>
        </p:nvSpPr>
        <p:spPr/>
        <p:txBody>
          <a:bodyPr/>
          <a:lstStyle/>
          <a:p>
            <a:r>
              <a:rPr lang="en-US" dirty="0"/>
              <a:t>Font Color and Background Color</a:t>
            </a:r>
          </a:p>
        </p:txBody>
      </p:sp>
      <p:sp>
        <p:nvSpPr>
          <p:cNvPr id="3" name="Content Placeholder 2">
            <a:extLst>
              <a:ext uri="{FF2B5EF4-FFF2-40B4-BE49-F238E27FC236}">
                <a16:creationId xmlns:a16="http://schemas.microsoft.com/office/drawing/2014/main" id="{D70D0FD2-673C-49D5-A9DF-DE381A1BEDE6}"/>
              </a:ext>
            </a:extLst>
          </p:cNvPr>
          <p:cNvSpPr>
            <a:spLocks noGrp="1"/>
          </p:cNvSpPr>
          <p:nvPr>
            <p:ph sz="half" idx="1"/>
          </p:nvPr>
        </p:nvSpPr>
        <p:spPr>
          <a:xfrm>
            <a:off x="838200" y="1825625"/>
            <a:ext cx="5181600" cy="4859260"/>
          </a:xfrm>
        </p:spPr>
        <p:txBody>
          <a:bodyPr>
            <a:normAutofit fontScale="92500" lnSpcReduction="20000"/>
          </a:bodyPr>
          <a:lstStyle/>
          <a:p>
            <a:r>
              <a:rPr lang="en-US" dirty="0"/>
              <a:t>color will change the font (words) of the element color only</a:t>
            </a:r>
          </a:p>
          <a:p>
            <a:r>
              <a:rPr lang="en-US" dirty="0"/>
              <a:t>Colors can be written often times by its name:</a:t>
            </a:r>
          </a:p>
          <a:p>
            <a:pPr marL="457200" lvl="1" indent="0">
              <a:buNone/>
            </a:pPr>
            <a:r>
              <a:rPr lang="en-US" b="1" dirty="0"/>
              <a:t>h1 {</a:t>
            </a:r>
          </a:p>
          <a:p>
            <a:pPr marL="457200" lvl="1" indent="0">
              <a:buNone/>
            </a:pPr>
            <a:r>
              <a:rPr lang="en-US" b="1" dirty="0"/>
              <a:t>	color: red;</a:t>
            </a:r>
          </a:p>
          <a:p>
            <a:pPr marL="457200" lvl="1" indent="0">
              <a:buNone/>
            </a:pPr>
            <a:r>
              <a:rPr lang="en-US" b="1" dirty="0"/>
              <a:t>}</a:t>
            </a:r>
          </a:p>
          <a:p>
            <a:r>
              <a:rPr lang="en-US" dirty="0"/>
              <a:t>Or as a hexadecimal:</a:t>
            </a:r>
          </a:p>
          <a:p>
            <a:pPr marL="457200" lvl="1" indent="0">
              <a:buNone/>
            </a:pPr>
            <a:r>
              <a:rPr lang="en-US" b="1" dirty="0"/>
              <a:t>h1 {</a:t>
            </a:r>
          </a:p>
          <a:p>
            <a:pPr marL="457200" lvl="1" indent="0">
              <a:buNone/>
            </a:pPr>
            <a:r>
              <a:rPr lang="en-US" b="1" dirty="0"/>
              <a:t>	color: #E12E4B;</a:t>
            </a:r>
          </a:p>
          <a:p>
            <a:pPr marL="457200" lvl="1" indent="0">
              <a:buNone/>
            </a:pPr>
            <a:r>
              <a:rPr lang="en-US" b="1" dirty="0"/>
              <a:t>}</a:t>
            </a:r>
          </a:p>
          <a:p>
            <a:r>
              <a:rPr lang="en-US" dirty="0"/>
              <a:t>*we can also use RBG, but I won’t be teaching it</a:t>
            </a:r>
          </a:p>
        </p:txBody>
      </p:sp>
      <p:sp>
        <p:nvSpPr>
          <p:cNvPr id="4" name="Content Placeholder 3">
            <a:extLst>
              <a:ext uri="{FF2B5EF4-FFF2-40B4-BE49-F238E27FC236}">
                <a16:creationId xmlns:a16="http://schemas.microsoft.com/office/drawing/2014/main" id="{1BDFD9C1-FDA0-49D1-9E3E-2F4B353CE43F}"/>
              </a:ext>
            </a:extLst>
          </p:cNvPr>
          <p:cNvSpPr>
            <a:spLocks noGrp="1"/>
          </p:cNvSpPr>
          <p:nvPr>
            <p:ph sz="half" idx="2"/>
          </p:nvPr>
        </p:nvSpPr>
        <p:spPr>
          <a:xfrm>
            <a:off x="6172200" y="1825624"/>
            <a:ext cx="5181600" cy="4761607"/>
          </a:xfrm>
        </p:spPr>
        <p:txBody>
          <a:bodyPr>
            <a:normAutofit fontScale="92500" lnSpcReduction="20000"/>
          </a:bodyPr>
          <a:lstStyle/>
          <a:p>
            <a:r>
              <a:rPr lang="en-US" dirty="0"/>
              <a:t>background-color are very similar to colors but changes the background of the element</a:t>
            </a:r>
          </a:p>
          <a:p>
            <a:r>
              <a:rPr lang="en-US" dirty="0"/>
              <a:t>Colors can be written often times by its name:</a:t>
            </a:r>
          </a:p>
          <a:p>
            <a:pPr marL="457200" lvl="1" indent="0">
              <a:buNone/>
            </a:pPr>
            <a:r>
              <a:rPr lang="en-US" b="1" dirty="0"/>
              <a:t>h1 {</a:t>
            </a:r>
          </a:p>
          <a:p>
            <a:pPr marL="457200" lvl="1" indent="0">
              <a:buNone/>
            </a:pPr>
            <a:r>
              <a:rPr lang="en-US" b="1" dirty="0"/>
              <a:t>	background-color: </a:t>
            </a:r>
            <a:r>
              <a:rPr lang="en-US" b="1" dirty="0" err="1"/>
              <a:t>aliceblue</a:t>
            </a:r>
            <a:r>
              <a:rPr lang="en-US" b="1" dirty="0"/>
              <a:t>;</a:t>
            </a:r>
          </a:p>
          <a:p>
            <a:pPr marL="457200" lvl="1" indent="0">
              <a:buNone/>
            </a:pPr>
            <a:r>
              <a:rPr lang="en-US" b="1" dirty="0"/>
              <a:t>}</a:t>
            </a:r>
          </a:p>
          <a:p>
            <a:r>
              <a:rPr lang="en-US" dirty="0"/>
              <a:t>Or as a hexadecimal:</a:t>
            </a:r>
          </a:p>
          <a:p>
            <a:pPr marL="457200" lvl="1" indent="0">
              <a:buNone/>
            </a:pPr>
            <a:r>
              <a:rPr lang="en-US" b="1" dirty="0"/>
              <a:t>h1 {</a:t>
            </a:r>
          </a:p>
          <a:p>
            <a:pPr marL="457200" lvl="1" indent="0">
              <a:buNone/>
            </a:pPr>
            <a:r>
              <a:rPr lang="en-US" b="1" dirty="0"/>
              <a:t>	color: #f0f8ff;</a:t>
            </a:r>
          </a:p>
          <a:p>
            <a:pPr marL="457200" lvl="1" indent="0">
              <a:buNone/>
            </a:pPr>
            <a:r>
              <a:rPr lang="en-US" b="1" dirty="0"/>
              <a:t>}</a:t>
            </a:r>
          </a:p>
          <a:p>
            <a:r>
              <a:rPr lang="en-US" dirty="0"/>
              <a:t>*we can also use RBG, but I won’t be teaching it</a:t>
            </a:r>
          </a:p>
          <a:p>
            <a:endParaRPr lang="en-US" dirty="0"/>
          </a:p>
        </p:txBody>
      </p:sp>
    </p:spTree>
    <p:extLst>
      <p:ext uri="{BB962C8B-B14F-4D97-AF65-F5344CB8AC3E}">
        <p14:creationId xmlns:p14="http://schemas.microsoft.com/office/powerpoint/2010/main" val="3620917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E5C222-A931-444B-AB91-A50134DE6AA2}"/>
              </a:ext>
            </a:extLst>
          </p:cNvPr>
          <p:cNvSpPr>
            <a:spLocks noGrp="1"/>
          </p:cNvSpPr>
          <p:nvPr>
            <p:ph type="title"/>
          </p:nvPr>
        </p:nvSpPr>
        <p:spPr/>
        <p:txBody>
          <a:bodyPr/>
          <a:lstStyle/>
          <a:p>
            <a:r>
              <a:rPr lang="en-US" dirty="0" err="1"/>
              <a:t>Hexidecimals</a:t>
            </a:r>
            <a:endParaRPr lang="en-US" dirty="0"/>
          </a:p>
        </p:txBody>
      </p:sp>
      <p:sp>
        <p:nvSpPr>
          <p:cNvPr id="6" name="Content Placeholder 5">
            <a:extLst>
              <a:ext uri="{FF2B5EF4-FFF2-40B4-BE49-F238E27FC236}">
                <a16:creationId xmlns:a16="http://schemas.microsoft.com/office/drawing/2014/main" id="{FEACADFE-F5EC-4954-8B31-3DBD20622864}"/>
              </a:ext>
            </a:extLst>
          </p:cNvPr>
          <p:cNvSpPr>
            <a:spLocks noGrp="1"/>
          </p:cNvSpPr>
          <p:nvPr>
            <p:ph idx="1"/>
          </p:nvPr>
        </p:nvSpPr>
        <p:spPr>
          <a:xfrm>
            <a:off x="838200" y="1825625"/>
            <a:ext cx="10515600" cy="4814872"/>
          </a:xfrm>
        </p:spPr>
        <p:txBody>
          <a:bodyPr>
            <a:normAutofit fontScale="92500" lnSpcReduction="20000"/>
          </a:bodyPr>
          <a:lstStyle/>
          <a:p>
            <a:r>
              <a:rPr lang="en-US" dirty="0"/>
              <a:t>Let’s try both in our Recipe project first</a:t>
            </a:r>
          </a:p>
          <a:p>
            <a:r>
              <a:rPr lang="en-US" dirty="0"/>
              <a:t>The easiest way to explain </a:t>
            </a:r>
            <a:r>
              <a:rPr lang="en-US" dirty="0" err="1"/>
              <a:t>hexidecimals</a:t>
            </a:r>
            <a:r>
              <a:rPr lang="en-US" dirty="0"/>
              <a:t> is that there are always 6 numbers and letters (there can be three, but lets pretend there are always six).</a:t>
            </a:r>
          </a:p>
          <a:p>
            <a:r>
              <a:rPr lang="en-US" dirty="0"/>
              <a:t>Each space can be a number from 0-9 or letter from a-f (and each one represents a number – but we wont go into that)</a:t>
            </a:r>
          </a:p>
          <a:p>
            <a:r>
              <a:rPr lang="en-US" dirty="0"/>
              <a:t>0 = no color and comes out black, and f = all color and comes out white</a:t>
            </a:r>
          </a:p>
          <a:p>
            <a:r>
              <a:rPr lang="en-US" dirty="0"/>
              <a:t>The numbers are in pairs and represent red, green, and blue</a:t>
            </a:r>
          </a:p>
          <a:p>
            <a:r>
              <a:rPr lang="en-US" dirty="0"/>
              <a:t>000000 would mean no red, no green and no blue – thus black</a:t>
            </a:r>
          </a:p>
          <a:p>
            <a:r>
              <a:rPr lang="en-US" dirty="0" err="1"/>
              <a:t>ffffff</a:t>
            </a:r>
            <a:r>
              <a:rPr lang="en-US" dirty="0"/>
              <a:t> would mean all red (255), all green (255) and all blue (255) – thus white</a:t>
            </a:r>
          </a:p>
          <a:p>
            <a:r>
              <a:rPr lang="en-US" dirty="0"/>
              <a:t>So, the right combination of these colors gets you the exact color you want.</a:t>
            </a:r>
          </a:p>
          <a:p>
            <a:r>
              <a:rPr lang="en-US" b="1" dirty="0"/>
              <a:t>You must put a hash before </a:t>
            </a:r>
            <a:r>
              <a:rPr lang="en-US" b="1" dirty="0" err="1"/>
              <a:t>hexidecimals</a:t>
            </a:r>
            <a:r>
              <a:rPr lang="en-US" b="1" dirty="0"/>
              <a:t> like so: #</a:t>
            </a:r>
            <a:r>
              <a:rPr lang="en-US" b="1" dirty="0" err="1"/>
              <a:t>ffffff</a:t>
            </a:r>
            <a:endParaRPr lang="en-US" b="1" dirty="0"/>
          </a:p>
          <a:p>
            <a:endParaRPr lang="en-US" dirty="0"/>
          </a:p>
        </p:txBody>
      </p:sp>
    </p:spTree>
    <p:extLst>
      <p:ext uri="{BB962C8B-B14F-4D97-AF65-F5344CB8AC3E}">
        <p14:creationId xmlns:p14="http://schemas.microsoft.com/office/powerpoint/2010/main" val="948081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2DB5-A085-42BE-B247-6533A4FE1C2A}"/>
              </a:ext>
            </a:extLst>
          </p:cNvPr>
          <p:cNvSpPr>
            <a:spLocks noGrp="1"/>
          </p:cNvSpPr>
          <p:nvPr>
            <p:ph type="title"/>
          </p:nvPr>
        </p:nvSpPr>
        <p:spPr/>
        <p:txBody>
          <a:bodyPr/>
          <a:lstStyle/>
          <a:p>
            <a:r>
              <a:rPr lang="en-US" dirty="0"/>
              <a:t>Let’s add some more colors to our project</a:t>
            </a:r>
          </a:p>
        </p:txBody>
      </p:sp>
      <p:sp>
        <p:nvSpPr>
          <p:cNvPr id="3" name="Content Placeholder 2">
            <a:extLst>
              <a:ext uri="{FF2B5EF4-FFF2-40B4-BE49-F238E27FC236}">
                <a16:creationId xmlns:a16="http://schemas.microsoft.com/office/drawing/2014/main" id="{491F1562-7E86-4696-A776-DB9A0147B9AB}"/>
              </a:ext>
            </a:extLst>
          </p:cNvPr>
          <p:cNvSpPr>
            <a:spLocks noGrp="1"/>
          </p:cNvSpPr>
          <p:nvPr>
            <p:ph idx="1"/>
          </p:nvPr>
        </p:nvSpPr>
        <p:spPr/>
        <p:txBody>
          <a:bodyPr>
            <a:normAutofit/>
          </a:bodyPr>
          <a:lstStyle/>
          <a:p>
            <a:pPr marL="0" indent="0">
              <a:buNone/>
            </a:pPr>
            <a:r>
              <a:rPr lang="en-US" dirty="0"/>
              <a:t>body {</a:t>
            </a:r>
          </a:p>
          <a:p>
            <a:pPr marL="0" indent="0">
              <a:buNone/>
            </a:pPr>
            <a:r>
              <a:rPr lang="en-US" dirty="0"/>
              <a:t>    background-color: #F9E54E;</a:t>
            </a:r>
          </a:p>
          <a:p>
            <a:pPr marL="0" indent="0">
              <a:buNone/>
            </a:pPr>
            <a:r>
              <a:rPr lang="en-US" dirty="0"/>
              <a:t>}</a:t>
            </a:r>
          </a:p>
          <a:p>
            <a:pPr marL="0" indent="0">
              <a:buNone/>
            </a:pPr>
            <a:endParaRPr lang="en-US" dirty="0"/>
          </a:p>
          <a:p>
            <a:pPr marL="0" indent="0">
              <a:buNone/>
            </a:pPr>
            <a:r>
              <a:rPr lang="en-US" dirty="0"/>
              <a:t>h2 {</a:t>
            </a:r>
          </a:p>
          <a:p>
            <a:pPr marL="0" indent="0">
              <a:buNone/>
            </a:pPr>
            <a:r>
              <a:rPr lang="en-US" dirty="0"/>
              <a:t>    color: #f8981d;</a:t>
            </a:r>
          </a:p>
          <a:p>
            <a:pPr marL="0" indent="0">
              <a:buNone/>
            </a:pPr>
            <a:r>
              <a:rPr lang="en-US" dirty="0"/>
              <a:t>}</a:t>
            </a:r>
          </a:p>
          <a:p>
            <a:endParaRPr lang="en-US" dirty="0"/>
          </a:p>
        </p:txBody>
      </p:sp>
    </p:spTree>
    <p:extLst>
      <p:ext uri="{BB962C8B-B14F-4D97-AF65-F5344CB8AC3E}">
        <p14:creationId xmlns:p14="http://schemas.microsoft.com/office/powerpoint/2010/main" val="3165281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F007-A8B5-4B94-AD1E-FABC5710FB91}"/>
              </a:ext>
            </a:extLst>
          </p:cNvPr>
          <p:cNvSpPr>
            <a:spLocks noGrp="1"/>
          </p:cNvSpPr>
          <p:nvPr>
            <p:ph type="title" idx="4294967295"/>
          </p:nvPr>
        </p:nvSpPr>
        <p:spPr>
          <a:xfrm>
            <a:off x="-1" y="177554"/>
            <a:ext cx="12029243" cy="6542842"/>
          </a:xfrm>
        </p:spPr>
        <p:txBody>
          <a:bodyPr>
            <a:noAutofit/>
          </a:bodyPr>
          <a:lstStyle/>
          <a:p>
            <a:r>
              <a:rPr lang="en-US" sz="3200" dirty="0">
                <a:solidFill>
                  <a:schemeClr val="accent1"/>
                </a:solidFill>
              </a:rPr>
              <a:t>But we want it blue in the middle, yellow on the sides. </a:t>
            </a:r>
            <a:br>
              <a:rPr lang="en-US" sz="3200" dirty="0">
                <a:solidFill>
                  <a:schemeClr val="accent1"/>
                </a:solidFill>
              </a:rPr>
            </a:br>
            <a:r>
              <a:rPr lang="en-US" sz="3200" dirty="0">
                <a:solidFill>
                  <a:schemeClr val="accent1"/>
                </a:solidFill>
              </a:rPr>
              <a:t>Do I make the same background color for all the tags I have?</a:t>
            </a:r>
            <a:br>
              <a:rPr lang="en-US" sz="3200" dirty="0"/>
            </a:br>
            <a:br>
              <a:rPr lang="en-US" sz="3200" dirty="0"/>
            </a:br>
            <a:r>
              <a:rPr lang="en-US" sz="3200" dirty="0"/>
              <a:t>No. Instead we can make that all one big section, and just style that section.</a:t>
            </a:r>
            <a:br>
              <a:rPr lang="en-US" sz="3200" dirty="0"/>
            </a:br>
            <a:br>
              <a:rPr lang="en-US" sz="3200" dirty="0"/>
            </a:br>
            <a:r>
              <a:rPr lang="en-US" sz="3200" dirty="0"/>
              <a:t>After the </a:t>
            </a:r>
            <a:r>
              <a:rPr lang="en-US" sz="3200" b="1" dirty="0"/>
              <a:t>opening &lt;body&gt; </a:t>
            </a:r>
            <a:r>
              <a:rPr lang="en-US" sz="3200" dirty="0"/>
              <a:t>tag add a </a:t>
            </a:r>
            <a:r>
              <a:rPr lang="en-US" sz="3200" b="1" dirty="0"/>
              <a:t>&lt;section&gt; </a:t>
            </a:r>
            <a:r>
              <a:rPr lang="en-US" sz="3200" dirty="0"/>
              <a:t>tag and move the </a:t>
            </a:r>
            <a:r>
              <a:rPr lang="en-US" sz="3200" b="1" dirty="0"/>
              <a:t>closing &lt;/section&gt; </a:t>
            </a:r>
            <a:r>
              <a:rPr lang="en-US" sz="3200" dirty="0"/>
              <a:t>tag just before the </a:t>
            </a:r>
            <a:r>
              <a:rPr lang="en-US" sz="3200" b="1" dirty="0"/>
              <a:t>closing &lt;/body&gt; </a:t>
            </a:r>
            <a:r>
              <a:rPr lang="en-US" sz="3200" dirty="0"/>
              <a:t>tag</a:t>
            </a:r>
            <a:br>
              <a:rPr lang="en-US" sz="3200" dirty="0"/>
            </a:br>
            <a:br>
              <a:rPr lang="en-US" sz="3200" dirty="0"/>
            </a:br>
            <a:r>
              <a:rPr lang="en-US" sz="3200" dirty="0"/>
              <a:t>Next in your CSS type the following:</a:t>
            </a:r>
            <a:br>
              <a:rPr lang="en-US" sz="3200" dirty="0"/>
            </a:br>
            <a:r>
              <a:rPr lang="en-US" sz="3200" b="1" dirty="0"/>
              <a:t>section {  </a:t>
            </a:r>
            <a:br>
              <a:rPr lang="en-US" sz="3200" b="1" dirty="0"/>
            </a:br>
            <a:r>
              <a:rPr lang="en-US" sz="3200" b="1" dirty="0"/>
              <a:t>    background-color: </a:t>
            </a:r>
            <a:r>
              <a:rPr lang="en-US" sz="3200" b="1" dirty="0" err="1"/>
              <a:t>aliceblue</a:t>
            </a:r>
            <a:r>
              <a:rPr lang="en-US" sz="3200" b="1" dirty="0"/>
              <a:t>;</a:t>
            </a:r>
            <a:br>
              <a:rPr lang="en-US" sz="3200" b="1" dirty="0"/>
            </a:br>
            <a:r>
              <a:rPr lang="en-US" sz="3200" b="1" dirty="0"/>
              <a:t>}</a:t>
            </a:r>
            <a:br>
              <a:rPr lang="en-US" sz="3200" dirty="0"/>
            </a:br>
            <a:endParaRPr lang="en-US" sz="3200" dirty="0"/>
          </a:p>
        </p:txBody>
      </p:sp>
    </p:spTree>
    <p:extLst>
      <p:ext uri="{BB962C8B-B14F-4D97-AF65-F5344CB8AC3E}">
        <p14:creationId xmlns:p14="http://schemas.microsoft.com/office/powerpoint/2010/main" val="630424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F007-A8B5-4B94-AD1E-FABC5710FB91}"/>
              </a:ext>
            </a:extLst>
          </p:cNvPr>
          <p:cNvSpPr>
            <a:spLocks noGrp="1"/>
          </p:cNvSpPr>
          <p:nvPr>
            <p:ph type="title" idx="4294967295"/>
          </p:nvPr>
        </p:nvSpPr>
        <p:spPr>
          <a:xfrm>
            <a:off x="-1" y="177554"/>
            <a:ext cx="12029243" cy="6542842"/>
          </a:xfrm>
        </p:spPr>
        <p:txBody>
          <a:bodyPr>
            <a:normAutofit fontScale="90000"/>
          </a:bodyPr>
          <a:lstStyle/>
          <a:p>
            <a:r>
              <a:rPr lang="en-US" sz="3200" dirty="0">
                <a:solidFill>
                  <a:schemeClr val="accent1"/>
                </a:solidFill>
              </a:rPr>
              <a:t>Great. But we don’t have a lot of content, and when its on a large screen it looks funny.</a:t>
            </a:r>
            <a:br>
              <a:rPr lang="en-US" sz="3200" dirty="0"/>
            </a:br>
            <a:br>
              <a:rPr lang="en-US" sz="3200" dirty="0"/>
            </a:br>
            <a:r>
              <a:rPr lang="en-US" sz="3200" dirty="0"/>
              <a:t>Often designers set a size to their screen, and 960px width is a good width.</a:t>
            </a:r>
            <a:br>
              <a:rPr lang="en-US" sz="3200" dirty="0"/>
            </a:br>
            <a:br>
              <a:rPr lang="en-US" sz="3200" dirty="0"/>
            </a:br>
            <a:r>
              <a:rPr lang="en-US" sz="3200" dirty="0"/>
              <a:t>Next in your CSS type the following in the same section selector:</a:t>
            </a:r>
            <a:br>
              <a:rPr lang="en-US" sz="3200" dirty="0"/>
            </a:br>
            <a:r>
              <a:rPr lang="en-US" sz="3200" dirty="0"/>
              <a:t> </a:t>
            </a:r>
            <a:r>
              <a:rPr lang="en-US" sz="3200" b="1" dirty="0"/>
              <a:t>max-width: 960px;</a:t>
            </a:r>
            <a:br>
              <a:rPr lang="en-US" sz="3200" dirty="0"/>
            </a:br>
            <a:br>
              <a:rPr lang="en-US" sz="3200" dirty="0"/>
            </a:br>
            <a:r>
              <a:rPr lang="en-US" sz="3200" dirty="0"/>
              <a:t>*We use max-width and not width because on screens smaller than 960, we don’t want everything in the section to get too small to read. Test it out in </a:t>
            </a:r>
            <a:r>
              <a:rPr lang="en-US" sz="3200" dirty="0" err="1"/>
              <a:t>devtools</a:t>
            </a:r>
            <a:r>
              <a:rPr lang="en-US" sz="3200" dirty="0"/>
              <a:t>.</a:t>
            </a:r>
            <a:br>
              <a:rPr lang="en-US" sz="3200" dirty="0"/>
            </a:br>
            <a:br>
              <a:rPr lang="en-US" sz="3200" dirty="0"/>
            </a:br>
            <a:br>
              <a:rPr lang="en-US" sz="3200" dirty="0"/>
            </a:br>
            <a:endParaRPr lang="en-US" sz="3200" dirty="0"/>
          </a:p>
        </p:txBody>
      </p:sp>
    </p:spTree>
    <p:extLst>
      <p:ext uri="{BB962C8B-B14F-4D97-AF65-F5344CB8AC3E}">
        <p14:creationId xmlns:p14="http://schemas.microsoft.com/office/powerpoint/2010/main" val="861088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1DBD-D47C-4DD8-BD29-4299792A339A}"/>
              </a:ext>
            </a:extLst>
          </p:cNvPr>
          <p:cNvSpPr>
            <a:spLocks noGrp="1"/>
          </p:cNvSpPr>
          <p:nvPr>
            <p:ph type="title"/>
          </p:nvPr>
        </p:nvSpPr>
        <p:spPr/>
        <p:txBody>
          <a:bodyPr/>
          <a:lstStyle/>
          <a:p>
            <a:r>
              <a:rPr lang="en-US" dirty="0"/>
              <a:t>Think about colors for your personal site</a:t>
            </a:r>
          </a:p>
        </p:txBody>
      </p:sp>
      <p:sp>
        <p:nvSpPr>
          <p:cNvPr id="3" name="Content Placeholder 2">
            <a:extLst>
              <a:ext uri="{FF2B5EF4-FFF2-40B4-BE49-F238E27FC236}">
                <a16:creationId xmlns:a16="http://schemas.microsoft.com/office/drawing/2014/main" id="{D37620DD-2FB7-466C-B576-D7C606B3D38B}"/>
              </a:ext>
            </a:extLst>
          </p:cNvPr>
          <p:cNvSpPr>
            <a:spLocks noGrp="1"/>
          </p:cNvSpPr>
          <p:nvPr>
            <p:ph idx="1"/>
          </p:nvPr>
        </p:nvSpPr>
        <p:spPr/>
        <p:txBody>
          <a:bodyPr/>
          <a:lstStyle/>
          <a:p>
            <a:r>
              <a:rPr lang="en-US" dirty="0">
                <a:hlinkClick r:id="rId2"/>
              </a:rPr>
              <a:t>http://www.color-hex.com/</a:t>
            </a:r>
            <a:endParaRPr lang="en-US" dirty="0"/>
          </a:p>
          <a:p>
            <a:pPr marL="0" indent="0">
              <a:buNone/>
            </a:pPr>
            <a:r>
              <a:rPr lang="en-US" dirty="0"/>
              <a:t>	Pick a color you like, then scroll down for different tints, shades, and their triadic, analogous, and complementary colors.</a:t>
            </a:r>
          </a:p>
        </p:txBody>
      </p:sp>
    </p:spTree>
    <p:extLst>
      <p:ext uri="{BB962C8B-B14F-4D97-AF65-F5344CB8AC3E}">
        <p14:creationId xmlns:p14="http://schemas.microsoft.com/office/powerpoint/2010/main" val="239472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EF5E-553C-4237-9D73-340053403F79}"/>
              </a:ext>
            </a:extLst>
          </p:cNvPr>
          <p:cNvSpPr>
            <a:spLocks noGrp="1"/>
          </p:cNvSpPr>
          <p:nvPr>
            <p:ph type="title"/>
          </p:nvPr>
        </p:nvSpPr>
        <p:spPr/>
        <p:txBody>
          <a:bodyPr/>
          <a:lstStyle/>
          <a:p>
            <a:r>
              <a:rPr lang="en-US" dirty="0"/>
              <a:t>Are you saying there are bones in my computer?</a:t>
            </a:r>
          </a:p>
        </p:txBody>
      </p:sp>
      <p:sp>
        <p:nvSpPr>
          <p:cNvPr id="3" name="Content Placeholder 2">
            <a:extLst>
              <a:ext uri="{FF2B5EF4-FFF2-40B4-BE49-F238E27FC236}">
                <a16:creationId xmlns:a16="http://schemas.microsoft.com/office/drawing/2014/main" id="{3AA8F32A-716E-4187-AED0-C244270E6B39}"/>
              </a:ext>
            </a:extLst>
          </p:cNvPr>
          <p:cNvSpPr>
            <a:spLocks noGrp="1"/>
          </p:cNvSpPr>
          <p:nvPr>
            <p:ph idx="1"/>
          </p:nvPr>
        </p:nvSpPr>
        <p:spPr>
          <a:xfrm>
            <a:off x="838200" y="1825624"/>
            <a:ext cx="6924869" cy="4752457"/>
          </a:xfrm>
        </p:spPr>
        <p:txBody>
          <a:bodyPr>
            <a:normAutofit fontScale="92500" lnSpcReduction="10000"/>
          </a:bodyPr>
          <a:lstStyle/>
          <a:p>
            <a:r>
              <a:rPr lang="en-US" dirty="0"/>
              <a:t>Instead of bones we use three main pieces for the structure:</a:t>
            </a:r>
          </a:p>
          <a:p>
            <a:pPr lvl="1"/>
            <a:r>
              <a:rPr lang="en-US" dirty="0"/>
              <a:t>The greater than and less  than signs: &lt; &gt;</a:t>
            </a:r>
          </a:p>
          <a:p>
            <a:pPr lvl="1"/>
            <a:r>
              <a:rPr lang="en-US" dirty="0"/>
              <a:t>We fill them with abbreviations of names for the part of the body we want to give meaning to. Combined we call these </a:t>
            </a:r>
            <a:r>
              <a:rPr lang="en-US" b="1" dirty="0"/>
              <a:t>TAGS</a:t>
            </a:r>
            <a:r>
              <a:rPr lang="en-US" dirty="0"/>
              <a:t>:</a:t>
            </a:r>
          </a:p>
          <a:p>
            <a:pPr lvl="2"/>
            <a:r>
              <a:rPr lang="en-US" dirty="0"/>
              <a:t>&lt;h1&gt;</a:t>
            </a:r>
          </a:p>
          <a:p>
            <a:pPr lvl="2"/>
            <a:r>
              <a:rPr lang="en-US" dirty="0"/>
              <a:t>&lt;p&gt;</a:t>
            </a:r>
          </a:p>
          <a:p>
            <a:pPr lvl="2"/>
            <a:r>
              <a:rPr lang="en-US" dirty="0"/>
              <a:t>&lt;</a:t>
            </a:r>
            <a:r>
              <a:rPr lang="en-US" dirty="0" err="1"/>
              <a:t>img</a:t>
            </a:r>
            <a:r>
              <a:rPr lang="en-US" dirty="0"/>
              <a:t>&gt;</a:t>
            </a:r>
          </a:p>
          <a:p>
            <a:pPr lvl="1"/>
            <a:r>
              <a:rPr lang="en-US" dirty="0"/>
              <a:t>We then add context and an ending tag &lt;/&gt;:</a:t>
            </a:r>
          </a:p>
          <a:p>
            <a:pPr lvl="2"/>
            <a:r>
              <a:rPr lang="en-US" dirty="0"/>
              <a:t>&lt;h1&gt;Harry Potter vs. Darth Vader the Musical!&lt;/h1&gt;</a:t>
            </a:r>
          </a:p>
          <a:p>
            <a:pPr lvl="2"/>
            <a:r>
              <a:rPr lang="en-US" dirty="0"/>
              <a:t>The user will only see the words “Harry Potter vs. Darth Vader the Musical!”</a:t>
            </a:r>
          </a:p>
          <a:p>
            <a:pPr lvl="1"/>
            <a:r>
              <a:rPr lang="en-US" dirty="0"/>
              <a:t>And there you have it. A bone in your body. But we call them </a:t>
            </a:r>
            <a:r>
              <a:rPr lang="en-US" b="1" dirty="0"/>
              <a:t>ELEMENTS</a:t>
            </a:r>
            <a:r>
              <a:rPr lang="en-US" dirty="0"/>
              <a:t>.</a:t>
            </a:r>
          </a:p>
        </p:txBody>
      </p:sp>
      <p:pic>
        <p:nvPicPr>
          <p:cNvPr id="5" name="Picture 4">
            <a:extLst>
              <a:ext uri="{FF2B5EF4-FFF2-40B4-BE49-F238E27FC236}">
                <a16:creationId xmlns:a16="http://schemas.microsoft.com/office/drawing/2014/main" id="{5716C974-85E6-4D02-803B-B78B042A9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25" y="2115344"/>
            <a:ext cx="2924175" cy="3771900"/>
          </a:xfrm>
          <a:prstGeom prst="rect">
            <a:avLst/>
          </a:prstGeom>
        </p:spPr>
      </p:pic>
    </p:spTree>
    <p:extLst>
      <p:ext uri="{BB962C8B-B14F-4D97-AF65-F5344CB8AC3E}">
        <p14:creationId xmlns:p14="http://schemas.microsoft.com/office/powerpoint/2010/main" val="1770850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F007-A8B5-4B94-AD1E-FABC5710FB91}"/>
              </a:ext>
            </a:extLst>
          </p:cNvPr>
          <p:cNvSpPr>
            <a:spLocks noGrp="1"/>
          </p:cNvSpPr>
          <p:nvPr>
            <p:ph type="title" idx="4294967295"/>
          </p:nvPr>
        </p:nvSpPr>
        <p:spPr>
          <a:xfrm>
            <a:off x="-1" y="177554"/>
            <a:ext cx="12029243" cy="6542842"/>
          </a:xfrm>
        </p:spPr>
        <p:txBody>
          <a:bodyPr>
            <a:normAutofit fontScale="90000"/>
          </a:bodyPr>
          <a:lstStyle/>
          <a:p>
            <a:r>
              <a:rPr lang="en-US" sz="3600" dirty="0">
                <a:solidFill>
                  <a:schemeClr val="accent1"/>
                </a:solidFill>
              </a:rPr>
              <a:t>Awesome. But now everything is moved to the right!</a:t>
            </a:r>
            <a:br>
              <a:rPr lang="en-US" sz="3600" dirty="0"/>
            </a:br>
            <a:br>
              <a:rPr lang="en-US" sz="3600" dirty="0"/>
            </a:br>
            <a:r>
              <a:rPr lang="en-US" sz="3600" dirty="0"/>
              <a:t>Yes. So just like reading a book, everything starts to the left. So, when we told the computer that we didn’t want anything bigger than 960px, and the screen got bigger than that, it just automatically made anything to the right a margin size of what ever pixels were left!</a:t>
            </a:r>
            <a:br>
              <a:rPr lang="en-US" sz="3600" dirty="0"/>
            </a:br>
            <a:br>
              <a:rPr lang="en-US" sz="3600" dirty="0"/>
            </a:br>
            <a:r>
              <a:rPr lang="en-US" sz="3600" dirty="0"/>
              <a:t>We could add different margins to the section selector like:</a:t>
            </a:r>
            <a:br>
              <a:rPr lang="en-US" sz="3600" dirty="0"/>
            </a:br>
            <a:r>
              <a:rPr lang="en-US" sz="3600" dirty="0"/>
              <a:t>margin-left: 10px; </a:t>
            </a:r>
            <a:br>
              <a:rPr lang="en-US" sz="3600" dirty="0"/>
            </a:br>
            <a:r>
              <a:rPr lang="en-US" sz="3600" dirty="0"/>
              <a:t>margin-right: 10px;</a:t>
            </a:r>
            <a:br>
              <a:rPr lang="en-US" sz="3600" dirty="0"/>
            </a:br>
            <a:r>
              <a:rPr lang="en-US" sz="3600" dirty="0"/>
              <a:t>(you can also do top and bottom)</a:t>
            </a:r>
            <a:br>
              <a:rPr lang="en-US" sz="3600" dirty="0"/>
            </a:br>
            <a:br>
              <a:rPr lang="en-US" sz="3600" dirty="0"/>
            </a:br>
            <a:r>
              <a:rPr lang="en-US" sz="3600" dirty="0"/>
              <a:t>But that won’t center it. To center a section like this simply type:</a:t>
            </a:r>
            <a:br>
              <a:rPr lang="en-US" sz="3600" dirty="0"/>
            </a:br>
            <a:r>
              <a:rPr lang="en-US" sz="3600" b="1" dirty="0"/>
              <a:t>margin: auto;</a:t>
            </a:r>
            <a:br>
              <a:rPr lang="en-US" sz="3600" dirty="0"/>
            </a:br>
            <a:endParaRPr lang="en-US" sz="3600" dirty="0"/>
          </a:p>
        </p:txBody>
      </p:sp>
    </p:spTree>
    <p:extLst>
      <p:ext uri="{BB962C8B-B14F-4D97-AF65-F5344CB8AC3E}">
        <p14:creationId xmlns:p14="http://schemas.microsoft.com/office/powerpoint/2010/main" val="1507801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F007-A8B5-4B94-AD1E-FABC5710FB91}"/>
              </a:ext>
            </a:extLst>
          </p:cNvPr>
          <p:cNvSpPr>
            <a:spLocks noGrp="1"/>
          </p:cNvSpPr>
          <p:nvPr>
            <p:ph type="title" idx="4294967295"/>
          </p:nvPr>
        </p:nvSpPr>
        <p:spPr>
          <a:xfrm>
            <a:off x="-1" y="177554"/>
            <a:ext cx="12029243" cy="6542842"/>
          </a:xfrm>
        </p:spPr>
        <p:txBody>
          <a:bodyPr>
            <a:normAutofit fontScale="90000"/>
          </a:bodyPr>
          <a:lstStyle/>
          <a:p>
            <a:r>
              <a:rPr lang="en-US" sz="3600" dirty="0">
                <a:solidFill>
                  <a:srgbClr val="0070C0"/>
                </a:solidFill>
              </a:rPr>
              <a:t>Much better. But the words are right up against the sides!</a:t>
            </a:r>
            <a:br>
              <a:rPr lang="en-US" sz="3600" dirty="0"/>
            </a:br>
            <a:br>
              <a:rPr lang="en-US" sz="3600" dirty="0"/>
            </a:br>
            <a:r>
              <a:rPr lang="en-US" sz="3600" dirty="0"/>
              <a:t>Every element has the potential to have a padding, </a:t>
            </a:r>
            <a:br>
              <a:rPr lang="en-US" sz="3600" dirty="0"/>
            </a:br>
            <a:r>
              <a:rPr lang="en-US" sz="3600" dirty="0"/>
              <a:t>a border and a margin. </a:t>
            </a:r>
            <a:br>
              <a:rPr lang="en-US" sz="3600" dirty="0"/>
            </a:br>
            <a:br>
              <a:rPr lang="en-US" sz="3600" dirty="0"/>
            </a:br>
            <a:r>
              <a:rPr lang="en-US" sz="3600" dirty="0"/>
              <a:t>The padding is </a:t>
            </a:r>
            <a:r>
              <a:rPr lang="en-US" sz="3600" b="1" dirty="0"/>
              <a:t>inside the element.</a:t>
            </a:r>
            <a:br>
              <a:rPr lang="en-US" sz="3600" b="1" dirty="0"/>
            </a:br>
            <a:r>
              <a:rPr lang="en-US" sz="3600" dirty="0"/>
              <a:t>The margin is </a:t>
            </a:r>
            <a:r>
              <a:rPr lang="en-US" sz="3600" b="1" dirty="0"/>
              <a:t>outside the element.</a:t>
            </a:r>
            <a:br>
              <a:rPr lang="en-US" sz="3600" b="1" dirty="0"/>
            </a:br>
            <a:br>
              <a:rPr lang="en-US" sz="3600" b="1" dirty="0"/>
            </a:br>
            <a:r>
              <a:rPr lang="en-US" sz="3600" dirty="0"/>
              <a:t>So, if we add padding to the section tag through the section selector than padding will go between the sides of the section and all the content inside:</a:t>
            </a:r>
            <a:br>
              <a:rPr lang="en-US" sz="3600" dirty="0"/>
            </a:br>
            <a:r>
              <a:rPr lang="en-US" sz="3600" dirty="0"/>
              <a:t>Try:</a:t>
            </a:r>
            <a:br>
              <a:rPr lang="en-US" sz="3600" dirty="0"/>
            </a:br>
            <a:r>
              <a:rPr lang="en-US" sz="3600" b="1" dirty="0"/>
              <a:t>Padding: 10px;</a:t>
            </a:r>
            <a:br>
              <a:rPr lang="en-US" sz="3600" dirty="0"/>
            </a:br>
            <a:r>
              <a:rPr lang="en-US" sz="3600" dirty="0"/>
              <a:t>Feel free to try different sizes. 10px will add to all sides.</a:t>
            </a:r>
          </a:p>
        </p:txBody>
      </p:sp>
      <p:pic>
        <p:nvPicPr>
          <p:cNvPr id="3" name="Picture 2">
            <a:extLst>
              <a:ext uri="{FF2B5EF4-FFF2-40B4-BE49-F238E27FC236}">
                <a16:creationId xmlns:a16="http://schemas.microsoft.com/office/drawing/2014/main" id="{13A6A562-4B60-4EF9-97B8-25F997A69350}"/>
              </a:ext>
            </a:extLst>
          </p:cNvPr>
          <p:cNvPicPr>
            <a:picLocks noChangeAspect="1"/>
          </p:cNvPicPr>
          <p:nvPr/>
        </p:nvPicPr>
        <p:blipFill>
          <a:blip r:embed="rId2"/>
          <a:stretch>
            <a:fillRect/>
          </a:stretch>
        </p:blipFill>
        <p:spPr>
          <a:xfrm>
            <a:off x="8575830" y="1310902"/>
            <a:ext cx="3040092" cy="2598140"/>
          </a:xfrm>
          <a:prstGeom prst="rect">
            <a:avLst/>
          </a:prstGeom>
        </p:spPr>
      </p:pic>
    </p:spTree>
    <p:extLst>
      <p:ext uri="{BB962C8B-B14F-4D97-AF65-F5344CB8AC3E}">
        <p14:creationId xmlns:p14="http://schemas.microsoft.com/office/powerpoint/2010/main" val="2021019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0FE0-9A30-41ED-B4B5-F8D5FFCCEFCB}"/>
              </a:ext>
            </a:extLst>
          </p:cNvPr>
          <p:cNvSpPr>
            <a:spLocks noGrp="1"/>
          </p:cNvSpPr>
          <p:nvPr>
            <p:ph type="ctrTitle"/>
          </p:nvPr>
        </p:nvSpPr>
        <p:spPr>
          <a:xfrm>
            <a:off x="1524000" y="1122363"/>
            <a:ext cx="9144000" cy="4140102"/>
          </a:xfrm>
        </p:spPr>
        <p:txBody>
          <a:bodyPr>
            <a:normAutofit fontScale="90000"/>
          </a:bodyPr>
          <a:lstStyle/>
          <a:p>
            <a:r>
              <a:rPr lang="en-US" sz="8000" dirty="0">
                <a:solidFill>
                  <a:schemeClr val="accent5">
                    <a:lumMod val="75000"/>
                  </a:schemeClr>
                </a:solidFill>
              </a:rPr>
              <a:t>Web Design </a:t>
            </a:r>
            <a:br>
              <a:rPr lang="en-US" sz="8000" dirty="0">
                <a:solidFill>
                  <a:schemeClr val="accent5">
                    <a:lumMod val="75000"/>
                  </a:schemeClr>
                </a:solidFill>
              </a:rPr>
            </a:br>
            <a:r>
              <a:rPr lang="en-US" sz="8000" dirty="0">
                <a:solidFill>
                  <a:schemeClr val="accent5">
                    <a:lumMod val="75000"/>
                  </a:schemeClr>
                </a:solidFill>
              </a:rPr>
              <a:t>Bootcamp </a:t>
            </a:r>
            <a:br>
              <a:rPr lang="en-US" sz="8000" dirty="0">
                <a:solidFill>
                  <a:schemeClr val="accent5">
                    <a:lumMod val="75000"/>
                  </a:schemeClr>
                </a:solidFill>
              </a:rPr>
            </a:br>
            <a:r>
              <a:rPr lang="en-US" sz="8000" dirty="0">
                <a:solidFill>
                  <a:schemeClr val="accent5">
                    <a:lumMod val="75000"/>
                  </a:schemeClr>
                </a:solidFill>
              </a:rPr>
              <a:t>Lite</a:t>
            </a:r>
            <a:br>
              <a:rPr lang="en-US" sz="8000" dirty="0">
                <a:solidFill>
                  <a:schemeClr val="accent5">
                    <a:lumMod val="75000"/>
                  </a:schemeClr>
                </a:solidFill>
              </a:rPr>
            </a:br>
            <a:r>
              <a:rPr lang="en-US" sz="8000" dirty="0">
                <a:solidFill>
                  <a:schemeClr val="accent5">
                    <a:lumMod val="75000"/>
                  </a:schemeClr>
                </a:solidFill>
              </a:rPr>
              <a:t>Day 4</a:t>
            </a:r>
          </a:p>
        </p:txBody>
      </p:sp>
    </p:spTree>
    <p:extLst>
      <p:ext uri="{BB962C8B-B14F-4D97-AF65-F5344CB8AC3E}">
        <p14:creationId xmlns:p14="http://schemas.microsoft.com/office/powerpoint/2010/main" val="1147907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4AE2-D120-4417-96E3-A25D28AFF338}"/>
              </a:ext>
            </a:extLst>
          </p:cNvPr>
          <p:cNvSpPr>
            <a:spLocks noGrp="1"/>
          </p:cNvSpPr>
          <p:nvPr>
            <p:ph type="title"/>
          </p:nvPr>
        </p:nvSpPr>
        <p:spPr/>
        <p:txBody>
          <a:bodyPr/>
          <a:lstStyle/>
          <a:p>
            <a:r>
              <a:rPr lang="en-US" dirty="0"/>
              <a:t>Next, let’s insert a background image!</a:t>
            </a:r>
          </a:p>
        </p:txBody>
      </p:sp>
      <p:sp>
        <p:nvSpPr>
          <p:cNvPr id="3" name="Content Placeholder 2">
            <a:extLst>
              <a:ext uri="{FF2B5EF4-FFF2-40B4-BE49-F238E27FC236}">
                <a16:creationId xmlns:a16="http://schemas.microsoft.com/office/drawing/2014/main" id="{F777A87B-982C-4B2F-AAAD-FA91F9DC886B}"/>
              </a:ext>
            </a:extLst>
          </p:cNvPr>
          <p:cNvSpPr>
            <a:spLocks noGrp="1"/>
          </p:cNvSpPr>
          <p:nvPr>
            <p:ph idx="1"/>
          </p:nvPr>
        </p:nvSpPr>
        <p:spPr/>
        <p:txBody>
          <a:bodyPr/>
          <a:lstStyle/>
          <a:p>
            <a:r>
              <a:rPr lang="en-US" dirty="0"/>
              <a:t>Remember the &lt;</a:t>
            </a:r>
            <a:r>
              <a:rPr lang="en-US" dirty="0" err="1"/>
              <a:t>img</a:t>
            </a:r>
            <a:r>
              <a:rPr lang="en-US" dirty="0"/>
              <a:t>/&gt; tag that we put in the HTML? While we can style that, those large images you see in the background, those are called background images. And we DONOT put them in the html… directly</a:t>
            </a:r>
          </a:p>
          <a:p>
            <a:r>
              <a:rPr lang="en-US" dirty="0"/>
              <a:t>Background images need a space to fill so, we need to create a space</a:t>
            </a:r>
          </a:p>
          <a:p>
            <a:r>
              <a:rPr lang="en-US" dirty="0"/>
              <a:t>In the HTML, just below the h1, make a divided section with the </a:t>
            </a:r>
            <a:r>
              <a:rPr lang="en-US" b="1" dirty="0"/>
              <a:t>&lt;div&gt;&lt;/div&gt; </a:t>
            </a:r>
            <a:r>
              <a:rPr lang="en-US" dirty="0"/>
              <a:t>tag</a:t>
            </a:r>
          </a:p>
        </p:txBody>
      </p:sp>
    </p:spTree>
    <p:extLst>
      <p:ext uri="{BB962C8B-B14F-4D97-AF65-F5344CB8AC3E}">
        <p14:creationId xmlns:p14="http://schemas.microsoft.com/office/powerpoint/2010/main" val="4087383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2D89-4E90-4C14-BC8D-55A586E04050}"/>
              </a:ext>
            </a:extLst>
          </p:cNvPr>
          <p:cNvSpPr>
            <a:spLocks noGrp="1"/>
          </p:cNvSpPr>
          <p:nvPr>
            <p:ph type="title"/>
          </p:nvPr>
        </p:nvSpPr>
        <p:spPr/>
        <p:txBody>
          <a:bodyPr/>
          <a:lstStyle/>
          <a:p>
            <a:r>
              <a:rPr lang="en-US" dirty="0"/>
              <a:t>Styling the </a:t>
            </a:r>
            <a:r>
              <a:rPr lang="en-US" dirty="0" err="1"/>
              <a:t>Div</a:t>
            </a:r>
            <a:r>
              <a:rPr lang="en-US" dirty="0"/>
              <a:t> with our Background Image</a:t>
            </a:r>
          </a:p>
        </p:txBody>
      </p:sp>
      <p:sp>
        <p:nvSpPr>
          <p:cNvPr id="3" name="Content Placeholder 2">
            <a:extLst>
              <a:ext uri="{FF2B5EF4-FFF2-40B4-BE49-F238E27FC236}">
                <a16:creationId xmlns:a16="http://schemas.microsoft.com/office/drawing/2014/main" id="{E7940E45-3040-44E7-AA81-A36904AB99E3}"/>
              </a:ext>
            </a:extLst>
          </p:cNvPr>
          <p:cNvSpPr>
            <a:spLocks noGrp="1"/>
          </p:cNvSpPr>
          <p:nvPr>
            <p:ph idx="1"/>
          </p:nvPr>
        </p:nvSpPr>
        <p:spPr>
          <a:xfrm>
            <a:off x="838200" y="1825625"/>
            <a:ext cx="10515600" cy="4805994"/>
          </a:xfrm>
        </p:spPr>
        <p:txBody>
          <a:bodyPr/>
          <a:lstStyle/>
          <a:p>
            <a:r>
              <a:rPr lang="en-US" dirty="0"/>
              <a:t>Type selector: </a:t>
            </a:r>
            <a:r>
              <a:rPr lang="en-US" b="1" dirty="0"/>
              <a:t>div {</a:t>
            </a:r>
          </a:p>
          <a:p>
            <a:r>
              <a:rPr lang="en-US" b="1" dirty="0"/>
              <a:t>}</a:t>
            </a:r>
          </a:p>
          <a:p>
            <a:r>
              <a:rPr lang="en-US" dirty="0"/>
              <a:t>Insert the location of your image I give you:</a:t>
            </a:r>
          </a:p>
          <a:p>
            <a:pPr lvl="1"/>
            <a:r>
              <a:rPr lang="en-US" b="1" dirty="0"/>
              <a:t>background-image: </a:t>
            </a:r>
            <a:r>
              <a:rPr lang="en-US" b="1" dirty="0" err="1"/>
              <a:t>url</a:t>
            </a:r>
            <a:r>
              <a:rPr lang="en-US" b="1" dirty="0"/>
              <a:t>(“watermelon-pops.jpg”);</a:t>
            </a:r>
          </a:p>
          <a:p>
            <a:pPr lvl="1"/>
            <a:endParaRPr lang="en-US" dirty="0"/>
          </a:p>
          <a:p>
            <a:r>
              <a:rPr lang="en-US" dirty="0"/>
              <a:t>But there’s no image and I typed everything correctly!</a:t>
            </a:r>
          </a:p>
          <a:p>
            <a:r>
              <a:rPr lang="en-US" dirty="0"/>
              <a:t>That’s because the picture is suppose to fill the &lt;div&gt; area, but there is no height to the div. The size of the div controls the height of the image, for as long as the image is big enough in pixels.</a:t>
            </a:r>
          </a:p>
          <a:p>
            <a:r>
              <a:rPr lang="en-US" dirty="0"/>
              <a:t>Inside the div selector also add </a:t>
            </a:r>
            <a:r>
              <a:rPr lang="en-US" b="1"/>
              <a:t>height:250px; </a:t>
            </a:r>
            <a:r>
              <a:rPr lang="en-US" dirty="0"/>
              <a:t>px stands for pixels</a:t>
            </a:r>
          </a:p>
        </p:txBody>
      </p:sp>
    </p:spTree>
    <p:extLst>
      <p:ext uri="{BB962C8B-B14F-4D97-AF65-F5344CB8AC3E}">
        <p14:creationId xmlns:p14="http://schemas.microsoft.com/office/powerpoint/2010/main" val="3428399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A8A8-CDCC-48E3-BB0A-A0CAD34D3B57}"/>
              </a:ext>
            </a:extLst>
          </p:cNvPr>
          <p:cNvSpPr>
            <a:spLocks noGrp="1"/>
          </p:cNvSpPr>
          <p:nvPr>
            <p:ph type="title"/>
          </p:nvPr>
        </p:nvSpPr>
        <p:spPr/>
        <p:txBody>
          <a:bodyPr/>
          <a:lstStyle/>
          <a:p>
            <a:r>
              <a:rPr lang="en-US" dirty="0"/>
              <a:t>Play with it and see what happens</a:t>
            </a:r>
          </a:p>
        </p:txBody>
      </p:sp>
      <p:sp>
        <p:nvSpPr>
          <p:cNvPr id="3" name="Content Placeholder 2">
            <a:extLst>
              <a:ext uri="{FF2B5EF4-FFF2-40B4-BE49-F238E27FC236}">
                <a16:creationId xmlns:a16="http://schemas.microsoft.com/office/drawing/2014/main" id="{9E394D64-E8A1-4723-869C-3014D8E6BE6A}"/>
              </a:ext>
            </a:extLst>
          </p:cNvPr>
          <p:cNvSpPr>
            <a:spLocks noGrp="1"/>
          </p:cNvSpPr>
          <p:nvPr>
            <p:ph sz="half" idx="1"/>
          </p:nvPr>
        </p:nvSpPr>
        <p:spPr/>
        <p:txBody>
          <a:bodyPr/>
          <a:lstStyle/>
          <a:p>
            <a:r>
              <a:rPr lang="en-US" dirty="0"/>
              <a:t>background-</a:t>
            </a:r>
            <a:r>
              <a:rPr lang="en-US" dirty="0" err="1"/>
              <a:t>attachement</a:t>
            </a:r>
            <a:r>
              <a:rPr lang="en-US" dirty="0"/>
              <a:t>: scroll</a:t>
            </a:r>
          </a:p>
          <a:p>
            <a:r>
              <a:rPr lang="en-US" dirty="0"/>
              <a:t>background-</a:t>
            </a:r>
            <a:r>
              <a:rPr lang="en-US" dirty="0" err="1"/>
              <a:t>attachement</a:t>
            </a:r>
            <a:r>
              <a:rPr lang="en-US" dirty="0"/>
              <a:t>: fixed </a:t>
            </a:r>
          </a:p>
          <a:p>
            <a:r>
              <a:rPr lang="en-US" dirty="0"/>
              <a:t>background-</a:t>
            </a:r>
            <a:r>
              <a:rPr lang="en-US" dirty="0" err="1"/>
              <a:t>postion</a:t>
            </a:r>
            <a:r>
              <a:rPr lang="en-US" dirty="0"/>
              <a:t>: center </a:t>
            </a:r>
          </a:p>
          <a:p>
            <a:r>
              <a:rPr lang="en-US" dirty="0"/>
              <a:t>background-repeat: no-repeat</a:t>
            </a:r>
          </a:p>
          <a:p>
            <a:endParaRPr lang="en-US" dirty="0"/>
          </a:p>
          <a:p>
            <a:r>
              <a:rPr lang="en-US" dirty="0"/>
              <a:t>Keep going. You can see more options at:</a:t>
            </a:r>
          </a:p>
          <a:p>
            <a:pPr marL="457200" lvl="1" indent="0">
              <a:buNone/>
            </a:pPr>
            <a:r>
              <a:rPr lang="en-US" dirty="0"/>
              <a:t>https://www.w3schools.com/css/css_background.asp</a:t>
            </a:r>
          </a:p>
        </p:txBody>
      </p:sp>
      <p:sp>
        <p:nvSpPr>
          <p:cNvPr id="7" name="Content Placeholder 6">
            <a:extLst>
              <a:ext uri="{FF2B5EF4-FFF2-40B4-BE49-F238E27FC236}">
                <a16:creationId xmlns:a16="http://schemas.microsoft.com/office/drawing/2014/main" id="{7FAA7DCD-4CA3-43E1-A0DB-A4040890D9BF}"/>
              </a:ext>
            </a:extLst>
          </p:cNvPr>
          <p:cNvSpPr>
            <a:spLocks noGrp="1"/>
          </p:cNvSpPr>
          <p:nvPr>
            <p:ph sz="half" idx="2"/>
          </p:nvPr>
        </p:nvSpPr>
        <p:spPr/>
        <p:txBody>
          <a:bodyPr/>
          <a:lstStyle/>
          <a:p>
            <a:r>
              <a:rPr lang="en-US" dirty="0"/>
              <a:t>Image scrolls with element</a:t>
            </a:r>
          </a:p>
          <a:p>
            <a:r>
              <a:rPr lang="en-US" dirty="0"/>
              <a:t>Image stays visible</a:t>
            </a:r>
          </a:p>
          <a:p>
            <a:r>
              <a:rPr lang="en-US" dirty="0"/>
              <a:t>Image is positioned in the center of the element it is in.</a:t>
            </a:r>
          </a:p>
          <a:p>
            <a:r>
              <a:rPr lang="en-US" dirty="0"/>
              <a:t>background image will no repeat to fill space</a:t>
            </a:r>
          </a:p>
        </p:txBody>
      </p:sp>
    </p:spTree>
    <p:extLst>
      <p:ext uri="{BB962C8B-B14F-4D97-AF65-F5344CB8AC3E}">
        <p14:creationId xmlns:p14="http://schemas.microsoft.com/office/powerpoint/2010/main" val="1398196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59B3-AC97-41F8-A377-58D72CF9A391}"/>
              </a:ext>
            </a:extLst>
          </p:cNvPr>
          <p:cNvSpPr>
            <a:spLocks noGrp="1"/>
          </p:cNvSpPr>
          <p:nvPr>
            <p:ph type="title"/>
          </p:nvPr>
        </p:nvSpPr>
        <p:spPr/>
        <p:txBody>
          <a:bodyPr/>
          <a:lstStyle/>
          <a:p>
            <a:r>
              <a:rPr lang="en-US" dirty="0"/>
              <a:t>One more thing about height:</a:t>
            </a:r>
          </a:p>
        </p:txBody>
      </p:sp>
      <p:sp>
        <p:nvSpPr>
          <p:cNvPr id="3" name="Content Placeholder 2">
            <a:extLst>
              <a:ext uri="{FF2B5EF4-FFF2-40B4-BE49-F238E27FC236}">
                <a16:creationId xmlns:a16="http://schemas.microsoft.com/office/drawing/2014/main" id="{0EB4804D-EF12-47E7-AB6F-9F6D37652CD7}"/>
              </a:ext>
            </a:extLst>
          </p:cNvPr>
          <p:cNvSpPr>
            <a:spLocks noGrp="1"/>
          </p:cNvSpPr>
          <p:nvPr>
            <p:ph idx="1"/>
          </p:nvPr>
        </p:nvSpPr>
        <p:spPr/>
        <p:txBody>
          <a:bodyPr>
            <a:normAutofit fontScale="92500" lnSpcReduction="20000"/>
          </a:bodyPr>
          <a:lstStyle/>
          <a:p>
            <a:r>
              <a:rPr lang="en-US" dirty="0"/>
              <a:t>When you look at your device you have a certain number of pixels in height that you can view. We call the area you can view the </a:t>
            </a:r>
            <a:r>
              <a:rPr lang="en-US" b="1" dirty="0"/>
              <a:t>“viewport”.</a:t>
            </a:r>
          </a:p>
          <a:p>
            <a:r>
              <a:rPr lang="en-US" dirty="0"/>
              <a:t>We call the height of the viewport the </a:t>
            </a:r>
            <a:r>
              <a:rPr lang="en-US" b="1" dirty="0"/>
              <a:t>“viewport height”.</a:t>
            </a:r>
          </a:p>
          <a:p>
            <a:r>
              <a:rPr lang="en-US" dirty="0"/>
              <a:t>Instead of telling the computer how tall you want your image or other elements to be based on pixels, you can use </a:t>
            </a:r>
            <a:r>
              <a:rPr lang="en-US" dirty="0" err="1"/>
              <a:t>vh</a:t>
            </a:r>
            <a:r>
              <a:rPr lang="en-US" dirty="0"/>
              <a:t> for viewport height as a </a:t>
            </a:r>
            <a:r>
              <a:rPr lang="en-US" b="1" dirty="0"/>
              <a:t>percentage</a:t>
            </a:r>
            <a:r>
              <a:rPr lang="en-US" dirty="0"/>
              <a:t>.</a:t>
            </a:r>
          </a:p>
          <a:p>
            <a:r>
              <a:rPr lang="en-US" dirty="0"/>
              <a:t>For example, if you set your div for the image to height: 80vh, it would stretch the image to be that tall.</a:t>
            </a:r>
          </a:p>
          <a:p>
            <a:r>
              <a:rPr lang="en-US" dirty="0"/>
              <a:t>Try it:</a:t>
            </a:r>
          </a:p>
          <a:p>
            <a:pPr marL="457200" lvl="1" indent="0">
              <a:buNone/>
            </a:pPr>
            <a:r>
              <a:rPr lang="en-US" dirty="0"/>
              <a:t>div {</a:t>
            </a:r>
          </a:p>
          <a:p>
            <a:pPr marL="914400" lvl="2" indent="0">
              <a:buNone/>
            </a:pPr>
            <a:r>
              <a:rPr lang="en-US" dirty="0"/>
              <a:t>height: 80vh;</a:t>
            </a:r>
          </a:p>
          <a:p>
            <a:pPr marL="457200" lvl="1" indent="0">
              <a:buNone/>
            </a:pPr>
            <a:r>
              <a:rPr lang="en-US" dirty="0"/>
              <a:t>}</a:t>
            </a:r>
          </a:p>
        </p:txBody>
      </p:sp>
    </p:spTree>
    <p:extLst>
      <p:ext uri="{BB962C8B-B14F-4D97-AF65-F5344CB8AC3E}">
        <p14:creationId xmlns:p14="http://schemas.microsoft.com/office/powerpoint/2010/main" val="3198801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2765-8189-4D7A-8BCA-CEC64610A11D}"/>
              </a:ext>
            </a:extLst>
          </p:cNvPr>
          <p:cNvSpPr>
            <a:spLocks noGrp="1"/>
          </p:cNvSpPr>
          <p:nvPr>
            <p:ph type="title"/>
          </p:nvPr>
        </p:nvSpPr>
        <p:spPr/>
        <p:txBody>
          <a:bodyPr/>
          <a:lstStyle/>
          <a:p>
            <a:r>
              <a:rPr lang="en-US" dirty="0"/>
              <a:t>Now that you played around…</a:t>
            </a:r>
          </a:p>
        </p:txBody>
      </p:sp>
      <p:sp>
        <p:nvSpPr>
          <p:cNvPr id="3" name="Content Placeholder 2">
            <a:extLst>
              <a:ext uri="{FF2B5EF4-FFF2-40B4-BE49-F238E27FC236}">
                <a16:creationId xmlns:a16="http://schemas.microsoft.com/office/drawing/2014/main" id="{4C035339-5BE2-451C-A407-4B0C9EEFF543}"/>
              </a:ext>
            </a:extLst>
          </p:cNvPr>
          <p:cNvSpPr>
            <a:spLocks noGrp="1"/>
          </p:cNvSpPr>
          <p:nvPr>
            <p:ph idx="1"/>
          </p:nvPr>
        </p:nvSpPr>
        <p:spPr/>
        <p:txBody>
          <a:bodyPr/>
          <a:lstStyle/>
          <a:p>
            <a:r>
              <a:rPr lang="en-US" dirty="0"/>
              <a:t>Let’s make the div for that background image have the following style:</a:t>
            </a:r>
          </a:p>
          <a:p>
            <a:endParaRPr lang="en-US" dirty="0"/>
          </a:p>
          <a:p>
            <a:pPr marL="457200" lvl="1" indent="0">
              <a:buNone/>
            </a:pPr>
            <a:r>
              <a:rPr lang="en-US" dirty="0"/>
              <a:t>div {</a:t>
            </a:r>
          </a:p>
          <a:p>
            <a:pPr marL="457200" lvl="1" indent="0">
              <a:buNone/>
            </a:pPr>
            <a:r>
              <a:rPr lang="en-US" dirty="0"/>
              <a:t>    background-image: </a:t>
            </a:r>
            <a:r>
              <a:rPr lang="en-US" dirty="0" err="1"/>
              <a:t>url</a:t>
            </a:r>
            <a:r>
              <a:rPr lang="en-US" dirty="0"/>
              <a:t>("watermellon-pops.jpg");</a:t>
            </a:r>
          </a:p>
          <a:p>
            <a:pPr marL="457200" lvl="1" indent="0">
              <a:buNone/>
            </a:pPr>
            <a:r>
              <a:rPr lang="en-US" dirty="0"/>
              <a:t>    background-repeat: no-repeat;</a:t>
            </a:r>
          </a:p>
          <a:p>
            <a:pPr marL="457200" lvl="1" indent="0">
              <a:buNone/>
            </a:pPr>
            <a:r>
              <a:rPr lang="en-US" dirty="0"/>
              <a:t>    background-position: center;</a:t>
            </a:r>
          </a:p>
          <a:p>
            <a:pPr marL="457200" lvl="1" indent="0">
              <a:buNone/>
            </a:pPr>
            <a:r>
              <a:rPr lang="en-US" dirty="0"/>
              <a:t>    background-attachment: scroll;</a:t>
            </a:r>
          </a:p>
          <a:p>
            <a:pPr marL="457200" lvl="1" indent="0">
              <a:buNone/>
            </a:pPr>
            <a:r>
              <a:rPr lang="en-US" dirty="0"/>
              <a:t>    height: 250px;</a:t>
            </a:r>
          </a:p>
          <a:p>
            <a:pPr marL="457200" lvl="1" indent="0">
              <a:buNone/>
            </a:pPr>
            <a:r>
              <a:rPr lang="en-US" dirty="0"/>
              <a:t>}</a:t>
            </a:r>
          </a:p>
        </p:txBody>
      </p:sp>
    </p:spTree>
    <p:extLst>
      <p:ext uri="{BB962C8B-B14F-4D97-AF65-F5344CB8AC3E}">
        <p14:creationId xmlns:p14="http://schemas.microsoft.com/office/powerpoint/2010/main" val="3430957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A126-46ED-4A13-B065-1A2ED1521922}"/>
              </a:ext>
            </a:extLst>
          </p:cNvPr>
          <p:cNvSpPr>
            <a:spLocks noGrp="1"/>
          </p:cNvSpPr>
          <p:nvPr>
            <p:ph type="title"/>
          </p:nvPr>
        </p:nvSpPr>
        <p:spPr/>
        <p:txBody>
          <a:bodyPr/>
          <a:lstStyle/>
          <a:p>
            <a:r>
              <a:rPr lang="en-US" dirty="0"/>
              <a:t>Image width</a:t>
            </a:r>
          </a:p>
        </p:txBody>
      </p:sp>
      <p:sp>
        <p:nvSpPr>
          <p:cNvPr id="3" name="Content Placeholder 2">
            <a:extLst>
              <a:ext uri="{FF2B5EF4-FFF2-40B4-BE49-F238E27FC236}">
                <a16:creationId xmlns:a16="http://schemas.microsoft.com/office/drawing/2014/main" id="{4C3B1D09-D3D1-4DE6-ADCD-72B9A908947A}"/>
              </a:ext>
            </a:extLst>
          </p:cNvPr>
          <p:cNvSpPr>
            <a:spLocks noGrp="1"/>
          </p:cNvSpPr>
          <p:nvPr>
            <p:ph idx="1"/>
          </p:nvPr>
        </p:nvSpPr>
        <p:spPr/>
        <p:txBody>
          <a:bodyPr>
            <a:normAutofit fontScale="85000" lnSpcReduction="20000"/>
          </a:bodyPr>
          <a:lstStyle/>
          <a:p>
            <a:r>
              <a:rPr lang="en-US" dirty="0"/>
              <a:t>Add the cupcake and lemonade images to your html just below the &lt;/</a:t>
            </a:r>
            <a:r>
              <a:rPr lang="en-US" dirty="0" err="1"/>
              <a:t>ol</a:t>
            </a:r>
            <a:r>
              <a:rPr lang="en-US" dirty="0"/>
              <a:t>&gt; of each recipe.</a:t>
            </a:r>
          </a:p>
          <a:p>
            <a:r>
              <a:rPr lang="en-US" dirty="0"/>
              <a:t>You can set the image width to be a static width like so:</a:t>
            </a:r>
          </a:p>
          <a:p>
            <a:pPr marL="457200" lvl="1" indent="0">
              <a:buNone/>
            </a:pPr>
            <a:r>
              <a:rPr lang="en-US" dirty="0" err="1"/>
              <a:t>img</a:t>
            </a:r>
            <a:r>
              <a:rPr lang="en-US" dirty="0"/>
              <a:t> {</a:t>
            </a:r>
          </a:p>
          <a:p>
            <a:pPr marL="914400" lvl="2" indent="0">
              <a:buNone/>
            </a:pPr>
            <a:r>
              <a:rPr lang="en-US" dirty="0"/>
              <a:t>width: 300px; </a:t>
            </a:r>
          </a:p>
          <a:p>
            <a:pPr marL="457200" lvl="1" indent="0">
              <a:buNone/>
            </a:pPr>
            <a:r>
              <a:rPr lang="en-US" dirty="0"/>
              <a:t>}</a:t>
            </a:r>
          </a:p>
          <a:p>
            <a:r>
              <a:rPr lang="en-US" dirty="0"/>
              <a:t>You can set it to be responsive by setting a width and max-width so the size changes as the screen gets smaller:</a:t>
            </a:r>
          </a:p>
          <a:p>
            <a:pPr marL="457200" lvl="1" indent="0">
              <a:buNone/>
            </a:pPr>
            <a:r>
              <a:rPr lang="en-US" dirty="0" err="1"/>
              <a:t>img</a:t>
            </a:r>
            <a:r>
              <a:rPr lang="en-US" dirty="0"/>
              <a:t> {</a:t>
            </a:r>
          </a:p>
          <a:p>
            <a:pPr marL="914400" lvl="2" indent="0">
              <a:buNone/>
            </a:pPr>
            <a:r>
              <a:rPr lang="en-US" dirty="0"/>
              <a:t>max-width: 400px</a:t>
            </a:r>
          </a:p>
          <a:p>
            <a:pPr marL="914400" lvl="2" indent="0">
              <a:buNone/>
            </a:pPr>
            <a:r>
              <a:rPr lang="en-US" dirty="0"/>
              <a:t>width: 100%;</a:t>
            </a:r>
          </a:p>
          <a:p>
            <a:pPr marL="457200" lvl="1" indent="0">
              <a:buNone/>
            </a:pPr>
            <a:r>
              <a:rPr lang="en-US" dirty="0"/>
              <a:t>}</a:t>
            </a:r>
          </a:p>
          <a:p>
            <a:pPr marL="457200" lvl="1" indent="0">
              <a:buNone/>
            </a:pPr>
            <a:r>
              <a:rPr lang="en-US" dirty="0"/>
              <a:t>This above way is great because it says, hey, make my image always 100% (or whatever percent you give) of the width of the screen, until the image reaches this size. Then stop! </a:t>
            </a:r>
          </a:p>
        </p:txBody>
      </p:sp>
    </p:spTree>
    <p:extLst>
      <p:ext uri="{BB962C8B-B14F-4D97-AF65-F5344CB8AC3E}">
        <p14:creationId xmlns:p14="http://schemas.microsoft.com/office/powerpoint/2010/main" val="54272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36DA-A30A-4C8B-ADE0-2AA7A5BB43DE}"/>
              </a:ext>
            </a:extLst>
          </p:cNvPr>
          <p:cNvSpPr>
            <a:spLocks noGrp="1"/>
          </p:cNvSpPr>
          <p:nvPr>
            <p:ph type="title"/>
          </p:nvPr>
        </p:nvSpPr>
        <p:spPr/>
        <p:txBody>
          <a:bodyPr>
            <a:normAutofit fontScale="90000"/>
          </a:bodyPr>
          <a:lstStyle/>
          <a:p>
            <a:r>
              <a:rPr lang="en-US" dirty="0"/>
              <a:t>I like my pictures under my recipes on small screens, but how do I get them to sit next to the recipe on bit screens?</a:t>
            </a:r>
          </a:p>
        </p:txBody>
      </p:sp>
      <p:sp>
        <p:nvSpPr>
          <p:cNvPr id="3" name="Content Placeholder 2">
            <a:extLst>
              <a:ext uri="{FF2B5EF4-FFF2-40B4-BE49-F238E27FC236}">
                <a16:creationId xmlns:a16="http://schemas.microsoft.com/office/drawing/2014/main" id="{799BAB57-28C3-41BB-B30E-6E0EA14A36E5}"/>
              </a:ext>
            </a:extLst>
          </p:cNvPr>
          <p:cNvSpPr>
            <a:spLocks noGrp="1"/>
          </p:cNvSpPr>
          <p:nvPr>
            <p:ph idx="1"/>
          </p:nvPr>
        </p:nvSpPr>
        <p:spPr/>
        <p:txBody>
          <a:bodyPr>
            <a:normAutofit lnSpcReduction="10000"/>
          </a:bodyPr>
          <a:lstStyle/>
          <a:p>
            <a:r>
              <a:rPr lang="en-US" dirty="0"/>
              <a:t>Open up dev tools. You will see that your h1-h6, paragraph, div </a:t>
            </a:r>
            <a:r>
              <a:rPr lang="en-US" dirty="0" err="1"/>
              <a:t>etc</a:t>
            </a:r>
            <a:r>
              <a:rPr lang="en-US" dirty="0"/>
              <a:t> take up a whole line without being told to. This is a </a:t>
            </a:r>
            <a:r>
              <a:rPr lang="en-US" b="1" dirty="0"/>
              <a:t>block element. </a:t>
            </a:r>
            <a:r>
              <a:rPr lang="en-US" dirty="0"/>
              <a:t>You could say they take up the </a:t>
            </a:r>
            <a:r>
              <a:rPr lang="en-US" b="1" dirty="0"/>
              <a:t>whole block.</a:t>
            </a:r>
          </a:p>
          <a:p>
            <a:r>
              <a:rPr lang="en-US" dirty="0"/>
              <a:t>Your &lt;a&gt; and &lt;</a:t>
            </a:r>
            <a:r>
              <a:rPr lang="en-US" dirty="0" err="1"/>
              <a:t>img</a:t>
            </a:r>
            <a:r>
              <a:rPr lang="en-US" dirty="0"/>
              <a:t>&gt; are </a:t>
            </a:r>
            <a:r>
              <a:rPr lang="en-US" b="1" dirty="0"/>
              <a:t>inline elements. They only take up the space they need. </a:t>
            </a:r>
            <a:r>
              <a:rPr lang="en-US" dirty="0"/>
              <a:t>That is why you can easily do this:</a:t>
            </a:r>
          </a:p>
          <a:p>
            <a:pPr marL="457200" lvl="1" indent="0">
              <a:buNone/>
            </a:pPr>
            <a:r>
              <a:rPr lang="en-US" dirty="0"/>
              <a:t>&lt;p&gt; This is my &lt;a&gt;favorite site&lt;/a&gt;&lt;p&gt;</a:t>
            </a:r>
          </a:p>
          <a:p>
            <a:pPr marL="457200" lvl="1" indent="0">
              <a:buNone/>
            </a:pPr>
            <a:r>
              <a:rPr lang="en-US" dirty="0"/>
              <a:t>And not end up with it broken on several lines.</a:t>
            </a:r>
          </a:p>
          <a:p>
            <a:r>
              <a:rPr lang="en-US" dirty="0"/>
              <a:t>But, we can’t just nest our image like &lt;p&gt; here is an image &lt;</a:t>
            </a:r>
            <a:r>
              <a:rPr lang="en-US" dirty="0" err="1"/>
              <a:t>img</a:t>
            </a:r>
            <a:r>
              <a:rPr lang="en-US" dirty="0"/>
              <a:t>/&gt;&lt;/p&gt;. It would look odd. So instead we make the block element… inline-block. Then give it a certain width so it makes room for the image.</a:t>
            </a:r>
          </a:p>
        </p:txBody>
      </p:sp>
    </p:spTree>
    <p:extLst>
      <p:ext uri="{BB962C8B-B14F-4D97-AF65-F5344CB8AC3E}">
        <p14:creationId xmlns:p14="http://schemas.microsoft.com/office/powerpoint/2010/main" val="169310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3732-3A89-4F36-84EF-ED0D173C6CA7}"/>
              </a:ext>
            </a:extLst>
          </p:cNvPr>
          <p:cNvSpPr>
            <a:spLocks noGrp="1"/>
          </p:cNvSpPr>
          <p:nvPr>
            <p:ph type="title"/>
          </p:nvPr>
        </p:nvSpPr>
        <p:spPr>
          <a:xfrm>
            <a:off x="838200" y="365125"/>
            <a:ext cx="10515600" cy="1325563"/>
          </a:xfrm>
        </p:spPr>
        <p:txBody>
          <a:bodyPr/>
          <a:lstStyle/>
          <a:p>
            <a:r>
              <a:rPr lang="en-US" dirty="0"/>
              <a:t>Pick a website and lets look inside at the skeleton!</a:t>
            </a:r>
          </a:p>
        </p:txBody>
      </p:sp>
      <p:sp>
        <p:nvSpPr>
          <p:cNvPr id="3" name="Content Placeholder 2">
            <a:extLst>
              <a:ext uri="{FF2B5EF4-FFF2-40B4-BE49-F238E27FC236}">
                <a16:creationId xmlns:a16="http://schemas.microsoft.com/office/drawing/2014/main" id="{53571829-2F2A-4D65-8957-7011F17A2F50}"/>
              </a:ext>
            </a:extLst>
          </p:cNvPr>
          <p:cNvSpPr>
            <a:spLocks noGrp="1"/>
          </p:cNvSpPr>
          <p:nvPr>
            <p:ph idx="1"/>
          </p:nvPr>
        </p:nvSpPr>
        <p:spPr>
          <a:xfrm>
            <a:off x="838200" y="1825625"/>
            <a:ext cx="4629539" cy="4351338"/>
          </a:xfrm>
        </p:spPr>
        <p:txBody>
          <a:bodyPr>
            <a:normAutofit/>
          </a:bodyPr>
          <a:lstStyle/>
          <a:p>
            <a:r>
              <a:rPr lang="en-US" dirty="0"/>
              <a:t>Open Chrome</a:t>
            </a:r>
          </a:p>
          <a:p>
            <a:r>
              <a:rPr lang="en-US" dirty="0"/>
              <a:t>Left click on the three small dots in the top-right corner</a:t>
            </a:r>
          </a:p>
          <a:p>
            <a:r>
              <a:rPr lang="en-US" dirty="0"/>
              <a:t> Click on More Tools </a:t>
            </a:r>
          </a:p>
        </p:txBody>
      </p:sp>
      <p:pic>
        <p:nvPicPr>
          <p:cNvPr id="5" name="Picture 4">
            <a:extLst>
              <a:ext uri="{FF2B5EF4-FFF2-40B4-BE49-F238E27FC236}">
                <a16:creationId xmlns:a16="http://schemas.microsoft.com/office/drawing/2014/main" id="{B5E7BAAE-7ECB-4802-A211-D3D21EE47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165" y="1825625"/>
            <a:ext cx="527400" cy="525688"/>
          </a:xfrm>
          <a:prstGeom prst="rect">
            <a:avLst/>
          </a:prstGeom>
        </p:spPr>
      </p:pic>
      <p:pic>
        <p:nvPicPr>
          <p:cNvPr id="8" name="Picture 7">
            <a:extLst>
              <a:ext uri="{FF2B5EF4-FFF2-40B4-BE49-F238E27FC236}">
                <a16:creationId xmlns:a16="http://schemas.microsoft.com/office/drawing/2014/main" id="{3F8F66FD-1197-4B12-9193-115E99C4F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154" y="3733153"/>
            <a:ext cx="3067207" cy="2904423"/>
          </a:xfrm>
          <a:prstGeom prst="rect">
            <a:avLst/>
          </a:prstGeom>
        </p:spPr>
      </p:pic>
      <p:pic>
        <p:nvPicPr>
          <p:cNvPr id="10" name="Picture 9">
            <a:extLst>
              <a:ext uri="{FF2B5EF4-FFF2-40B4-BE49-F238E27FC236}">
                <a16:creationId xmlns:a16="http://schemas.microsoft.com/office/drawing/2014/main" id="{16983DD7-F0DD-4ABD-BA19-BB9D18BA5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6272" y="3866357"/>
            <a:ext cx="2232853" cy="2720576"/>
          </a:xfrm>
          <a:prstGeom prst="rect">
            <a:avLst/>
          </a:prstGeom>
        </p:spPr>
      </p:pic>
      <p:sp>
        <p:nvSpPr>
          <p:cNvPr id="12" name="Content Placeholder 2">
            <a:extLst>
              <a:ext uri="{FF2B5EF4-FFF2-40B4-BE49-F238E27FC236}">
                <a16:creationId xmlns:a16="http://schemas.microsoft.com/office/drawing/2014/main" id="{E5F01561-60FB-4C14-9859-92A6B43905A2}"/>
              </a:ext>
            </a:extLst>
          </p:cNvPr>
          <p:cNvSpPr txBox="1">
            <a:spLocks/>
          </p:cNvSpPr>
          <p:nvPr/>
        </p:nvSpPr>
        <p:spPr>
          <a:xfrm>
            <a:off x="7082037" y="1690688"/>
            <a:ext cx="46295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 the new menu click on Developer Tools</a:t>
            </a:r>
          </a:p>
          <a:p>
            <a:r>
              <a:rPr lang="en-US" dirty="0"/>
              <a:t>A tool box shows on the right of your screen. In the menu make sure 	Elements is clicked.</a:t>
            </a:r>
          </a:p>
        </p:txBody>
      </p:sp>
    </p:spTree>
    <p:extLst>
      <p:ext uri="{BB962C8B-B14F-4D97-AF65-F5344CB8AC3E}">
        <p14:creationId xmlns:p14="http://schemas.microsoft.com/office/powerpoint/2010/main" val="2117219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EEED-CC51-4845-8622-0C96B385A632}"/>
              </a:ext>
            </a:extLst>
          </p:cNvPr>
          <p:cNvSpPr>
            <a:spLocks noGrp="1"/>
          </p:cNvSpPr>
          <p:nvPr>
            <p:ph type="title"/>
          </p:nvPr>
        </p:nvSpPr>
        <p:spPr/>
        <p:txBody>
          <a:bodyPr/>
          <a:lstStyle/>
          <a:p>
            <a:r>
              <a:rPr lang="en-US" dirty="0"/>
              <a:t>Make ingredients share the width with </a:t>
            </a:r>
            <a:r>
              <a:rPr lang="en-US" dirty="0" err="1"/>
              <a:t>img</a:t>
            </a:r>
            <a:endParaRPr lang="en-US" dirty="0"/>
          </a:p>
        </p:txBody>
      </p:sp>
      <p:sp>
        <p:nvSpPr>
          <p:cNvPr id="3" name="Content Placeholder 2">
            <a:extLst>
              <a:ext uri="{FF2B5EF4-FFF2-40B4-BE49-F238E27FC236}">
                <a16:creationId xmlns:a16="http://schemas.microsoft.com/office/drawing/2014/main" id="{6DE35D87-A64A-4ABB-B769-65FCF84BD6C6}"/>
              </a:ext>
            </a:extLst>
          </p:cNvPr>
          <p:cNvSpPr>
            <a:spLocks noGrp="1"/>
          </p:cNvSpPr>
          <p:nvPr>
            <p:ph idx="1"/>
          </p:nvPr>
        </p:nvSpPr>
        <p:spPr/>
        <p:txBody>
          <a:bodyPr/>
          <a:lstStyle/>
          <a:p>
            <a:r>
              <a:rPr lang="en-US" dirty="0"/>
              <a:t>Add a &lt;div&gt; &lt;/div&gt; around each recipe, leaving out the image below it.</a:t>
            </a:r>
          </a:p>
          <a:p>
            <a:r>
              <a:rPr lang="en-US" dirty="0"/>
              <a:t>Go to your main.css…</a:t>
            </a:r>
          </a:p>
          <a:p>
            <a:r>
              <a:rPr lang="en-US" dirty="0"/>
              <a:t>Wait, we already have a &lt;div&gt;&lt;/div&gt; for our large header image of watermelon pops. What do we do?</a:t>
            </a:r>
          </a:p>
          <a:p>
            <a:r>
              <a:rPr lang="en-US" dirty="0"/>
              <a:t>We can’t have two of the selector in our CSS unless we were actually targeting the same exact tag in our html. And we can’t add different styles to the last div selector because then it will make those changes to all </a:t>
            </a:r>
            <a:r>
              <a:rPr lang="en-US" dirty="0" err="1"/>
              <a:t>divs</a:t>
            </a:r>
            <a:r>
              <a:rPr lang="en-US" dirty="0"/>
              <a:t>, even those we don’t want to… </a:t>
            </a:r>
          </a:p>
        </p:txBody>
      </p:sp>
    </p:spTree>
    <p:extLst>
      <p:ext uri="{BB962C8B-B14F-4D97-AF65-F5344CB8AC3E}">
        <p14:creationId xmlns:p14="http://schemas.microsoft.com/office/powerpoint/2010/main" val="1659601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D95E-F80F-4143-8161-B157C55D52BB}"/>
              </a:ext>
            </a:extLst>
          </p:cNvPr>
          <p:cNvSpPr>
            <a:spLocks noGrp="1"/>
          </p:cNvSpPr>
          <p:nvPr>
            <p:ph type="title"/>
          </p:nvPr>
        </p:nvSpPr>
        <p:spPr/>
        <p:txBody>
          <a:bodyPr/>
          <a:lstStyle/>
          <a:p>
            <a:r>
              <a:rPr lang="en-US" dirty="0"/>
              <a:t>This is where the class attribute comes in</a:t>
            </a:r>
          </a:p>
        </p:txBody>
      </p:sp>
      <p:sp>
        <p:nvSpPr>
          <p:cNvPr id="3" name="Content Placeholder 2">
            <a:extLst>
              <a:ext uri="{FF2B5EF4-FFF2-40B4-BE49-F238E27FC236}">
                <a16:creationId xmlns:a16="http://schemas.microsoft.com/office/drawing/2014/main" id="{8C753CC5-12D8-4498-9860-06B31D14802C}"/>
              </a:ext>
            </a:extLst>
          </p:cNvPr>
          <p:cNvSpPr>
            <a:spLocks noGrp="1"/>
          </p:cNvSpPr>
          <p:nvPr>
            <p:ph idx="1"/>
          </p:nvPr>
        </p:nvSpPr>
        <p:spPr/>
        <p:txBody>
          <a:bodyPr>
            <a:normAutofit fontScale="92500" lnSpcReduction="20000"/>
          </a:bodyPr>
          <a:lstStyle/>
          <a:p>
            <a:r>
              <a:rPr lang="en-US" dirty="0"/>
              <a:t>Think of class like a category, and we give that category a value.</a:t>
            </a:r>
          </a:p>
          <a:p>
            <a:r>
              <a:rPr lang="en-US" dirty="0"/>
              <a:t>We declare a class inside the opening tag like this:</a:t>
            </a:r>
          </a:p>
          <a:p>
            <a:pPr lvl="1"/>
            <a:r>
              <a:rPr lang="en-US" dirty="0"/>
              <a:t>&lt;div class=“</a:t>
            </a:r>
            <a:r>
              <a:rPr lang="en-US" dirty="0" err="1"/>
              <a:t>backgroundImage</a:t>
            </a:r>
            <a:r>
              <a:rPr lang="en-US" dirty="0"/>
              <a:t>”&gt;</a:t>
            </a:r>
          </a:p>
          <a:p>
            <a:pPr lvl="1"/>
            <a:r>
              <a:rPr lang="en-US" dirty="0"/>
              <a:t>Add this class to the div for your background image</a:t>
            </a:r>
          </a:p>
          <a:p>
            <a:r>
              <a:rPr lang="en-US" dirty="0"/>
              <a:t>We use the class as a selector in CSS by adding a dot before it like this:</a:t>
            </a:r>
          </a:p>
          <a:p>
            <a:pPr lvl="1"/>
            <a:r>
              <a:rPr lang="en-US" dirty="0"/>
              <a:t>.</a:t>
            </a:r>
            <a:r>
              <a:rPr lang="en-US" dirty="0" err="1"/>
              <a:t>backgroundImage</a:t>
            </a:r>
            <a:endParaRPr lang="en-US" dirty="0"/>
          </a:p>
          <a:p>
            <a:pPr lvl="1"/>
            <a:r>
              <a:rPr lang="en-US" dirty="0"/>
              <a:t>In your CSS replace the div selector for the background image with the class like this:</a:t>
            </a:r>
          </a:p>
          <a:p>
            <a:pPr marL="914400" lvl="2" indent="0">
              <a:buNone/>
            </a:pPr>
            <a:r>
              <a:rPr lang="en-US" dirty="0"/>
              <a:t>.</a:t>
            </a:r>
            <a:r>
              <a:rPr lang="en-US" dirty="0" err="1"/>
              <a:t>backgroundImage</a:t>
            </a:r>
            <a:r>
              <a:rPr lang="en-US" dirty="0"/>
              <a:t> {</a:t>
            </a:r>
          </a:p>
          <a:p>
            <a:pPr marL="914400" lvl="2" indent="0">
              <a:buNone/>
            </a:pPr>
            <a:r>
              <a:rPr lang="en-US" dirty="0"/>
              <a:t>    background-image: </a:t>
            </a:r>
            <a:r>
              <a:rPr lang="en-US" dirty="0" err="1"/>
              <a:t>url</a:t>
            </a:r>
            <a:r>
              <a:rPr lang="en-US" dirty="0"/>
              <a:t>("watermellon-pops.jpg");</a:t>
            </a:r>
          </a:p>
          <a:p>
            <a:pPr marL="914400" lvl="2" indent="0">
              <a:buNone/>
            </a:pPr>
            <a:r>
              <a:rPr lang="en-US" dirty="0"/>
              <a:t>    background-repeat: no-repeat;</a:t>
            </a:r>
          </a:p>
          <a:p>
            <a:pPr marL="914400" lvl="2" indent="0">
              <a:buNone/>
            </a:pPr>
            <a:r>
              <a:rPr lang="en-US" dirty="0"/>
              <a:t>    background-position: center;</a:t>
            </a:r>
          </a:p>
          <a:p>
            <a:pPr marL="914400" lvl="2" indent="0">
              <a:buNone/>
            </a:pPr>
            <a:r>
              <a:rPr lang="en-US" dirty="0"/>
              <a:t>    background-attachment: scroll;</a:t>
            </a:r>
          </a:p>
          <a:p>
            <a:pPr marL="914400" lvl="2" indent="0">
              <a:buNone/>
            </a:pPr>
            <a:r>
              <a:rPr lang="en-US" dirty="0"/>
              <a:t>    height: 250px;</a:t>
            </a:r>
          </a:p>
          <a:p>
            <a:pPr marL="914400" lvl="2" indent="0">
              <a:buNone/>
            </a:pPr>
            <a:r>
              <a:rPr lang="en-US" dirty="0"/>
              <a:t>}</a:t>
            </a:r>
          </a:p>
        </p:txBody>
      </p:sp>
    </p:spTree>
    <p:extLst>
      <p:ext uri="{BB962C8B-B14F-4D97-AF65-F5344CB8AC3E}">
        <p14:creationId xmlns:p14="http://schemas.microsoft.com/office/powerpoint/2010/main" val="1290734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DA51-FDE8-48F0-A704-B01867CD0B3A}"/>
              </a:ext>
            </a:extLst>
          </p:cNvPr>
          <p:cNvSpPr>
            <a:spLocks noGrp="1"/>
          </p:cNvSpPr>
          <p:nvPr>
            <p:ph type="title"/>
          </p:nvPr>
        </p:nvSpPr>
        <p:spPr/>
        <p:txBody>
          <a:bodyPr/>
          <a:lstStyle/>
          <a:p>
            <a:r>
              <a:rPr lang="en-US" dirty="0"/>
              <a:t>Add a class for your recipe </a:t>
            </a:r>
            <a:r>
              <a:rPr lang="en-US" dirty="0" err="1"/>
              <a:t>divs</a:t>
            </a:r>
            <a:endParaRPr lang="en-US" dirty="0"/>
          </a:p>
        </p:txBody>
      </p:sp>
      <p:sp>
        <p:nvSpPr>
          <p:cNvPr id="3" name="Content Placeholder 2">
            <a:extLst>
              <a:ext uri="{FF2B5EF4-FFF2-40B4-BE49-F238E27FC236}">
                <a16:creationId xmlns:a16="http://schemas.microsoft.com/office/drawing/2014/main" id="{0C8AB685-FD96-4F87-AD23-421EABE066A4}"/>
              </a:ext>
            </a:extLst>
          </p:cNvPr>
          <p:cNvSpPr>
            <a:spLocks noGrp="1"/>
          </p:cNvSpPr>
          <p:nvPr>
            <p:ph idx="1"/>
          </p:nvPr>
        </p:nvSpPr>
        <p:spPr/>
        <p:txBody>
          <a:bodyPr>
            <a:normAutofit fontScale="62500" lnSpcReduction="20000"/>
          </a:bodyPr>
          <a:lstStyle/>
          <a:p>
            <a:r>
              <a:rPr lang="en-US" dirty="0"/>
              <a:t>For each recipe add “recipe” as the class like so:</a:t>
            </a:r>
          </a:p>
          <a:p>
            <a:pPr marL="457200" lvl="1" indent="0">
              <a:buNone/>
            </a:pPr>
            <a:r>
              <a:rPr lang="en-US" dirty="0"/>
              <a:t>&lt;div class="recipe"&gt;</a:t>
            </a:r>
          </a:p>
          <a:p>
            <a:pPr marL="457200" lvl="1" indent="0">
              <a:buNone/>
            </a:pPr>
            <a:r>
              <a:rPr lang="en-US" dirty="0"/>
              <a:t>            &lt;h3&gt;Lemonade&lt;/h3&gt;</a:t>
            </a:r>
          </a:p>
          <a:p>
            <a:pPr marL="457200" lvl="1" indent="0">
              <a:buNone/>
            </a:pPr>
            <a:r>
              <a:rPr lang="en-US" dirty="0"/>
              <a:t>            &lt;p&gt;Sweet and cold drink that anyone would love.&lt;/p&gt;</a:t>
            </a:r>
          </a:p>
          <a:p>
            <a:pPr marL="457200" lvl="1" indent="0">
              <a:buNone/>
            </a:pPr>
            <a:r>
              <a:rPr lang="en-US" dirty="0"/>
              <a:t>            &lt;ul&gt;</a:t>
            </a:r>
          </a:p>
          <a:p>
            <a:pPr marL="457200" lvl="1" indent="0">
              <a:buNone/>
            </a:pPr>
            <a:r>
              <a:rPr lang="en-US" dirty="0"/>
              <a:t>                &lt;li&gt;</a:t>
            </a:r>
          </a:p>
          <a:p>
            <a:pPr marL="457200" lvl="1" indent="0">
              <a:buNone/>
            </a:pPr>
            <a:r>
              <a:rPr lang="en-US" dirty="0"/>
              <a:t>                    lemons</a:t>
            </a:r>
          </a:p>
          <a:p>
            <a:pPr marL="457200" lvl="1" indent="0">
              <a:buNone/>
            </a:pPr>
            <a:r>
              <a:rPr lang="en-US" dirty="0"/>
              <a:t>                &lt;/li&gt;</a:t>
            </a:r>
          </a:p>
          <a:p>
            <a:pPr marL="457200" lvl="1" indent="0">
              <a:buNone/>
            </a:pPr>
            <a:r>
              <a:rPr lang="en-US" dirty="0"/>
              <a:t>                &lt;li&gt;</a:t>
            </a:r>
          </a:p>
          <a:p>
            <a:pPr marL="457200" lvl="1" indent="0">
              <a:buNone/>
            </a:pPr>
            <a:r>
              <a:rPr lang="en-US" dirty="0"/>
              <a:t>                    simple syrup</a:t>
            </a:r>
          </a:p>
          <a:p>
            <a:pPr marL="457200" lvl="1" indent="0">
              <a:buNone/>
            </a:pPr>
            <a:r>
              <a:rPr lang="en-US" dirty="0"/>
              <a:t>                &lt;/li&gt;</a:t>
            </a:r>
          </a:p>
          <a:p>
            <a:pPr marL="457200" lvl="1" indent="0">
              <a:buNone/>
            </a:pPr>
            <a:r>
              <a:rPr lang="en-US" dirty="0"/>
              <a:t>            &lt;/ul&gt;</a:t>
            </a:r>
          </a:p>
          <a:p>
            <a:pPr marL="457200" lvl="1" indent="0">
              <a:buNone/>
            </a:pPr>
            <a:r>
              <a:rPr lang="en-US" dirty="0"/>
              <a:t>            &lt;</a:t>
            </a:r>
            <a:r>
              <a:rPr lang="en-US" dirty="0" err="1"/>
              <a:t>ol</a:t>
            </a:r>
            <a:r>
              <a:rPr lang="en-US" dirty="0"/>
              <a:t>&gt;</a:t>
            </a:r>
          </a:p>
          <a:p>
            <a:pPr marL="457200" lvl="1" indent="0">
              <a:buNone/>
            </a:pPr>
            <a:r>
              <a:rPr lang="en-US" dirty="0"/>
              <a:t>                &lt;li&gt;Boil Water&lt;/li&gt;</a:t>
            </a:r>
          </a:p>
          <a:p>
            <a:pPr marL="457200" lvl="1" indent="0">
              <a:buNone/>
            </a:pPr>
            <a:r>
              <a:rPr lang="en-US" dirty="0"/>
              <a:t>                &lt;li&gt;Add sugar&lt;/li&gt;</a:t>
            </a:r>
          </a:p>
          <a:p>
            <a:pPr marL="457200" lvl="1" indent="0">
              <a:buNone/>
            </a:pPr>
            <a:r>
              <a:rPr lang="en-US" dirty="0"/>
              <a:t>                &lt;li&gt;Add lemon juice&lt;/li&gt;</a:t>
            </a:r>
          </a:p>
          <a:p>
            <a:pPr marL="457200" lvl="1" indent="0">
              <a:buNone/>
            </a:pPr>
            <a:r>
              <a:rPr lang="en-US" dirty="0"/>
              <a:t>            &lt;/</a:t>
            </a:r>
            <a:r>
              <a:rPr lang="en-US" dirty="0" err="1"/>
              <a:t>ol</a:t>
            </a:r>
            <a:r>
              <a:rPr lang="en-US" dirty="0"/>
              <a:t>&gt;</a:t>
            </a:r>
          </a:p>
          <a:p>
            <a:pPr marL="457200" lvl="1" indent="0">
              <a:buNone/>
            </a:pPr>
            <a:r>
              <a:rPr lang="en-US" dirty="0"/>
              <a:t>        &lt;/div&gt;</a:t>
            </a:r>
          </a:p>
        </p:txBody>
      </p:sp>
    </p:spTree>
    <p:extLst>
      <p:ext uri="{BB962C8B-B14F-4D97-AF65-F5344CB8AC3E}">
        <p14:creationId xmlns:p14="http://schemas.microsoft.com/office/powerpoint/2010/main" val="2942272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84A0-2252-401F-9FD8-0BE162DB3F8E}"/>
              </a:ext>
            </a:extLst>
          </p:cNvPr>
          <p:cNvSpPr>
            <a:spLocks noGrp="1"/>
          </p:cNvSpPr>
          <p:nvPr>
            <p:ph type="title"/>
          </p:nvPr>
        </p:nvSpPr>
        <p:spPr/>
        <p:txBody>
          <a:bodyPr/>
          <a:lstStyle/>
          <a:p>
            <a:r>
              <a:rPr lang="en-US" dirty="0"/>
              <a:t>Add the recipe selector to the CSS</a:t>
            </a:r>
          </a:p>
        </p:txBody>
      </p:sp>
      <p:sp>
        <p:nvSpPr>
          <p:cNvPr id="3" name="Content Placeholder 2">
            <a:extLst>
              <a:ext uri="{FF2B5EF4-FFF2-40B4-BE49-F238E27FC236}">
                <a16:creationId xmlns:a16="http://schemas.microsoft.com/office/drawing/2014/main" id="{0C1B8ECC-FD6C-40F2-A97F-B9E54E852777}"/>
              </a:ext>
            </a:extLst>
          </p:cNvPr>
          <p:cNvSpPr>
            <a:spLocks noGrp="1"/>
          </p:cNvSpPr>
          <p:nvPr>
            <p:ph idx="1"/>
          </p:nvPr>
        </p:nvSpPr>
        <p:spPr/>
        <p:txBody>
          <a:bodyPr/>
          <a:lstStyle/>
          <a:p>
            <a:pPr marL="0" indent="0">
              <a:buNone/>
            </a:pPr>
            <a:r>
              <a:rPr lang="en-US" dirty="0"/>
              <a:t> .recipe {</a:t>
            </a:r>
          </a:p>
          <a:p>
            <a:pPr marL="0" indent="0">
              <a:buNone/>
            </a:pPr>
            <a:r>
              <a:rPr lang="en-US" dirty="0"/>
              <a:t>        width: 50%;</a:t>
            </a:r>
          </a:p>
          <a:p>
            <a:pPr marL="0" indent="0">
              <a:buNone/>
            </a:pPr>
            <a:r>
              <a:rPr lang="en-US" dirty="0"/>
              <a:t>        display: inline-block; </a:t>
            </a:r>
          </a:p>
          <a:p>
            <a:pPr marL="0" indent="0">
              <a:buNone/>
            </a:pPr>
            <a:r>
              <a:rPr lang="en-US" dirty="0"/>
              <a:t>    }</a:t>
            </a:r>
          </a:p>
          <a:p>
            <a:r>
              <a:rPr lang="en-US" dirty="0"/>
              <a:t>*the display property is where we declare if the element will display along the entire width(block) or only its own space(inline), or in this case use only its own space but can still also have a width and height styled for them (inline-block).</a:t>
            </a:r>
          </a:p>
        </p:txBody>
      </p:sp>
    </p:spTree>
    <p:extLst>
      <p:ext uri="{BB962C8B-B14F-4D97-AF65-F5344CB8AC3E}">
        <p14:creationId xmlns:p14="http://schemas.microsoft.com/office/powerpoint/2010/main" val="3672312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86EB-583D-42D8-BFB0-1E54C2102D1B}"/>
              </a:ext>
            </a:extLst>
          </p:cNvPr>
          <p:cNvSpPr>
            <a:spLocks noGrp="1"/>
          </p:cNvSpPr>
          <p:nvPr>
            <p:ph type="title"/>
          </p:nvPr>
        </p:nvSpPr>
        <p:spPr/>
        <p:txBody>
          <a:bodyPr/>
          <a:lstStyle/>
          <a:p>
            <a:r>
              <a:rPr lang="en-US" dirty="0"/>
              <a:t>And here is the last thing I teach you…</a:t>
            </a:r>
          </a:p>
        </p:txBody>
      </p:sp>
      <p:sp>
        <p:nvSpPr>
          <p:cNvPr id="3" name="Content Placeholder 2">
            <a:extLst>
              <a:ext uri="{FF2B5EF4-FFF2-40B4-BE49-F238E27FC236}">
                <a16:creationId xmlns:a16="http://schemas.microsoft.com/office/drawing/2014/main" id="{B2061696-D25F-4A82-99E6-3E2A459AC4EA}"/>
              </a:ext>
            </a:extLst>
          </p:cNvPr>
          <p:cNvSpPr>
            <a:spLocks noGrp="1"/>
          </p:cNvSpPr>
          <p:nvPr>
            <p:ph idx="1"/>
          </p:nvPr>
        </p:nvSpPr>
        <p:spPr/>
        <p:txBody>
          <a:bodyPr/>
          <a:lstStyle/>
          <a:p>
            <a:r>
              <a:rPr lang="en-US" dirty="0"/>
              <a:t>I have been teaching you to use width:100% and so on so that your site also looks good on mobile.</a:t>
            </a:r>
          </a:p>
          <a:p>
            <a:r>
              <a:rPr lang="en-US" dirty="0"/>
              <a:t>People want to see that you can build what we call “mobile first” design.</a:t>
            </a:r>
          </a:p>
          <a:p>
            <a:r>
              <a:rPr lang="en-US" dirty="0"/>
              <a:t>If we just plug in our .recipe {width: 50%; display: inline-block; } then our images will always be right next to our recipes on small screens, and that sort of looks bad. (check it out in dev tools). </a:t>
            </a:r>
          </a:p>
          <a:p>
            <a:r>
              <a:rPr lang="en-US" dirty="0"/>
              <a:t>Instead, we want it to only be that way on big screens. Small screens it looks better at the bottom! </a:t>
            </a:r>
          </a:p>
          <a:p>
            <a:endParaRPr lang="en-US" dirty="0"/>
          </a:p>
        </p:txBody>
      </p:sp>
    </p:spTree>
    <p:extLst>
      <p:ext uri="{BB962C8B-B14F-4D97-AF65-F5344CB8AC3E}">
        <p14:creationId xmlns:p14="http://schemas.microsoft.com/office/powerpoint/2010/main" val="2777898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744F-8668-40CA-8723-E3A7ACB82389}"/>
              </a:ext>
            </a:extLst>
          </p:cNvPr>
          <p:cNvSpPr>
            <a:spLocks noGrp="1"/>
          </p:cNvSpPr>
          <p:nvPr>
            <p:ph type="title"/>
          </p:nvPr>
        </p:nvSpPr>
        <p:spPr/>
        <p:txBody>
          <a:bodyPr/>
          <a:lstStyle/>
          <a:p>
            <a:r>
              <a:rPr lang="en-US" dirty="0"/>
              <a:t>@media queries at a glance</a:t>
            </a:r>
          </a:p>
        </p:txBody>
      </p:sp>
      <p:sp>
        <p:nvSpPr>
          <p:cNvPr id="3" name="Content Placeholder 2">
            <a:extLst>
              <a:ext uri="{FF2B5EF4-FFF2-40B4-BE49-F238E27FC236}">
                <a16:creationId xmlns:a16="http://schemas.microsoft.com/office/drawing/2014/main" id="{BE70FD3A-E34A-44A0-AED8-BA417E5F9D4B}"/>
              </a:ext>
            </a:extLst>
          </p:cNvPr>
          <p:cNvSpPr>
            <a:spLocks noGrp="1"/>
          </p:cNvSpPr>
          <p:nvPr>
            <p:ph idx="1"/>
          </p:nvPr>
        </p:nvSpPr>
        <p:spPr/>
        <p:txBody>
          <a:bodyPr>
            <a:normAutofit fontScale="92500" lnSpcReduction="20000"/>
          </a:bodyPr>
          <a:lstStyle/>
          <a:p>
            <a:r>
              <a:rPr lang="en-US" dirty="0"/>
              <a:t>@media allows us to give special rules when the device meets a certain criteria. I will teach you one of the many potential options.</a:t>
            </a:r>
          </a:p>
          <a:p>
            <a:r>
              <a:rPr lang="en-US" dirty="0"/>
              <a:t>At the very bottom of your CSS type the following:</a:t>
            </a:r>
          </a:p>
          <a:p>
            <a:pPr lvl="1"/>
            <a:r>
              <a:rPr lang="en-US" dirty="0"/>
              <a:t>@media only screen and (min-width: 769px) {</a:t>
            </a:r>
          </a:p>
          <a:p>
            <a:pPr lvl="1"/>
            <a:r>
              <a:rPr lang="en-US" dirty="0"/>
              <a:t>}</a:t>
            </a:r>
          </a:p>
          <a:p>
            <a:r>
              <a:rPr lang="en-US" dirty="0"/>
              <a:t>Then cut the .recipe { width: 50%; display: inline-block;} and put it inside the @media query brackets</a:t>
            </a:r>
          </a:p>
          <a:p>
            <a:r>
              <a:rPr lang="en-US" dirty="0"/>
              <a:t>Save and open dev tools. Every time you get as small as the iPad (which is 768px wide) the image is below the text, but any bigger and the image floats to the right of the text!</a:t>
            </a:r>
          </a:p>
          <a:p>
            <a:r>
              <a:rPr lang="en-US" dirty="0"/>
              <a:t>Media queries are very powerful in design and there is a lot to learn from them, check out the resources to learn more.</a:t>
            </a:r>
          </a:p>
        </p:txBody>
      </p:sp>
    </p:spTree>
    <p:extLst>
      <p:ext uri="{BB962C8B-B14F-4D97-AF65-F5344CB8AC3E}">
        <p14:creationId xmlns:p14="http://schemas.microsoft.com/office/powerpoint/2010/main" val="1826833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EBE3-014C-48B1-91AE-3F6DFF78C3A4}"/>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3DF43521-8971-4F7F-B209-70D6B1BC4B21}"/>
              </a:ext>
            </a:extLst>
          </p:cNvPr>
          <p:cNvSpPr>
            <a:spLocks noGrp="1"/>
          </p:cNvSpPr>
          <p:nvPr>
            <p:ph idx="1"/>
          </p:nvPr>
        </p:nvSpPr>
        <p:spPr/>
        <p:txBody>
          <a:bodyPr/>
          <a:lstStyle/>
          <a:p>
            <a:r>
              <a:rPr lang="en-US" dirty="0">
                <a:hlinkClick r:id="rId2"/>
              </a:rPr>
              <a:t>https://www.w3schools.com/</a:t>
            </a:r>
            <a:endParaRPr lang="en-US" dirty="0"/>
          </a:p>
          <a:p>
            <a:r>
              <a:rPr lang="en-US" dirty="0">
                <a:hlinkClick r:id="rId3"/>
              </a:rPr>
              <a:t>https://www.w3schools.com/html/default.asp</a:t>
            </a:r>
            <a:endParaRPr lang="en-US" dirty="0"/>
          </a:p>
          <a:p>
            <a:r>
              <a:rPr lang="en-US" dirty="0">
                <a:hlinkClick r:id="rId4"/>
              </a:rPr>
              <a:t>https://www.w3schools.com/css/default.asp</a:t>
            </a:r>
            <a:endParaRPr lang="en-US" dirty="0"/>
          </a:p>
          <a:p>
            <a:r>
              <a:rPr lang="en-US" dirty="0">
                <a:hlinkClick r:id="rId5"/>
              </a:rPr>
              <a:t>http://www.color-hex.com/</a:t>
            </a:r>
            <a:endParaRPr lang="en-US" dirty="0"/>
          </a:p>
          <a:p>
            <a:r>
              <a:rPr lang="en-US" dirty="0">
                <a:hlinkClick r:id="rId6"/>
              </a:rPr>
              <a:t>https://www.w3schools.com/css/css3_mediaqueries.asp</a:t>
            </a:r>
            <a:endParaRPr lang="en-US" dirty="0"/>
          </a:p>
          <a:p>
            <a:endParaRPr lang="en-US" dirty="0"/>
          </a:p>
        </p:txBody>
      </p:sp>
    </p:spTree>
    <p:extLst>
      <p:ext uri="{BB962C8B-B14F-4D97-AF65-F5344CB8AC3E}">
        <p14:creationId xmlns:p14="http://schemas.microsoft.com/office/powerpoint/2010/main" val="3735425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A9DA-2684-44A6-A6FB-4ACFBE171638}"/>
              </a:ext>
            </a:extLst>
          </p:cNvPr>
          <p:cNvSpPr>
            <a:spLocks noGrp="1"/>
          </p:cNvSpPr>
          <p:nvPr>
            <p:ph type="title"/>
          </p:nvPr>
        </p:nvSpPr>
        <p:spPr/>
        <p:txBody>
          <a:bodyPr/>
          <a:lstStyle/>
          <a:p>
            <a:r>
              <a:rPr lang="en-US" dirty="0"/>
              <a:t>Now that you got the basic gist, let’s build something!</a:t>
            </a:r>
          </a:p>
        </p:txBody>
      </p:sp>
      <p:sp>
        <p:nvSpPr>
          <p:cNvPr id="3" name="Content Placeholder 2">
            <a:extLst>
              <a:ext uri="{FF2B5EF4-FFF2-40B4-BE49-F238E27FC236}">
                <a16:creationId xmlns:a16="http://schemas.microsoft.com/office/drawing/2014/main" id="{CA402A7B-537B-4A30-8BB3-94EB0855C5A0}"/>
              </a:ext>
            </a:extLst>
          </p:cNvPr>
          <p:cNvSpPr>
            <a:spLocks noGrp="1"/>
          </p:cNvSpPr>
          <p:nvPr>
            <p:ph idx="1"/>
          </p:nvPr>
        </p:nvSpPr>
        <p:spPr>
          <a:xfrm>
            <a:off x="838200" y="1586204"/>
            <a:ext cx="10515600" cy="5038531"/>
          </a:xfrm>
        </p:spPr>
        <p:txBody>
          <a:bodyPr/>
          <a:lstStyle/>
          <a:p>
            <a:pPr marL="0" indent="0">
              <a:buNone/>
            </a:pPr>
            <a:r>
              <a:rPr lang="en-US" dirty="0"/>
              <a:t>We will start with the most common tags:</a:t>
            </a:r>
          </a:p>
          <a:p>
            <a:r>
              <a:rPr lang="en-US" dirty="0"/>
              <a:t>The heading tags:</a:t>
            </a:r>
          </a:p>
          <a:p>
            <a:pPr lvl="1"/>
            <a:r>
              <a:rPr lang="en-US" dirty="0"/>
              <a:t>&lt;h1&gt; &lt;/h1&gt;, &lt;h2&gt; &lt;/h2&gt;, So on to &lt;h6&gt;</a:t>
            </a:r>
          </a:p>
          <a:p>
            <a:r>
              <a:rPr lang="en-US" dirty="0"/>
              <a:t>The paragraph tag:</a:t>
            </a:r>
          </a:p>
          <a:p>
            <a:pPr lvl="1"/>
            <a:r>
              <a:rPr lang="en-US" dirty="0"/>
              <a:t>&lt;p&gt;&lt;p&gt;</a:t>
            </a:r>
          </a:p>
          <a:p>
            <a:r>
              <a:rPr lang="en-US" dirty="0"/>
              <a:t>The anchor tag (used for creating links):</a:t>
            </a:r>
          </a:p>
          <a:p>
            <a:pPr lvl="1"/>
            <a:r>
              <a:rPr lang="en-US" dirty="0"/>
              <a:t>&lt;a&gt;&lt;/a&gt;</a:t>
            </a:r>
          </a:p>
          <a:p>
            <a:r>
              <a:rPr lang="en-US" dirty="0"/>
              <a:t>The image tag for photos and other static graphics:</a:t>
            </a:r>
          </a:p>
          <a:p>
            <a:pPr lvl="1"/>
            <a:r>
              <a:rPr lang="en-US" dirty="0"/>
              <a:t>&lt;</a:t>
            </a:r>
            <a:r>
              <a:rPr lang="en-US" dirty="0" err="1"/>
              <a:t>img</a:t>
            </a:r>
            <a:r>
              <a:rPr lang="en-US" dirty="0"/>
              <a:t> /&gt; *Note that the image tag is self closing. We will talk about why later.</a:t>
            </a:r>
          </a:p>
          <a:p>
            <a:r>
              <a:rPr lang="en-US" dirty="0"/>
              <a:t>The ordered list and unordered list and list tags:</a:t>
            </a:r>
          </a:p>
          <a:p>
            <a:pPr lvl="1"/>
            <a:r>
              <a:rPr lang="en-US" dirty="0"/>
              <a:t>&lt;</a:t>
            </a:r>
            <a:r>
              <a:rPr lang="en-US" dirty="0" err="1"/>
              <a:t>ol</a:t>
            </a:r>
            <a:r>
              <a:rPr lang="en-US" dirty="0"/>
              <a:t>&gt;&lt;/</a:t>
            </a:r>
            <a:r>
              <a:rPr lang="en-US" dirty="0" err="1"/>
              <a:t>ol</a:t>
            </a:r>
            <a:r>
              <a:rPr lang="en-US" dirty="0"/>
              <a:t>&gt; and &lt;ul&gt;&lt;/ul&gt; and &lt;li&gt;&lt;/li&gt;</a:t>
            </a:r>
          </a:p>
          <a:p>
            <a:pPr marL="457200" lvl="1" indent="0">
              <a:buNone/>
            </a:pPr>
            <a:endParaRPr lang="en-US" dirty="0"/>
          </a:p>
        </p:txBody>
      </p:sp>
    </p:spTree>
    <p:extLst>
      <p:ext uri="{BB962C8B-B14F-4D97-AF65-F5344CB8AC3E}">
        <p14:creationId xmlns:p14="http://schemas.microsoft.com/office/powerpoint/2010/main" val="5171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226C-CF2C-4C8D-8E6C-A4B35114CBD5}"/>
              </a:ext>
            </a:extLst>
          </p:cNvPr>
          <p:cNvSpPr>
            <a:spLocks noGrp="1"/>
          </p:cNvSpPr>
          <p:nvPr>
            <p:ph type="title"/>
          </p:nvPr>
        </p:nvSpPr>
        <p:spPr/>
        <p:txBody>
          <a:bodyPr/>
          <a:lstStyle/>
          <a:p>
            <a:r>
              <a:rPr lang="en-US" dirty="0"/>
              <a:t>Text Editor - Brackets</a:t>
            </a:r>
          </a:p>
        </p:txBody>
      </p:sp>
      <p:sp>
        <p:nvSpPr>
          <p:cNvPr id="3" name="Content Placeholder 2">
            <a:extLst>
              <a:ext uri="{FF2B5EF4-FFF2-40B4-BE49-F238E27FC236}">
                <a16:creationId xmlns:a16="http://schemas.microsoft.com/office/drawing/2014/main" id="{7DBD36BC-FDFB-4D08-BE2C-5D4372EC18A3}"/>
              </a:ext>
            </a:extLst>
          </p:cNvPr>
          <p:cNvSpPr>
            <a:spLocks noGrp="1"/>
          </p:cNvSpPr>
          <p:nvPr>
            <p:ph idx="1"/>
          </p:nvPr>
        </p:nvSpPr>
        <p:spPr/>
        <p:txBody>
          <a:bodyPr/>
          <a:lstStyle/>
          <a:p>
            <a:r>
              <a:rPr lang="en-US" dirty="0"/>
              <a:t>Make a folder called first web page (your </a:t>
            </a:r>
            <a:r>
              <a:rPr lang="en-US" dirty="0" err="1"/>
              <a:t>initals</a:t>
            </a:r>
            <a:r>
              <a:rPr lang="en-US" dirty="0"/>
              <a:t>. Mine is “first web page </a:t>
            </a:r>
            <a:r>
              <a:rPr lang="en-US" dirty="0" err="1"/>
              <a:t>ddw</a:t>
            </a:r>
            <a:r>
              <a:rPr lang="en-US" dirty="0"/>
              <a:t>”.</a:t>
            </a:r>
          </a:p>
          <a:p>
            <a:r>
              <a:rPr lang="en-US" dirty="0"/>
              <a:t>Open the folder. Right click for menu. Double click on “Open as a Brackets project”.</a:t>
            </a:r>
          </a:p>
          <a:p>
            <a:r>
              <a:rPr lang="en-US" dirty="0"/>
              <a:t>There are a ton of text editors out there, and their capabilities have a range.</a:t>
            </a:r>
          </a:p>
          <a:p>
            <a:r>
              <a:rPr lang="en-US" dirty="0"/>
              <a:t>It is a great way to write code in an organized way.</a:t>
            </a:r>
          </a:p>
          <a:p>
            <a:r>
              <a:rPr lang="en-US" dirty="0"/>
              <a:t>Under where it says the name of your file, right click, choose new file, and name it index.html (standard for the first page in a website)</a:t>
            </a:r>
          </a:p>
          <a:p>
            <a:endParaRPr lang="en-US" dirty="0"/>
          </a:p>
        </p:txBody>
      </p:sp>
    </p:spTree>
    <p:extLst>
      <p:ext uri="{BB962C8B-B14F-4D97-AF65-F5344CB8AC3E}">
        <p14:creationId xmlns:p14="http://schemas.microsoft.com/office/powerpoint/2010/main" val="367989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AF53-6810-4E1A-8839-3FB0BCD2CE8D}"/>
              </a:ext>
            </a:extLst>
          </p:cNvPr>
          <p:cNvSpPr>
            <a:spLocks noGrp="1"/>
          </p:cNvSpPr>
          <p:nvPr>
            <p:ph type="title"/>
          </p:nvPr>
        </p:nvSpPr>
        <p:spPr/>
        <p:txBody>
          <a:bodyPr/>
          <a:lstStyle/>
          <a:p>
            <a:r>
              <a:rPr lang="en-US" dirty="0"/>
              <a:t>H1-6 Tag</a:t>
            </a:r>
          </a:p>
        </p:txBody>
      </p:sp>
      <p:sp>
        <p:nvSpPr>
          <p:cNvPr id="3" name="Content Placeholder 2">
            <a:extLst>
              <a:ext uri="{FF2B5EF4-FFF2-40B4-BE49-F238E27FC236}">
                <a16:creationId xmlns:a16="http://schemas.microsoft.com/office/drawing/2014/main" id="{DA17616B-4683-4C65-AD0C-DA86CC55A652}"/>
              </a:ext>
            </a:extLst>
          </p:cNvPr>
          <p:cNvSpPr>
            <a:spLocks noGrp="1"/>
          </p:cNvSpPr>
          <p:nvPr>
            <p:ph idx="1"/>
          </p:nvPr>
        </p:nvSpPr>
        <p:spPr/>
        <p:txBody>
          <a:bodyPr/>
          <a:lstStyle/>
          <a:p>
            <a:r>
              <a:rPr lang="en-US" dirty="0"/>
              <a:t>Another word for title is heading. So, the “h” is for heading. The number after that is its level of importance – with 1 being the most important. The more important, the bigger that text is.</a:t>
            </a:r>
          </a:p>
          <a:p>
            <a:r>
              <a:rPr lang="en-US" dirty="0"/>
              <a:t>In Brackets type &lt;h1&gt;Best Summer Recipes&lt;/h1&gt;</a:t>
            </a:r>
          </a:p>
          <a:p>
            <a:r>
              <a:rPr lang="en-US" dirty="0"/>
              <a:t>Hold Ctrl + S. This is a quick key for saving! Use often.</a:t>
            </a:r>
          </a:p>
          <a:p>
            <a:r>
              <a:rPr lang="en-US" dirty="0"/>
              <a:t>The link to the right that looks like a sideways lightning bolt, click on it. Chrome should pop up with your very first landing page.</a:t>
            </a:r>
          </a:p>
          <a:p>
            <a:r>
              <a:rPr lang="en-US" dirty="0"/>
              <a:t>Check it out in dev tools</a:t>
            </a:r>
          </a:p>
          <a:p>
            <a:r>
              <a:rPr lang="en-US" dirty="0"/>
              <a:t>Landing page is the first page of any website.</a:t>
            </a:r>
          </a:p>
        </p:txBody>
      </p:sp>
    </p:spTree>
    <p:extLst>
      <p:ext uri="{BB962C8B-B14F-4D97-AF65-F5344CB8AC3E}">
        <p14:creationId xmlns:p14="http://schemas.microsoft.com/office/powerpoint/2010/main" val="201923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45A1-D745-4EE9-B391-082F51C390FE}"/>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5187E07C-1ED6-4F8A-8B5B-C5E21B701EE2}"/>
              </a:ext>
            </a:extLst>
          </p:cNvPr>
          <p:cNvSpPr>
            <a:spLocks noGrp="1"/>
          </p:cNvSpPr>
          <p:nvPr>
            <p:ph idx="1"/>
          </p:nvPr>
        </p:nvSpPr>
        <p:spPr/>
        <p:txBody>
          <a:bodyPr/>
          <a:lstStyle/>
          <a:p>
            <a:r>
              <a:rPr lang="en-US" dirty="0"/>
              <a:t>HTML stands for Hyper Text Markup…?</a:t>
            </a:r>
          </a:p>
          <a:p>
            <a:r>
              <a:rPr lang="en-US" dirty="0"/>
              <a:t>What do we call all of these: &lt;h1&gt;&lt;p&gt;&lt;a&gt;&lt;ul&gt;</a:t>
            </a:r>
          </a:p>
          <a:p>
            <a:r>
              <a:rPr lang="en-US" dirty="0"/>
              <a:t>Can you give me an example of an element?</a:t>
            </a:r>
          </a:p>
          <a:p>
            <a:r>
              <a:rPr lang="en-US" dirty="0"/>
              <a:t>How may levels of headings can we have?</a:t>
            </a:r>
          </a:p>
          <a:p>
            <a:r>
              <a:rPr lang="en-US" dirty="0"/>
              <a:t>I have a title of a blog called “A Wrinkle in My Time Machine”</a:t>
            </a:r>
          </a:p>
          <a:p>
            <a:endParaRPr lang="en-US" dirty="0"/>
          </a:p>
        </p:txBody>
      </p:sp>
    </p:spTree>
    <p:extLst>
      <p:ext uri="{BB962C8B-B14F-4D97-AF65-F5344CB8AC3E}">
        <p14:creationId xmlns:p14="http://schemas.microsoft.com/office/powerpoint/2010/main" val="3013399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6715</TotalTime>
  <Words>3771</Words>
  <Application>Microsoft Office PowerPoint</Application>
  <PresentationFormat>Widescreen</PresentationFormat>
  <Paragraphs>354</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Web Design  Bootcamp  Lite</vt:lpstr>
      <vt:lpstr>Web Site Examples</vt:lpstr>
      <vt:lpstr>The Structure of Each Website Is HTML</vt:lpstr>
      <vt:lpstr>Are you saying there are bones in my computer?</vt:lpstr>
      <vt:lpstr>Pick a website and lets look inside at the skeleton!</vt:lpstr>
      <vt:lpstr>Now that you got the basic gist, let’s build something!</vt:lpstr>
      <vt:lpstr>Text Editor - Brackets</vt:lpstr>
      <vt:lpstr>H1-6 Tag</vt:lpstr>
      <vt:lpstr>Quiz Time</vt:lpstr>
      <vt:lpstr>Bathroom, Snack, Brainstorm</vt:lpstr>
      <vt:lpstr>Recess!</vt:lpstr>
      <vt:lpstr>OK, so now lets plug those ideas into our webpage.</vt:lpstr>
      <vt:lpstr>Quiz Time</vt:lpstr>
      <vt:lpstr>Lunch</vt:lpstr>
      <vt:lpstr>Think about it like a report, or magazine article</vt:lpstr>
      <vt:lpstr>Anchor Tag</vt:lpstr>
      <vt:lpstr>Anchor tags with UL and LI as Navigation</vt:lpstr>
      <vt:lpstr>Img Tag</vt:lpstr>
      <vt:lpstr>Quiz Time</vt:lpstr>
      <vt:lpstr>Let’s head to the movies!!!</vt:lpstr>
      <vt:lpstr>Web Design  Bootcamp  Lite Day 2</vt:lpstr>
      <vt:lpstr>Attributes and Values Explained</vt:lpstr>
      <vt:lpstr>The style Attribute </vt:lpstr>
      <vt:lpstr>The style Attribute </vt:lpstr>
      <vt:lpstr>PowerPoint Presentation</vt:lpstr>
      <vt:lpstr>Multi-page website</vt:lpstr>
      <vt:lpstr>Web Design  Bootcamp  Lite Day 3</vt:lpstr>
      <vt:lpstr>Styling</vt:lpstr>
      <vt:lpstr>CSS – Cascading Style Sheet</vt:lpstr>
      <vt:lpstr>Applying  This To Our Recipes Project</vt:lpstr>
      <vt:lpstr>Create a Style Sheet</vt:lpstr>
      <vt:lpstr>How to Write Styles for Your Elements</vt:lpstr>
      <vt:lpstr>Common Style Properties</vt:lpstr>
      <vt:lpstr>Font Color and Background Color</vt:lpstr>
      <vt:lpstr>Hexidecimals</vt:lpstr>
      <vt:lpstr>Let’s add some more colors to our project</vt:lpstr>
      <vt:lpstr>But we want it blue in the middle, yellow on the sides.  Do I make the same background color for all the tags I have?  No. Instead we can make that all one big section, and just style that section.  After the opening &lt;body&gt; tag add a &lt;section&gt; tag and move the closing &lt;/section&gt; tag just before the closing &lt;/body&gt; tag  Next in your CSS type the following: section {       background-color: aliceblue; } </vt:lpstr>
      <vt:lpstr>Great. But we don’t have a lot of content, and when its on a large screen it looks funny.  Often designers set a size to their screen, and 960px width is a good width.  Next in your CSS type the following in the same section selector:  max-width: 960px;  *We use max-width and not width because on screens smaller than 960, we don’t want everything in the section to get too small to read. Test it out in devtools.   </vt:lpstr>
      <vt:lpstr>Think about colors for your personal site</vt:lpstr>
      <vt:lpstr>Awesome. But now everything is moved to the right!  Yes. So just like reading a book, everything starts to the left. So, when we told the computer that we didn’t want anything bigger than 960px, and the screen got bigger than that, it just automatically made anything to the right a margin size of what ever pixels were left!  We could add different margins to the section selector like: margin-left: 10px;  margin-right: 10px; (you can also do top and bottom)  But that won’t center it. To center a section like this simply type: margin: auto; </vt:lpstr>
      <vt:lpstr>Much better. But the words are right up against the sides!  Every element has the potential to have a padding,  a border and a margin.   The padding is inside the element. The margin is outside the element.  So, if we add padding to the section tag through the section selector than padding will go between the sides of the section and all the content inside: Try: Padding: 10px; Feel free to try different sizes. 10px will add to all sides.</vt:lpstr>
      <vt:lpstr>Web Design  Bootcamp  Lite Day 4</vt:lpstr>
      <vt:lpstr>Next, let’s insert a background image!</vt:lpstr>
      <vt:lpstr>Styling the Div with our Background Image</vt:lpstr>
      <vt:lpstr>Play with it and see what happens</vt:lpstr>
      <vt:lpstr>One more thing about height:</vt:lpstr>
      <vt:lpstr>Now that you played around…</vt:lpstr>
      <vt:lpstr>Image width</vt:lpstr>
      <vt:lpstr>I like my pictures under my recipes on small screens, but how do I get them to sit next to the recipe on bit screens?</vt:lpstr>
      <vt:lpstr>Make ingredients share the width with img</vt:lpstr>
      <vt:lpstr>This is where the class attribute comes in</vt:lpstr>
      <vt:lpstr>Add a class for your recipe divs</vt:lpstr>
      <vt:lpstr>Add the recipe selector to the CSS</vt:lpstr>
      <vt:lpstr>And here is the last thing I teach you…</vt:lpstr>
      <vt:lpstr>@media queries at a glance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Darcy DeAngelo-Woolsey</dc:creator>
  <cp:lastModifiedBy>Darcy DeAngelo-Woolsey</cp:lastModifiedBy>
  <cp:revision>109</cp:revision>
  <cp:lastPrinted>2018-06-22T11:55:53Z</cp:lastPrinted>
  <dcterms:created xsi:type="dcterms:W3CDTF">2018-06-16T17:27:48Z</dcterms:created>
  <dcterms:modified xsi:type="dcterms:W3CDTF">2018-06-22T13:35:15Z</dcterms:modified>
</cp:coreProperties>
</file>