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Fira Sans Semi-Bold" charset="1" panose="020B0603050000020004"/>
      <p:regular r:id="rId19"/>
    </p:embeddedFont>
    <p:embeddedFont>
      <p:font typeface="Voga" charset="1" panose="02000606090000020004"/>
      <p:regular r:id="rId20"/>
    </p:embeddedFont>
    <p:embeddedFont>
      <p:font typeface="Fira Sans Light" charset="1" panose="020B0403050000020004"/>
      <p:regular r:id="rId21"/>
    </p:embeddedFont>
    <p:embeddedFont>
      <p:font typeface="Oswald Bold" charset="1" panose="00000800000000000000"/>
      <p:regular r:id="rId25"/>
    </p:embeddedFont>
    <p:embeddedFont>
      <p:font typeface="DM San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Slides/notesSlide2.xml" Type="http://schemas.openxmlformats.org/officeDocument/2006/relationships/notesSlide"/><Relationship Id="rId23" Target="notesSlides/notesSlide3.xml" Type="http://schemas.openxmlformats.org/officeDocument/2006/relationships/notesSlide"/><Relationship Id="rId24" Target="notesSlides/notesSlide4.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Initial goal: Develop a model to detect mental health support needs using Twitter data</a:t>
            </a:r>
          </a:p>
          <a:p>
            <a:r>
              <a:rPr lang="en-US"/>
              <a:t>Pivot: Shifted to sentiment analysis of Google reviews due to limited training data </a:t>
            </a:r>
          </a:p>
          <a:p>
            <a:r>
              <a:rPr lang="en-US"/>
              <a:t>Enhanced scope: Automated professional response generation using Claude API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It may appear that it doesn’t impact your business, but think again. If you operate an online business, maintaining a Google ID is crucial for staying competitive.​</a:t>
            </a:r>
          </a:p>
          <a:p>
            <a:r>
              <a:rPr lang="en-US"/>
              <a:t/>
            </a:r>
          </a:p>
          <a:p>
            <a:r>
              <a:rPr lang="en-US"/>
              <a:t>Google, as the world’s leading search engine, plays a pivotal role in your online visibility. Your ranking can significantly influence your business’s success and online presence. Garnering positive reviews on Google not only boosts your visibility but also enhances your return on investment (ROI).​</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Our solution offers a range of use cases to enhance business operations. In Customer Service, it enables quick analysis and response to customer reviews, ensuring timely and effective interactions. For Reputation Management, it provides tools to monitor and address both positive and negative feedback, helping maintain a strong brand image. By offering Business Insights, our solution allows businesses to understand customer sentiments and identify common issues, driving informed decision-making. Additionally, as a Training Tool, it supports customer service representatives in crafting appropriate responses, leading to improved communication and customer satisfaction.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Model Development</a:t>
            </a:r>
          </a:p>
          <a:p>
            <a:r>
              <a:rPr lang="en-US"/>
              <a:t>Data Processing</a:t>
            </a:r>
          </a:p>
          <a:p>
            <a:r>
              <a:rPr lang="en-US"/>
              <a:t>Training Process</a:t>
            </a:r>
          </a:p>
          <a:p>
            <a:r>
              <a:rPr lang="en-US"/>
              <a:t>Model Evaluation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notesSlides/notesSlide3.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28575"/>
              <a:ext cx="1895495" cy="84137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3390484"/>
            <a:ext cx="9815307" cy="3214955"/>
          </a:xfrm>
          <a:prstGeom prst="rect">
            <a:avLst/>
          </a:prstGeom>
        </p:spPr>
        <p:txBody>
          <a:bodyPr anchor="t" rtlCol="false" tIns="0" lIns="0" bIns="0" rIns="0">
            <a:spAutoFit/>
          </a:bodyPr>
          <a:lstStyle/>
          <a:p>
            <a:pPr algn="ctr">
              <a:lnSpc>
                <a:spcPts val="12369"/>
              </a:lnSpc>
            </a:pPr>
            <a:r>
              <a:rPr lang="en-US" sz="8963" spc="179">
                <a:solidFill>
                  <a:srgbClr val="2F3B69"/>
                </a:solidFill>
                <a:latin typeface="Fira Sans Semi-Bold"/>
                <a:ea typeface="Fira Sans Semi-Bold"/>
                <a:cs typeface="Fira Sans Semi-Bold"/>
                <a:sym typeface="Fira Sans Semi-Bold"/>
              </a:rPr>
              <a:t>SILVER</a:t>
            </a:r>
          </a:p>
          <a:p>
            <a:pPr algn="ctr">
              <a:lnSpc>
                <a:spcPts val="13473"/>
              </a:lnSpc>
            </a:pPr>
            <a:r>
              <a:rPr lang="en-US" sz="9763" spc="195">
                <a:solidFill>
                  <a:srgbClr val="2F3B69"/>
                </a:solidFill>
                <a:latin typeface="Voga"/>
                <a:ea typeface="Voga"/>
                <a:cs typeface="Voga"/>
                <a:sym typeface="Voga"/>
              </a:rPr>
              <a:t>LINING</a:t>
            </a:r>
          </a:p>
        </p:txBody>
      </p:sp>
      <p:sp>
        <p:nvSpPr>
          <p:cNvPr name="TextBox 9" id="9"/>
          <p:cNvSpPr txBox="true"/>
          <p:nvPr/>
        </p:nvSpPr>
        <p:spPr>
          <a:xfrm rot="0">
            <a:off x="1253246" y="7831575"/>
            <a:ext cx="2889365" cy="1086485"/>
          </a:xfrm>
          <a:prstGeom prst="rect">
            <a:avLst/>
          </a:prstGeom>
        </p:spPr>
        <p:txBody>
          <a:bodyPr anchor="t" rtlCol="false" tIns="0" lIns="0" bIns="0" rIns="0">
            <a:spAutoFit/>
          </a:bodyPr>
          <a:lstStyle/>
          <a:p>
            <a:pPr algn="ctr">
              <a:lnSpc>
                <a:spcPts val="2859"/>
              </a:lnSpc>
            </a:pPr>
            <a:r>
              <a:rPr lang="en-US" sz="2199" spc="32">
                <a:solidFill>
                  <a:srgbClr val="2F3B69"/>
                </a:solidFill>
                <a:latin typeface="Fira Sans Light"/>
                <a:ea typeface="Fira Sans Light"/>
                <a:cs typeface="Fira Sans Light"/>
                <a:sym typeface="Fira Sans Light"/>
              </a:rPr>
              <a:t>Aaron Cranor</a:t>
            </a:r>
          </a:p>
          <a:p>
            <a:pPr algn="ctr">
              <a:lnSpc>
                <a:spcPts val="2859"/>
              </a:lnSpc>
            </a:pPr>
            <a:r>
              <a:rPr lang="en-US" sz="2199" spc="32">
                <a:solidFill>
                  <a:srgbClr val="2F3B69"/>
                </a:solidFill>
                <a:latin typeface="Fira Sans Light"/>
                <a:ea typeface="Fira Sans Light"/>
                <a:cs typeface="Fira Sans Light"/>
                <a:sym typeface="Fira Sans Light"/>
              </a:rPr>
              <a:t>Stephen Martinez</a:t>
            </a:r>
          </a:p>
          <a:p>
            <a:pPr algn="ctr">
              <a:lnSpc>
                <a:spcPts val="2859"/>
              </a:lnSpc>
              <a:spcBef>
                <a:spcPct val="0"/>
              </a:spcBef>
            </a:pPr>
            <a:r>
              <a:rPr lang="en-US" sz="2199" spc="32">
                <a:solidFill>
                  <a:srgbClr val="2F3B69"/>
                </a:solidFill>
                <a:latin typeface="Fira Sans Light"/>
                <a:ea typeface="Fira Sans Light"/>
                <a:cs typeface="Fira Sans Light"/>
                <a:sym typeface="Fira Sans Light"/>
              </a:rPr>
              <a:t>Darcy DeBord</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703619"/>
            <a:ext cx="7416941" cy="1803294"/>
          </a:xfrm>
          <a:prstGeom prst="rect">
            <a:avLst/>
          </a:prstGeom>
        </p:spPr>
        <p:txBody>
          <a:bodyPr anchor="t" rtlCol="false" tIns="0" lIns="0" bIns="0" rIns="0">
            <a:spAutoFit/>
          </a:bodyPr>
          <a:lstStyle/>
          <a:p>
            <a:pPr algn="ctr">
              <a:lnSpc>
                <a:spcPts val="7289"/>
              </a:lnSpc>
            </a:pPr>
            <a:r>
              <a:rPr lang="en-US" sz="5282" spc="517">
                <a:solidFill>
                  <a:srgbClr val="231F20"/>
                </a:solidFill>
                <a:latin typeface="Oswald Bold"/>
                <a:ea typeface="Oswald Bold"/>
                <a:cs typeface="Oswald Bold"/>
                <a:sym typeface="Oswald Bold"/>
              </a:rPr>
              <a:t>FUTURE IMPROVEMENTS</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01</a:t>
            </a:r>
          </a:p>
        </p:txBody>
      </p:sp>
      <p:sp>
        <p:nvSpPr>
          <p:cNvPr name="TextBox 9" id="9"/>
          <p:cNvSpPr txBox="true"/>
          <p:nvPr/>
        </p:nvSpPr>
        <p:spPr>
          <a:xfrm rot="0">
            <a:off x="5231353" y="499651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02</a:t>
            </a:r>
          </a:p>
        </p:txBody>
      </p:sp>
      <p:sp>
        <p:nvSpPr>
          <p:cNvPr name="TextBox 10" id="10"/>
          <p:cNvSpPr txBox="true"/>
          <p:nvPr/>
        </p:nvSpPr>
        <p:spPr>
          <a:xfrm rot="0">
            <a:off x="5250954" y="676783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03</a:t>
            </a:r>
          </a:p>
        </p:txBody>
      </p:sp>
      <p:sp>
        <p:nvSpPr>
          <p:cNvPr name="TextBox 11" id="11"/>
          <p:cNvSpPr txBox="true"/>
          <p:nvPr/>
        </p:nvSpPr>
        <p:spPr>
          <a:xfrm rot="0">
            <a:off x="5250954" y="828594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ea typeface="Oswald Bold"/>
                <a:cs typeface="Oswald Bold"/>
                <a:sym typeface="Oswald Bold"/>
              </a:rPr>
              <a:t>04</a:t>
            </a:r>
          </a:p>
        </p:txBody>
      </p:sp>
      <p:sp>
        <p:nvSpPr>
          <p:cNvPr name="TextBox 12" id="12"/>
          <p:cNvSpPr txBox="true"/>
          <p:nvPr/>
        </p:nvSpPr>
        <p:spPr>
          <a:xfrm rot="0">
            <a:off x="6607430" y="3228447"/>
            <a:ext cx="5790503" cy="615525"/>
          </a:xfrm>
          <a:prstGeom prst="rect">
            <a:avLst/>
          </a:prstGeom>
        </p:spPr>
        <p:txBody>
          <a:bodyPr anchor="t" rtlCol="false" tIns="0" lIns="0" bIns="0" rIns="0">
            <a:spAutoFit/>
          </a:bodyPr>
          <a:lstStyle/>
          <a:p>
            <a:pPr algn="l">
              <a:lnSpc>
                <a:spcPts val="2517"/>
              </a:lnSpc>
            </a:pPr>
            <a:r>
              <a:rPr lang="en-US" sz="1824" spc="178">
                <a:solidFill>
                  <a:srgbClr val="231F20"/>
                </a:solidFill>
                <a:latin typeface="DM Sans"/>
                <a:ea typeface="DM Sans"/>
                <a:cs typeface="DM Sans"/>
                <a:sym typeface="DM Sans"/>
              </a:rPr>
              <a:t>FINE-TUNE THE LSTM MODEL ON MORE RECENT DATA​</a:t>
            </a:r>
          </a:p>
        </p:txBody>
      </p:sp>
      <p:sp>
        <p:nvSpPr>
          <p:cNvPr name="TextBox 13" id="13"/>
          <p:cNvSpPr txBox="true"/>
          <p:nvPr/>
        </p:nvSpPr>
        <p:spPr>
          <a:xfrm rot="0">
            <a:off x="6607430" y="4727218"/>
            <a:ext cx="6076629" cy="984714"/>
          </a:xfrm>
          <a:prstGeom prst="rect">
            <a:avLst/>
          </a:prstGeom>
        </p:spPr>
        <p:txBody>
          <a:bodyPr anchor="t" rtlCol="false" tIns="0" lIns="0" bIns="0" rIns="0">
            <a:spAutoFit/>
          </a:bodyPr>
          <a:lstStyle/>
          <a:p>
            <a:pPr algn="l">
              <a:lnSpc>
                <a:spcPts val="2655"/>
              </a:lnSpc>
            </a:pPr>
            <a:r>
              <a:rPr lang="en-US" sz="1924" spc="188">
                <a:solidFill>
                  <a:srgbClr val="231F20"/>
                </a:solidFill>
                <a:latin typeface="DM Sans"/>
                <a:ea typeface="DM Sans"/>
                <a:cs typeface="DM Sans"/>
                <a:sym typeface="DM Sans"/>
              </a:rPr>
              <a:t>IMPLEMENT MULTI-LANGUAGE SUPPORT -ADD USER FEEDBACK MECHANISM TO IMPROVE RESPONSE QUALITY​</a:t>
            </a:r>
          </a:p>
        </p:txBody>
      </p:sp>
      <p:sp>
        <p:nvSpPr>
          <p:cNvPr name="TextBox 14" id="14"/>
          <p:cNvSpPr txBox="true"/>
          <p:nvPr/>
        </p:nvSpPr>
        <p:spPr>
          <a:xfrm rot="0">
            <a:off x="6607430" y="6594570"/>
            <a:ext cx="5790503" cy="984714"/>
          </a:xfrm>
          <a:prstGeom prst="rect">
            <a:avLst/>
          </a:prstGeom>
        </p:spPr>
        <p:txBody>
          <a:bodyPr anchor="t" rtlCol="false" tIns="0" lIns="0" bIns="0" rIns="0">
            <a:spAutoFit/>
          </a:bodyPr>
          <a:lstStyle/>
          <a:p>
            <a:pPr algn="l" marL="0" indent="0" lvl="0">
              <a:lnSpc>
                <a:spcPts val="2655"/>
              </a:lnSpc>
              <a:spcBef>
                <a:spcPct val="0"/>
              </a:spcBef>
            </a:pPr>
            <a:r>
              <a:rPr lang="en-US" sz="1924" spc="188">
                <a:solidFill>
                  <a:srgbClr val="231F20"/>
                </a:solidFill>
                <a:latin typeface="DM Sans"/>
                <a:ea typeface="DM Sans"/>
                <a:cs typeface="DM Sans"/>
                <a:sym typeface="DM Sans"/>
              </a:rPr>
              <a:t>INTEGRATE WITH ACTUAL GOOGLE BUSINESS API FOR AUTOMATED RESPONSES​</a:t>
            </a:r>
          </a:p>
        </p:txBody>
      </p:sp>
      <p:sp>
        <p:nvSpPr>
          <p:cNvPr name="TextBox 15" id="15"/>
          <p:cNvSpPr txBox="true"/>
          <p:nvPr/>
        </p:nvSpPr>
        <p:spPr>
          <a:xfrm rot="0">
            <a:off x="6607430" y="8390997"/>
            <a:ext cx="6076629" cy="361017"/>
          </a:xfrm>
          <a:prstGeom prst="rect">
            <a:avLst/>
          </a:prstGeom>
        </p:spPr>
        <p:txBody>
          <a:bodyPr anchor="t" rtlCol="false" tIns="0" lIns="0" bIns="0" rIns="0">
            <a:spAutoFit/>
          </a:bodyPr>
          <a:lstStyle/>
          <a:p>
            <a:pPr algn="l" marL="0" indent="0" lvl="0">
              <a:lnSpc>
                <a:spcPts val="2931"/>
              </a:lnSpc>
              <a:spcBef>
                <a:spcPct val="0"/>
              </a:spcBef>
            </a:pPr>
            <a:r>
              <a:rPr lang="en-US" sz="2124" spc="208">
                <a:solidFill>
                  <a:srgbClr val="231F20"/>
                </a:solidFill>
                <a:latin typeface="DM Sans"/>
                <a:ea typeface="DM Sans"/>
                <a:cs typeface="DM Sans"/>
                <a:sym typeface="DM Sans"/>
              </a:rPr>
              <a:t>SOCIAL MEDIA CONTENT INTEGRATION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DDDC"/>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829A"/>
            </a:soli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829A"/>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6639105"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720102" y="3347494"/>
            <a:ext cx="7942168" cy="1421711"/>
          </a:xfrm>
          <a:prstGeom prst="rect">
            <a:avLst/>
          </a:prstGeom>
        </p:spPr>
        <p:txBody>
          <a:bodyPr anchor="t" rtlCol="false" tIns="0" lIns="0" bIns="0" rIns="0">
            <a:spAutoFit/>
          </a:bodyPr>
          <a:lstStyle/>
          <a:p>
            <a:pPr algn="l">
              <a:lnSpc>
                <a:spcPts val="11349"/>
              </a:lnSpc>
            </a:pPr>
            <a:r>
              <a:rPr lang="en-US" sz="8224" spc="164">
                <a:solidFill>
                  <a:srgbClr val="2F3B69"/>
                </a:solidFill>
                <a:latin typeface="Voga"/>
                <a:ea typeface="Voga"/>
                <a:cs typeface="Voga"/>
                <a:sym typeface="Voga"/>
              </a:rPr>
              <a:t>STATISTICS</a:t>
            </a:r>
          </a:p>
        </p:txBody>
      </p:sp>
      <p:sp>
        <p:nvSpPr>
          <p:cNvPr name="TextBox 11" id="11"/>
          <p:cNvSpPr txBox="true"/>
          <p:nvPr/>
        </p:nvSpPr>
        <p:spPr>
          <a:xfrm rot="0">
            <a:off x="10349972" y="3454104"/>
            <a:ext cx="7202160" cy="3314651"/>
          </a:xfrm>
          <a:prstGeom prst="rect">
            <a:avLst/>
          </a:prstGeom>
        </p:spPr>
        <p:txBody>
          <a:bodyPr anchor="t" rtlCol="false" tIns="0" lIns="0" bIns="0" rIns="0">
            <a:spAutoFit/>
          </a:bodyPr>
          <a:lstStyle/>
          <a:p>
            <a:pPr algn="ctr" marL="0" indent="0" lvl="0">
              <a:lnSpc>
                <a:spcPts val="26452"/>
              </a:lnSpc>
              <a:spcBef>
                <a:spcPct val="0"/>
              </a:spcBef>
            </a:pPr>
            <a:r>
              <a:rPr lang="en-US" sz="19168" spc="383">
                <a:solidFill>
                  <a:srgbClr val="FAFAFF"/>
                </a:solidFill>
                <a:latin typeface="Voga"/>
                <a:ea typeface="Voga"/>
                <a:cs typeface="Voga"/>
                <a:sym typeface="Voga"/>
              </a:rPr>
              <a:t>90%</a:t>
            </a:r>
          </a:p>
        </p:txBody>
      </p:sp>
      <p:pic>
        <p:nvPicPr>
          <p:cNvPr name="Picture 12" id="12"/>
          <p:cNvPicPr>
            <a:picLocks noChangeAspect="true"/>
          </p:cNvPicPr>
          <p:nvPr/>
        </p:nvPicPr>
        <p:blipFill>
          <a:blip r:embed="rId5"/>
          <a:stretch>
            <a:fillRect/>
          </a:stretch>
        </p:blipFill>
        <p:spPr>
          <a:xfrm rot="0">
            <a:off x="10697830" y="6408403"/>
            <a:ext cx="6506443" cy="2006816"/>
          </a:xfrm>
          <a:prstGeom prst="rect">
            <a:avLst/>
          </a:prstGeom>
        </p:spPr>
      </p:pic>
      <p:sp>
        <p:nvSpPr>
          <p:cNvPr name="TextBox 13" id="13"/>
          <p:cNvSpPr txBox="true"/>
          <p:nvPr/>
        </p:nvSpPr>
        <p:spPr>
          <a:xfrm rot="0">
            <a:off x="2189184" y="5263830"/>
            <a:ext cx="5741759" cy="3376931"/>
          </a:xfrm>
          <a:prstGeom prst="rect">
            <a:avLst/>
          </a:prstGeom>
        </p:spPr>
        <p:txBody>
          <a:bodyPr anchor="t" rtlCol="false" tIns="0" lIns="0" bIns="0" rIns="0">
            <a:spAutoFit/>
          </a:bodyPr>
          <a:lstStyle/>
          <a:p>
            <a:pPr algn="ctr">
              <a:lnSpc>
                <a:spcPts val="5329"/>
              </a:lnSpc>
              <a:spcBef>
                <a:spcPct val="0"/>
              </a:spcBef>
            </a:pPr>
            <a:r>
              <a:rPr lang="en-US" sz="4099" spc="61">
                <a:solidFill>
                  <a:srgbClr val="000000"/>
                </a:solidFill>
                <a:latin typeface="Fira Sans Light"/>
                <a:ea typeface="Fira Sans Light"/>
                <a:cs typeface="Fira Sans Light"/>
                <a:sym typeface="Fira Sans Light"/>
              </a:rPr>
              <a:t>90% of potential customers always read at least one review before visiting a business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6"/>
            <a:stretch>
              <a:fillRect l="0" t="-86495" r="0" b="0"/>
            </a:stretch>
          </a:blipFill>
        </p:spPr>
      </p:sp>
      <p:grpSp>
        <p:nvGrpSpPr>
          <p:cNvPr name="Group 5" id="5"/>
          <p:cNvGrpSpPr/>
          <p:nvPr/>
        </p:nvGrpSpPr>
        <p:grpSpPr>
          <a:xfrm rot="0">
            <a:off x="11900353" y="4678112"/>
            <a:ext cx="4113179" cy="4087473"/>
            <a:chOff x="0" y="0"/>
            <a:chExt cx="1279723" cy="1271725"/>
          </a:xfrm>
        </p:grpSpPr>
        <p:sp>
          <p:nvSpPr>
            <p:cNvPr name="Freeform 6" id="6"/>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E3DDDC"/>
            </a:solidFill>
          </p:spPr>
        </p:sp>
        <p:sp>
          <p:nvSpPr>
            <p:cNvPr name="TextBox 7" id="7"/>
            <p:cNvSpPr txBox="true"/>
            <p:nvPr/>
          </p:nvSpPr>
          <p:spPr>
            <a:xfrm>
              <a:off x="0" y="-66675"/>
              <a:ext cx="1279723" cy="133840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6"/>
            <a:stretch>
              <a:fillRect l="0" t="-86495" r="0" b="0"/>
            </a:stretch>
          </a:blipFill>
        </p:spPr>
      </p:sp>
      <p:grpSp>
        <p:nvGrpSpPr>
          <p:cNvPr name="Group 9" id="9"/>
          <p:cNvGrpSpPr/>
          <p:nvPr/>
        </p:nvGrpSpPr>
        <p:grpSpPr>
          <a:xfrm rot="0">
            <a:off x="7095033" y="4678112"/>
            <a:ext cx="4113179" cy="4087473"/>
            <a:chOff x="0" y="0"/>
            <a:chExt cx="1279723" cy="1271725"/>
          </a:xfrm>
        </p:grpSpPr>
        <p:sp>
          <p:nvSpPr>
            <p:cNvPr name="Freeform 10" id="10"/>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E3DDDC"/>
            </a:solidFill>
          </p:spPr>
        </p:sp>
        <p:sp>
          <p:nvSpPr>
            <p:cNvPr name="TextBox 11" id="11"/>
            <p:cNvSpPr txBox="true"/>
            <p:nvPr/>
          </p:nvSpPr>
          <p:spPr>
            <a:xfrm>
              <a:off x="0" y="-66675"/>
              <a:ext cx="1279723" cy="133840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2" id="12"/>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6"/>
            <a:stretch>
              <a:fillRect l="0" t="-86495" r="0" b="0"/>
            </a:stretch>
          </a:blipFill>
        </p:spPr>
      </p:sp>
      <p:grpSp>
        <p:nvGrpSpPr>
          <p:cNvPr name="Group 13" id="13"/>
          <p:cNvGrpSpPr/>
          <p:nvPr/>
        </p:nvGrpSpPr>
        <p:grpSpPr>
          <a:xfrm rot="0">
            <a:off x="2289311" y="4678112"/>
            <a:ext cx="4113179" cy="4087473"/>
            <a:chOff x="0" y="0"/>
            <a:chExt cx="1279723" cy="1271725"/>
          </a:xfrm>
        </p:grpSpPr>
        <p:sp>
          <p:nvSpPr>
            <p:cNvPr name="Freeform 14" id="14"/>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E3DDDC"/>
            </a:solidFill>
          </p:spPr>
        </p:sp>
        <p:sp>
          <p:nvSpPr>
            <p:cNvPr name="TextBox 15" id="15"/>
            <p:cNvSpPr txBox="true"/>
            <p:nvPr/>
          </p:nvSpPr>
          <p:spPr>
            <a:xfrm>
              <a:off x="0" y="-66675"/>
              <a:ext cx="1279723" cy="133840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3653528"/>
            <a:ext cx="2049168" cy="20491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DDDC"/>
            </a:solidFill>
          </p:spPr>
        </p:sp>
        <p:sp>
          <p:nvSpPr>
            <p:cNvPr name="TextBox 18" id="18"/>
            <p:cNvSpPr txBox="true"/>
            <p:nvPr/>
          </p:nvSpPr>
          <p:spPr>
            <a:xfrm>
              <a:off x="76200" y="9525"/>
              <a:ext cx="660400" cy="727075"/>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3653528"/>
            <a:ext cx="2049168" cy="204916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DDDC"/>
            </a:solidFill>
          </p:spPr>
        </p:sp>
        <p:sp>
          <p:nvSpPr>
            <p:cNvPr name="TextBox 21" id="21"/>
            <p:cNvSpPr txBox="true"/>
            <p:nvPr/>
          </p:nvSpPr>
          <p:spPr>
            <a:xfrm>
              <a:off x="76200" y="9525"/>
              <a:ext cx="660400" cy="727075"/>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2933709" y="3653528"/>
            <a:ext cx="2049168" cy="204916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3DDDC"/>
            </a:solidFill>
          </p:spPr>
        </p:sp>
        <p:sp>
          <p:nvSpPr>
            <p:cNvPr name="TextBox 24" id="24"/>
            <p:cNvSpPr txBox="true"/>
            <p:nvPr/>
          </p:nvSpPr>
          <p:spPr>
            <a:xfrm>
              <a:off x="76200" y="9525"/>
              <a:ext cx="660400" cy="7270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25" id="25"/>
          <p:cNvSpPr/>
          <p:nvPr/>
        </p:nvSpPr>
        <p:spPr>
          <a:xfrm flipH="false" flipV="false" rot="0">
            <a:off x="3732628" y="4016965"/>
            <a:ext cx="1211702" cy="1322294"/>
          </a:xfrm>
          <a:custGeom>
            <a:avLst/>
            <a:gdLst/>
            <a:ahLst/>
            <a:cxnLst/>
            <a:rect r="r" b="b" t="t" l="l"/>
            <a:pathLst>
              <a:path h="1322294" w="1211702">
                <a:moveTo>
                  <a:pt x="0" y="0"/>
                </a:moveTo>
                <a:lnTo>
                  <a:pt x="1211702" y="0"/>
                </a:lnTo>
                <a:lnTo>
                  <a:pt x="1211702" y="1322294"/>
                </a:lnTo>
                <a:lnTo>
                  <a:pt x="0" y="13222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0">
            <a:off x="8563658" y="4016965"/>
            <a:ext cx="1160684" cy="1393835"/>
          </a:xfrm>
          <a:custGeom>
            <a:avLst/>
            <a:gdLst/>
            <a:ahLst/>
            <a:cxnLst/>
            <a:rect r="r" b="b" t="t" l="l"/>
            <a:pathLst>
              <a:path h="1393835" w="1160684">
                <a:moveTo>
                  <a:pt x="0" y="0"/>
                </a:moveTo>
                <a:lnTo>
                  <a:pt x="1160684" y="0"/>
                </a:lnTo>
                <a:lnTo>
                  <a:pt x="1160684" y="1393835"/>
                </a:lnTo>
                <a:lnTo>
                  <a:pt x="0" y="13938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7" id="27"/>
          <p:cNvSpPr/>
          <p:nvPr/>
        </p:nvSpPr>
        <p:spPr>
          <a:xfrm flipH="false" flipV="false" rot="0">
            <a:off x="13272985" y="3986188"/>
            <a:ext cx="1353071" cy="1353071"/>
          </a:xfrm>
          <a:custGeom>
            <a:avLst/>
            <a:gdLst/>
            <a:ahLst/>
            <a:cxnLst/>
            <a:rect r="r" b="b" t="t" l="l"/>
            <a:pathLst>
              <a:path h="1353071" w="1353071">
                <a:moveTo>
                  <a:pt x="0" y="0"/>
                </a:moveTo>
                <a:lnTo>
                  <a:pt x="1353071" y="0"/>
                </a:lnTo>
                <a:lnTo>
                  <a:pt x="1353071" y="1353071"/>
                </a:lnTo>
                <a:lnTo>
                  <a:pt x="0" y="135307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8" id="28"/>
          <p:cNvSpPr txBox="true"/>
          <p:nvPr/>
        </p:nvSpPr>
        <p:spPr>
          <a:xfrm rot="0">
            <a:off x="2343797" y="1117314"/>
            <a:ext cx="13617940" cy="1632238"/>
          </a:xfrm>
          <a:prstGeom prst="rect">
            <a:avLst/>
          </a:prstGeom>
        </p:spPr>
        <p:txBody>
          <a:bodyPr anchor="t" rtlCol="false" tIns="0" lIns="0" bIns="0" rIns="0">
            <a:spAutoFit/>
          </a:bodyPr>
          <a:lstStyle/>
          <a:p>
            <a:pPr algn="ctr" marL="0" indent="0" lvl="0">
              <a:lnSpc>
                <a:spcPts val="13015"/>
              </a:lnSpc>
              <a:spcBef>
                <a:spcPct val="0"/>
              </a:spcBef>
            </a:pPr>
            <a:r>
              <a:rPr lang="en-US" sz="9431" spc="188">
                <a:solidFill>
                  <a:srgbClr val="5C4E4E"/>
                </a:solidFill>
                <a:latin typeface="Voga"/>
                <a:ea typeface="Voga"/>
                <a:cs typeface="Voga"/>
                <a:sym typeface="Voga"/>
              </a:rPr>
              <a:t>USE CASES</a:t>
            </a:r>
          </a:p>
        </p:txBody>
      </p:sp>
      <p:sp>
        <p:nvSpPr>
          <p:cNvPr name="TextBox 29" id="29"/>
          <p:cNvSpPr txBox="true"/>
          <p:nvPr/>
        </p:nvSpPr>
        <p:spPr>
          <a:xfrm rot="0">
            <a:off x="2574589" y="5596129"/>
            <a:ext cx="3542623" cy="1994776"/>
          </a:xfrm>
          <a:prstGeom prst="rect">
            <a:avLst/>
          </a:prstGeom>
        </p:spPr>
        <p:txBody>
          <a:bodyPr anchor="t" rtlCol="false" tIns="0" lIns="0" bIns="0" rIns="0">
            <a:spAutoFit/>
          </a:bodyPr>
          <a:lstStyle/>
          <a:p>
            <a:pPr algn="ctr">
              <a:lnSpc>
                <a:spcPts val="3205"/>
              </a:lnSpc>
            </a:pPr>
            <a:r>
              <a:rPr lang="en-US" sz="2322" spc="34">
                <a:solidFill>
                  <a:srgbClr val="162651"/>
                </a:solidFill>
                <a:latin typeface="Fira Sans Light"/>
                <a:ea typeface="Fira Sans Light"/>
                <a:cs typeface="Fira Sans Light"/>
                <a:sym typeface="Fira Sans Light"/>
              </a:rPr>
              <a:t>Monitor and address both positive and negative feedback​ and quickly analyze and respond to reviews</a:t>
            </a:r>
          </a:p>
        </p:txBody>
      </p:sp>
      <p:sp>
        <p:nvSpPr>
          <p:cNvPr name="TextBox 30" id="30"/>
          <p:cNvSpPr txBox="true"/>
          <p:nvPr/>
        </p:nvSpPr>
        <p:spPr>
          <a:xfrm rot="0">
            <a:off x="7372688" y="5596129"/>
            <a:ext cx="3542623" cy="1926197"/>
          </a:xfrm>
          <a:prstGeom prst="rect">
            <a:avLst/>
          </a:prstGeom>
        </p:spPr>
        <p:txBody>
          <a:bodyPr anchor="t" rtlCol="false" tIns="0" lIns="0" bIns="0" rIns="0">
            <a:spAutoFit/>
          </a:bodyPr>
          <a:lstStyle/>
          <a:p>
            <a:pPr algn="ctr">
              <a:lnSpc>
                <a:spcPts val="3895"/>
              </a:lnSpc>
            </a:pPr>
            <a:r>
              <a:rPr lang="en-US" sz="2822" spc="42">
                <a:solidFill>
                  <a:srgbClr val="162651"/>
                </a:solidFill>
                <a:latin typeface="Fira Sans Light"/>
                <a:ea typeface="Fira Sans Light"/>
                <a:cs typeface="Fira Sans Light"/>
                <a:sym typeface="Fira Sans Light"/>
              </a:rPr>
              <a:t>Gain understanding of customer sentiments and common issues</a:t>
            </a:r>
          </a:p>
        </p:txBody>
      </p:sp>
      <p:sp>
        <p:nvSpPr>
          <p:cNvPr name="TextBox 31" id="31"/>
          <p:cNvSpPr txBox="true"/>
          <p:nvPr/>
        </p:nvSpPr>
        <p:spPr>
          <a:xfrm rot="0">
            <a:off x="12178209" y="5586604"/>
            <a:ext cx="3542623" cy="1368794"/>
          </a:xfrm>
          <a:prstGeom prst="rect">
            <a:avLst/>
          </a:prstGeom>
        </p:spPr>
        <p:txBody>
          <a:bodyPr anchor="t" rtlCol="false" tIns="0" lIns="0" bIns="0" rIns="0">
            <a:spAutoFit/>
          </a:bodyPr>
          <a:lstStyle/>
          <a:p>
            <a:pPr algn="ctr">
              <a:lnSpc>
                <a:spcPts val="3619"/>
              </a:lnSpc>
            </a:pPr>
            <a:r>
              <a:rPr lang="en-US" sz="2622" spc="39">
                <a:solidFill>
                  <a:srgbClr val="162651"/>
                </a:solidFill>
                <a:latin typeface="Fira Sans Light"/>
                <a:ea typeface="Fira Sans Light"/>
                <a:cs typeface="Fira Sans Light"/>
                <a:sym typeface="Fira Sans Light"/>
              </a:rPr>
              <a:t>Help customer service representatives craft appropriate responses​</a:t>
            </a:r>
          </a:p>
        </p:txBody>
      </p:sp>
      <p:sp>
        <p:nvSpPr>
          <p:cNvPr name="TextBox 32" id="32"/>
          <p:cNvSpPr txBox="true"/>
          <p:nvPr/>
        </p:nvSpPr>
        <p:spPr>
          <a:xfrm rot="0">
            <a:off x="2858454" y="7781814"/>
            <a:ext cx="2974893" cy="1036050"/>
          </a:xfrm>
          <a:prstGeom prst="rect">
            <a:avLst/>
          </a:prstGeom>
        </p:spPr>
        <p:txBody>
          <a:bodyPr anchor="t" rtlCol="false" tIns="0" lIns="0" bIns="0" rIns="0">
            <a:spAutoFit/>
          </a:bodyPr>
          <a:lstStyle/>
          <a:p>
            <a:pPr algn="ctr" marL="0" indent="0" lvl="0">
              <a:lnSpc>
                <a:spcPts val="4156"/>
              </a:lnSpc>
              <a:spcBef>
                <a:spcPct val="0"/>
              </a:spcBef>
            </a:pPr>
            <a:r>
              <a:rPr lang="en-US" sz="3011" spc="60">
                <a:solidFill>
                  <a:srgbClr val="2F3B69"/>
                </a:solidFill>
                <a:latin typeface="Fira Sans Semi-Bold"/>
                <a:ea typeface="Fira Sans Semi-Bold"/>
                <a:cs typeface="Fira Sans Semi-Bold"/>
                <a:sym typeface="Fira Sans Semi-Bold"/>
              </a:rPr>
              <a:t>REPUTATION MANAGEMENT</a:t>
            </a:r>
          </a:p>
        </p:txBody>
      </p:sp>
      <p:sp>
        <p:nvSpPr>
          <p:cNvPr name="TextBox 33" id="33"/>
          <p:cNvSpPr txBox="true"/>
          <p:nvPr/>
        </p:nvSpPr>
        <p:spPr>
          <a:xfrm rot="0">
            <a:off x="7665320" y="7781814"/>
            <a:ext cx="2974893" cy="1036050"/>
          </a:xfrm>
          <a:prstGeom prst="rect">
            <a:avLst/>
          </a:prstGeom>
        </p:spPr>
        <p:txBody>
          <a:bodyPr anchor="t" rtlCol="false" tIns="0" lIns="0" bIns="0" rIns="0">
            <a:spAutoFit/>
          </a:bodyPr>
          <a:lstStyle/>
          <a:p>
            <a:pPr algn="ctr" marL="0" indent="0" lvl="0">
              <a:lnSpc>
                <a:spcPts val="4156"/>
              </a:lnSpc>
              <a:spcBef>
                <a:spcPct val="0"/>
              </a:spcBef>
            </a:pPr>
            <a:r>
              <a:rPr lang="en-US" sz="3011" spc="60">
                <a:solidFill>
                  <a:srgbClr val="2F3B69"/>
                </a:solidFill>
                <a:latin typeface="Fira Sans Semi-Bold"/>
                <a:ea typeface="Fira Sans Semi-Bold"/>
                <a:cs typeface="Fira Sans Semi-Bold"/>
                <a:sym typeface="Fira Sans Semi-Bold"/>
              </a:rPr>
              <a:t>BUSINESS INSIGHT</a:t>
            </a:r>
          </a:p>
        </p:txBody>
      </p:sp>
      <p:sp>
        <p:nvSpPr>
          <p:cNvPr name="TextBox 34" id="34"/>
          <p:cNvSpPr txBox="true"/>
          <p:nvPr/>
        </p:nvSpPr>
        <p:spPr>
          <a:xfrm rot="0">
            <a:off x="12475037" y="7781814"/>
            <a:ext cx="2974893" cy="512175"/>
          </a:xfrm>
          <a:prstGeom prst="rect">
            <a:avLst/>
          </a:prstGeom>
        </p:spPr>
        <p:txBody>
          <a:bodyPr anchor="t" rtlCol="false" tIns="0" lIns="0" bIns="0" rIns="0">
            <a:spAutoFit/>
          </a:bodyPr>
          <a:lstStyle/>
          <a:p>
            <a:pPr algn="ctr" marL="0" indent="0" lvl="0">
              <a:lnSpc>
                <a:spcPts val="4156"/>
              </a:lnSpc>
              <a:spcBef>
                <a:spcPct val="0"/>
              </a:spcBef>
            </a:pPr>
            <a:r>
              <a:rPr lang="en-US" sz="3011" spc="60">
                <a:solidFill>
                  <a:srgbClr val="2F3B69"/>
                </a:solidFill>
                <a:latin typeface="Fira Sans Semi-Bold"/>
                <a:ea typeface="Fira Sans Semi-Bold"/>
                <a:cs typeface="Fira Sans Semi-Bold"/>
                <a:sym typeface="Fira Sans Semi-Bold"/>
              </a:rPr>
              <a:t>TRAINING TOOL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206" y="2062975"/>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589541" y="5472067"/>
            <a:ext cx="15108918" cy="0"/>
          </a:xfrm>
          <a:prstGeom prst="line">
            <a:avLst/>
          </a:prstGeom>
          <a:ln cap="flat" w="38100">
            <a:solidFill>
              <a:srgbClr val="2F3B69"/>
            </a:solidFill>
            <a:prstDash val="solid"/>
            <a:headEnd type="none" len="sm" w="sm"/>
            <a:tailEnd type="none" len="sm" w="sm"/>
          </a:ln>
        </p:spPr>
      </p:sp>
      <p:grpSp>
        <p:nvGrpSpPr>
          <p:cNvPr name="Group 6" id="6"/>
          <p:cNvGrpSpPr/>
          <p:nvPr/>
        </p:nvGrpSpPr>
        <p:grpSpPr>
          <a:xfrm rot="0">
            <a:off x="3542437" y="5240576"/>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829A"/>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2552836" y="6550410"/>
            <a:ext cx="2428918" cy="624587"/>
          </a:xfrm>
          <a:prstGeom prst="rect">
            <a:avLst/>
          </a:prstGeom>
        </p:spPr>
        <p:txBody>
          <a:bodyPr anchor="t" rtlCol="false" tIns="0" lIns="0" bIns="0" rIns="0">
            <a:spAutoFit/>
          </a:bodyPr>
          <a:lstStyle/>
          <a:p>
            <a:pPr algn="ctr">
              <a:lnSpc>
                <a:spcPts val="2545"/>
              </a:lnSpc>
            </a:pPr>
            <a:r>
              <a:rPr lang="en-US" sz="1844" spc="27">
                <a:solidFill>
                  <a:srgbClr val="2F3B69"/>
                </a:solidFill>
                <a:latin typeface="Fira Sans Light"/>
                <a:ea typeface="Fira Sans Light"/>
                <a:cs typeface="Fira Sans Light"/>
                <a:sym typeface="Fira Sans Light"/>
              </a:rPr>
              <a:t>User inputs Google Review</a:t>
            </a:r>
          </a:p>
        </p:txBody>
      </p:sp>
      <p:sp>
        <p:nvSpPr>
          <p:cNvPr name="TextBox 10" id="10"/>
          <p:cNvSpPr txBox="true"/>
          <p:nvPr/>
        </p:nvSpPr>
        <p:spPr>
          <a:xfrm rot="0">
            <a:off x="2779206" y="2329674"/>
            <a:ext cx="2027545" cy="1124913"/>
          </a:xfrm>
          <a:prstGeom prst="rect">
            <a:avLst/>
          </a:prstGeom>
        </p:spPr>
        <p:txBody>
          <a:bodyPr anchor="t" rtlCol="false" tIns="0" lIns="0" bIns="0" rIns="0">
            <a:spAutoFit/>
          </a:bodyPr>
          <a:lstStyle/>
          <a:p>
            <a:pPr algn="ctr">
              <a:lnSpc>
                <a:spcPts val="9141"/>
              </a:lnSpc>
            </a:pPr>
            <a:r>
              <a:rPr lang="en-US" sz="6624" spc="132">
                <a:solidFill>
                  <a:srgbClr val="FAFAFF"/>
                </a:solidFill>
                <a:latin typeface="Fira Sans Semi-Bold"/>
                <a:ea typeface="Fira Sans Semi-Bold"/>
                <a:cs typeface="Fira Sans Semi-Bold"/>
                <a:sym typeface="Fira Sans Semi-Bold"/>
              </a:rPr>
              <a:t>01</a:t>
            </a:r>
          </a:p>
        </p:txBody>
      </p:sp>
      <p:sp>
        <p:nvSpPr>
          <p:cNvPr name="TextBox 11" id="11"/>
          <p:cNvSpPr txBox="true"/>
          <p:nvPr/>
        </p:nvSpPr>
        <p:spPr>
          <a:xfrm rot="0">
            <a:off x="2059451" y="5922497"/>
            <a:ext cx="3467055" cy="495347"/>
          </a:xfrm>
          <a:prstGeom prst="rect">
            <a:avLst/>
          </a:prstGeom>
        </p:spPr>
        <p:txBody>
          <a:bodyPr anchor="t" rtlCol="false" tIns="0" lIns="0" bIns="0" rIns="0">
            <a:spAutoFit/>
          </a:bodyPr>
          <a:lstStyle/>
          <a:p>
            <a:pPr algn="ctr">
              <a:lnSpc>
                <a:spcPts val="4022"/>
              </a:lnSpc>
            </a:pPr>
            <a:r>
              <a:rPr lang="en-US" sz="2914" spc="58">
                <a:solidFill>
                  <a:srgbClr val="2F3B69"/>
                </a:solidFill>
                <a:latin typeface="Fira Sans Semi-Bold"/>
                <a:ea typeface="Fira Sans Semi-Bold"/>
                <a:cs typeface="Fira Sans Semi-Bold"/>
                <a:sym typeface="Fira Sans Semi-Bold"/>
              </a:rPr>
              <a:t>INPUT</a:t>
            </a:r>
          </a:p>
        </p:txBody>
      </p:sp>
      <p:sp>
        <p:nvSpPr>
          <p:cNvPr name="Freeform 12" id="12"/>
          <p:cNvSpPr/>
          <p:nvPr/>
        </p:nvSpPr>
        <p:spPr>
          <a:xfrm flipH="false" flipV="false" rot="0">
            <a:off x="5454716" y="2062975"/>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6217948" y="5240576"/>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829A"/>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5454716" y="2437263"/>
            <a:ext cx="2027545" cy="1124913"/>
          </a:xfrm>
          <a:prstGeom prst="rect">
            <a:avLst/>
          </a:prstGeom>
        </p:spPr>
        <p:txBody>
          <a:bodyPr anchor="t" rtlCol="false" tIns="0" lIns="0" bIns="0" rIns="0">
            <a:spAutoFit/>
          </a:bodyPr>
          <a:lstStyle/>
          <a:p>
            <a:pPr algn="ctr">
              <a:lnSpc>
                <a:spcPts val="9141"/>
              </a:lnSpc>
            </a:pPr>
            <a:r>
              <a:rPr lang="en-US" sz="6624" spc="132">
                <a:solidFill>
                  <a:srgbClr val="FAFAFF"/>
                </a:solidFill>
                <a:latin typeface="Fira Sans Semi-Bold"/>
                <a:ea typeface="Fira Sans Semi-Bold"/>
                <a:cs typeface="Fira Sans Semi-Bold"/>
                <a:sym typeface="Fira Sans Semi-Bold"/>
              </a:rPr>
              <a:t>02</a:t>
            </a:r>
          </a:p>
        </p:txBody>
      </p:sp>
      <p:sp>
        <p:nvSpPr>
          <p:cNvPr name="Freeform 17" id="17"/>
          <p:cNvSpPr/>
          <p:nvPr/>
        </p:nvSpPr>
        <p:spPr>
          <a:xfrm flipH="false" flipV="false" rot="0">
            <a:off x="8130227" y="2021914"/>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8893459" y="5240576"/>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829A"/>
            </a:solidFill>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8130227" y="2423001"/>
            <a:ext cx="2027545" cy="1124913"/>
          </a:xfrm>
          <a:prstGeom prst="rect">
            <a:avLst/>
          </a:prstGeom>
        </p:spPr>
        <p:txBody>
          <a:bodyPr anchor="t" rtlCol="false" tIns="0" lIns="0" bIns="0" rIns="0">
            <a:spAutoFit/>
          </a:bodyPr>
          <a:lstStyle/>
          <a:p>
            <a:pPr algn="ctr">
              <a:lnSpc>
                <a:spcPts val="9141"/>
              </a:lnSpc>
            </a:pPr>
            <a:r>
              <a:rPr lang="en-US" sz="6624" spc="132">
                <a:solidFill>
                  <a:srgbClr val="FAFAFF"/>
                </a:solidFill>
                <a:latin typeface="Fira Sans Semi-Bold"/>
                <a:ea typeface="Fira Sans Semi-Bold"/>
                <a:cs typeface="Fira Sans Semi-Bold"/>
                <a:sym typeface="Fira Sans Semi-Bold"/>
              </a:rPr>
              <a:t>03</a:t>
            </a:r>
          </a:p>
        </p:txBody>
      </p:sp>
      <p:sp>
        <p:nvSpPr>
          <p:cNvPr name="Freeform 22" id="22"/>
          <p:cNvSpPr/>
          <p:nvPr/>
        </p:nvSpPr>
        <p:spPr>
          <a:xfrm flipH="false" flipV="false" rot="0">
            <a:off x="10805473" y="2062975"/>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4262392" y="5240576"/>
            <a:ext cx="501082" cy="50108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829A"/>
            </a:solidFill>
          </p:spPr>
        </p:sp>
        <p:sp>
          <p:nvSpPr>
            <p:cNvPr name="TextBox 25" id="25"/>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sp>
        <p:nvSpPr>
          <p:cNvPr name="TextBox 26" id="26"/>
          <p:cNvSpPr txBox="true"/>
          <p:nvPr/>
        </p:nvSpPr>
        <p:spPr>
          <a:xfrm rot="0">
            <a:off x="10771835" y="2478325"/>
            <a:ext cx="2027545" cy="1124913"/>
          </a:xfrm>
          <a:prstGeom prst="rect">
            <a:avLst/>
          </a:prstGeom>
        </p:spPr>
        <p:txBody>
          <a:bodyPr anchor="t" rtlCol="false" tIns="0" lIns="0" bIns="0" rIns="0">
            <a:spAutoFit/>
          </a:bodyPr>
          <a:lstStyle/>
          <a:p>
            <a:pPr algn="ctr">
              <a:lnSpc>
                <a:spcPts val="9141"/>
              </a:lnSpc>
            </a:pPr>
            <a:r>
              <a:rPr lang="en-US" sz="6624" spc="132">
                <a:solidFill>
                  <a:srgbClr val="FAFAFF"/>
                </a:solidFill>
                <a:latin typeface="Fira Sans Semi-Bold"/>
                <a:ea typeface="Fira Sans Semi-Bold"/>
                <a:cs typeface="Fira Sans Semi-Bold"/>
                <a:sym typeface="Fira Sans Semi-Bold"/>
              </a:rPr>
              <a:t>04</a:t>
            </a:r>
          </a:p>
        </p:txBody>
      </p:sp>
      <p:sp>
        <p:nvSpPr>
          <p:cNvPr name="TextBox 27" id="27"/>
          <p:cNvSpPr txBox="true"/>
          <p:nvPr/>
        </p:nvSpPr>
        <p:spPr>
          <a:xfrm rot="0">
            <a:off x="5407922" y="6550410"/>
            <a:ext cx="2136273" cy="624587"/>
          </a:xfrm>
          <a:prstGeom prst="rect">
            <a:avLst/>
          </a:prstGeom>
        </p:spPr>
        <p:txBody>
          <a:bodyPr anchor="t" rtlCol="false" tIns="0" lIns="0" bIns="0" rIns="0">
            <a:spAutoFit/>
          </a:bodyPr>
          <a:lstStyle/>
          <a:p>
            <a:pPr algn="ctr">
              <a:lnSpc>
                <a:spcPts val="2545"/>
              </a:lnSpc>
            </a:pPr>
            <a:r>
              <a:rPr lang="en-US" sz="1844" spc="27">
                <a:solidFill>
                  <a:srgbClr val="2F3B69"/>
                </a:solidFill>
                <a:latin typeface="Fira Sans Light"/>
                <a:ea typeface="Fira Sans Light"/>
                <a:cs typeface="Fira Sans Light"/>
                <a:sym typeface="Fira Sans Light"/>
              </a:rPr>
              <a:t>LSTM model predicts sentiment </a:t>
            </a:r>
          </a:p>
        </p:txBody>
      </p:sp>
      <p:sp>
        <p:nvSpPr>
          <p:cNvPr name="TextBox 28" id="28"/>
          <p:cNvSpPr txBox="true"/>
          <p:nvPr/>
        </p:nvSpPr>
        <p:spPr>
          <a:xfrm rot="0">
            <a:off x="5162729" y="5922497"/>
            <a:ext cx="2709833" cy="495347"/>
          </a:xfrm>
          <a:prstGeom prst="rect">
            <a:avLst/>
          </a:prstGeom>
        </p:spPr>
        <p:txBody>
          <a:bodyPr anchor="t" rtlCol="false" tIns="0" lIns="0" bIns="0" rIns="0">
            <a:spAutoFit/>
          </a:bodyPr>
          <a:lstStyle/>
          <a:p>
            <a:pPr algn="ctr">
              <a:lnSpc>
                <a:spcPts val="4022"/>
              </a:lnSpc>
            </a:pPr>
            <a:r>
              <a:rPr lang="en-US" sz="2914" spc="58">
                <a:solidFill>
                  <a:srgbClr val="2F3B69"/>
                </a:solidFill>
                <a:latin typeface="Fira Sans Semi-Bold"/>
                <a:ea typeface="Fira Sans Semi-Bold"/>
                <a:cs typeface="Fira Sans Semi-Bold"/>
                <a:sym typeface="Fira Sans Semi-Bold"/>
              </a:rPr>
              <a:t>PREDICT</a:t>
            </a:r>
          </a:p>
        </p:txBody>
      </p:sp>
      <p:sp>
        <p:nvSpPr>
          <p:cNvPr name="TextBox 29" id="29"/>
          <p:cNvSpPr txBox="true"/>
          <p:nvPr/>
        </p:nvSpPr>
        <p:spPr>
          <a:xfrm rot="0">
            <a:off x="7970362" y="6524032"/>
            <a:ext cx="2347276" cy="938912"/>
          </a:xfrm>
          <a:prstGeom prst="rect">
            <a:avLst/>
          </a:prstGeom>
        </p:spPr>
        <p:txBody>
          <a:bodyPr anchor="t" rtlCol="false" tIns="0" lIns="0" bIns="0" rIns="0">
            <a:spAutoFit/>
          </a:bodyPr>
          <a:lstStyle/>
          <a:p>
            <a:pPr algn="ctr">
              <a:lnSpc>
                <a:spcPts val="2545"/>
              </a:lnSpc>
            </a:pPr>
            <a:r>
              <a:rPr lang="en-US" sz="1844" spc="27">
                <a:solidFill>
                  <a:srgbClr val="2F3B69"/>
                </a:solidFill>
                <a:latin typeface="Fira Sans Light"/>
                <a:ea typeface="Fira Sans Light"/>
                <a:cs typeface="Fira Sans Light"/>
                <a:sym typeface="Fira Sans Light"/>
              </a:rPr>
              <a:t>Claude AI analyzes the review and generates a response​</a:t>
            </a:r>
          </a:p>
        </p:txBody>
      </p:sp>
      <p:sp>
        <p:nvSpPr>
          <p:cNvPr name="TextBox 30" id="30"/>
          <p:cNvSpPr txBox="true"/>
          <p:nvPr/>
        </p:nvSpPr>
        <p:spPr>
          <a:xfrm rot="0">
            <a:off x="7843754" y="5913506"/>
            <a:ext cx="2709833" cy="495347"/>
          </a:xfrm>
          <a:prstGeom prst="rect">
            <a:avLst/>
          </a:prstGeom>
        </p:spPr>
        <p:txBody>
          <a:bodyPr anchor="t" rtlCol="false" tIns="0" lIns="0" bIns="0" rIns="0">
            <a:spAutoFit/>
          </a:bodyPr>
          <a:lstStyle/>
          <a:p>
            <a:pPr algn="ctr">
              <a:lnSpc>
                <a:spcPts val="4022"/>
              </a:lnSpc>
            </a:pPr>
            <a:r>
              <a:rPr lang="en-US" sz="2914" spc="58">
                <a:solidFill>
                  <a:srgbClr val="2F3B69"/>
                </a:solidFill>
                <a:latin typeface="Fira Sans Semi-Bold"/>
                <a:ea typeface="Fira Sans Semi-Bold"/>
                <a:cs typeface="Fira Sans Semi-Bold"/>
                <a:sym typeface="Fira Sans Semi-Bold"/>
              </a:rPr>
              <a:t>ANALYZE</a:t>
            </a:r>
          </a:p>
        </p:txBody>
      </p:sp>
      <p:sp>
        <p:nvSpPr>
          <p:cNvPr name="TextBox 31" id="31"/>
          <p:cNvSpPr txBox="true"/>
          <p:nvPr/>
        </p:nvSpPr>
        <p:spPr>
          <a:xfrm rot="0">
            <a:off x="13145505" y="6550410"/>
            <a:ext cx="2435164" cy="1567562"/>
          </a:xfrm>
          <a:prstGeom prst="rect">
            <a:avLst/>
          </a:prstGeom>
        </p:spPr>
        <p:txBody>
          <a:bodyPr anchor="t" rtlCol="false" tIns="0" lIns="0" bIns="0" rIns="0">
            <a:spAutoFit/>
          </a:bodyPr>
          <a:lstStyle/>
          <a:p>
            <a:pPr algn="ctr">
              <a:lnSpc>
                <a:spcPts val="2545"/>
              </a:lnSpc>
            </a:pPr>
            <a:r>
              <a:rPr lang="en-US" sz="1844" spc="27">
                <a:solidFill>
                  <a:srgbClr val="2F3B69"/>
                </a:solidFill>
                <a:latin typeface="Fira Sans Light"/>
                <a:ea typeface="Fira Sans Light"/>
                <a:cs typeface="Fira Sans Light"/>
                <a:sym typeface="Fira Sans Light"/>
              </a:rPr>
              <a:t>The final output displays the agreement status and the generated response​</a:t>
            </a:r>
          </a:p>
        </p:txBody>
      </p:sp>
      <p:sp>
        <p:nvSpPr>
          <p:cNvPr name="TextBox 32" id="32"/>
          <p:cNvSpPr txBox="true"/>
          <p:nvPr/>
        </p:nvSpPr>
        <p:spPr>
          <a:xfrm rot="0">
            <a:off x="13008170" y="5922497"/>
            <a:ext cx="2709833" cy="495347"/>
          </a:xfrm>
          <a:prstGeom prst="rect">
            <a:avLst/>
          </a:prstGeom>
        </p:spPr>
        <p:txBody>
          <a:bodyPr anchor="t" rtlCol="false" tIns="0" lIns="0" bIns="0" rIns="0">
            <a:spAutoFit/>
          </a:bodyPr>
          <a:lstStyle/>
          <a:p>
            <a:pPr algn="ctr">
              <a:lnSpc>
                <a:spcPts val="4022"/>
              </a:lnSpc>
            </a:pPr>
            <a:r>
              <a:rPr lang="en-US" sz="2914" spc="58">
                <a:solidFill>
                  <a:srgbClr val="2F3B69"/>
                </a:solidFill>
                <a:latin typeface="Fira Sans Semi-Bold"/>
                <a:ea typeface="Fira Sans Semi-Bold"/>
                <a:cs typeface="Fira Sans Semi-Bold"/>
                <a:sym typeface="Fira Sans Semi-Bold"/>
              </a:rPr>
              <a:t>GENERATE</a:t>
            </a:r>
          </a:p>
        </p:txBody>
      </p:sp>
      <p:sp>
        <p:nvSpPr>
          <p:cNvPr name="Freeform 33" id="33"/>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4" id="34"/>
          <p:cNvSpPr/>
          <p:nvPr/>
        </p:nvSpPr>
        <p:spPr>
          <a:xfrm flipH="false" flipV="false" rot="0">
            <a:off x="13499160" y="2062975"/>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5" id="35"/>
          <p:cNvGrpSpPr/>
          <p:nvPr/>
        </p:nvGrpSpPr>
        <p:grpSpPr>
          <a:xfrm rot="0">
            <a:off x="11589103" y="5240576"/>
            <a:ext cx="501082" cy="501082"/>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829A"/>
            </a:solidFill>
          </p:spPr>
        </p:sp>
        <p:sp>
          <p:nvSpPr>
            <p:cNvPr name="TextBox 37" id="37"/>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sp>
        <p:nvSpPr>
          <p:cNvPr name="TextBox 38" id="38"/>
          <p:cNvSpPr txBox="true"/>
          <p:nvPr/>
        </p:nvSpPr>
        <p:spPr>
          <a:xfrm rot="0">
            <a:off x="13442618" y="2478325"/>
            <a:ext cx="2027545" cy="1124913"/>
          </a:xfrm>
          <a:prstGeom prst="rect">
            <a:avLst/>
          </a:prstGeom>
        </p:spPr>
        <p:txBody>
          <a:bodyPr anchor="t" rtlCol="false" tIns="0" lIns="0" bIns="0" rIns="0">
            <a:spAutoFit/>
          </a:bodyPr>
          <a:lstStyle/>
          <a:p>
            <a:pPr algn="ctr">
              <a:lnSpc>
                <a:spcPts val="9141"/>
              </a:lnSpc>
            </a:pPr>
            <a:r>
              <a:rPr lang="en-US" sz="6624" spc="132">
                <a:solidFill>
                  <a:srgbClr val="FAFAFF"/>
                </a:solidFill>
                <a:latin typeface="Fira Sans Semi-Bold"/>
                <a:ea typeface="Fira Sans Semi-Bold"/>
                <a:cs typeface="Fira Sans Semi-Bold"/>
                <a:sym typeface="Fira Sans Semi-Bold"/>
              </a:rPr>
              <a:t>05</a:t>
            </a:r>
          </a:p>
        </p:txBody>
      </p:sp>
      <p:sp>
        <p:nvSpPr>
          <p:cNvPr name="TextBox 39" id="39"/>
          <p:cNvSpPr txBox="true"/>
          <p:nvPr/>
        </p:nvSpPr>
        <p:spPr>
          <a:xfrm rot="0">
            <a:off x="10484728" y="5888835"/>
            <a:ext cx="2709833" cy="495347"/>
          </a:xfrm>
          <a:prstGeom prst="rect">
            <a:avLst/>
          </a:prstGeom>
        </p:spPr>
        <p:txBody>
          <a:bodyPr anchor="t" rtlCol="false" tIns="0" lIns="0" bIns="0" rIns="0">
            <a:spAutoFit/>
          </a:bodyPr>
          <a:lstStyle/>
          <a:p>
            <a:pPr algn="ctr">
              <a:lnSpc>
                <a:spcPts val="4022"/>
              </a:lnSpc>
            </a:pPr>
            <a:r>
              <a:rPr lang="en-US" sz="2914" spc="58">
                <a:solidFill>
                  <a:srgbClr val="2F3B69"/>
                </a:solidFill>
                <a:latin typeface="Fira Sans Semi-Bold"/>
                <a:ea typeface="Fira Sans Semi-Bold"/>
                <a:cs typeface="Fira Sans Semi-Bold"/>
                <a:sym typeface="Fira Sans Semi-Bold"/>
              </a:rPr>
              <a:t>COMPARE</a:t>
            </a:r>
          </a:p>
        </p:txBody>
      </p:sp>
      <p:sp>
        <p:nvSpPr>
          <p:cNvPr name="TextBox 40" id="40"/>
          <p:cNvSpPr txBox="true"/>
          <p:nvPr/>
        </p:nvSpPr>
        <p:spPr>
          <a:xfrm rot="0">
            <a:off x="10523560" y="6524032"/>
            <a:ext cx="2347276" cy="938912"/>
          </a:xfrm>
          <a:prstGeom prst="rect">
            <a:avLst/>
          </a:prstGeom>
        </p:spPr>
        <p:txBody>
          <a:bodyPr anchor="t" rtlCol="false" tIns="0" lIns="0" bIns="0" rIns="0">
            <a:spAutoFit/>
          </a:bodyPr>
          <a:lstStyle/>
          <a:p>
            <a:pPr algn="ctr">
              <a:lnSpc>
                <a:spcPts val="2545"/>
              </a:lnSpc>
            </a:pPr>
            <a:r>
              <a:rPr lang="en-US" sz="1844" spc="27">
                <a:solidFill>
                  <a:srgbClr val="2F3B69"/>
                </a:solidFill>
                <a:latin typeface="Fira Sans Light"/>
                <a:ea typeface="Fira Sans Light"/>
                <a:cs typeface="Fira Sans Light"/>
                <a:sym typeface="Fira Sans Light"/>
              </a:rPr>
              <a:t>The system compares LSTM and Claude sentiments​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E829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75935" y="562097"/>
            <a:ext cx="12057353" cy="1740617"/>
          </a:xfrm>
          <a:prstGeom prst="rect">
            <a:avLst/>
          </a:prstGeom>
        </p:spPr>
        <p:txBody>
          <a:bodyPr anchor="t" rtlCol="false" tIns="0" lIns="0" bIns="0" rIns="0">
            <a:spAutoFit/>
          </a:bodyPr>
          <a:lstStyle/>
          <a:p>
            <a:pPr algn="l">
              <a:lnSpc>
                <a:spcPts val="13948"/>
              </a:lnSpc>
            </a:pPr>
            <a:r>
              <a:rPr lang="en-US" sz="10107" spc="202">
                <a:solidFill>
                  <a:srgbClr val="FAFAFF"/>
                </a:solidFill>
                <a:latin typeface="Voga"/>
                <a:ea typeface="Voga"/>
                <a:cs typeface="Voga"/>
                <a:sym typeface="Voga"/>
              </a:rPr>
              <a:t>REQUIREMENTS</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91952" y="3119102"/>
            <a:ext cx="3005229" cy="2780238"/>
          </a:xfrm>
          <a:custGeom>
            <a:avLst/>
            <a:gdLst/>
            <a:ahLst/>
            <a:cxnLst/>
            <a:rect r="r" b="b" t="t" l="l"/>
            <a:pathLst>
              <a:path h="2780238" w="3005229">
                <a:moveTo>
                  <a:pt x="0" y="0"/>
                </a:moveTo>
                <a:lnTo>
                  <a:pt x="3005229" y="0"/>
                </a:lnTo>
                <a:lnTo>
                  <a:pt x="3005229" y="2780238"/>
                </a:lnTo>
                <a:lnTo>
                  <a:pt x="0" y="2780238"/>
                </a:lnTo>
                <a:lnTo>
                  <a:pt x="0" y="0"/>
                </a:lnTo>
                <a:close/>
              </a:path>
            </a:pathLst>
          </a:custGeom>
          <a:blipFill>
            <a:blip r:embed="rId4"/>
            <a:stretch>
              <a:fillRect l="0" t="0" r="0" b="0"/>
            </a:stretch>
          </a:blipFill>
        </p:spPr>
      </p:sp>
      <p:sp>
        <p:nvSpPr>
          <p:cNvPr name="Freeform 6" id="6"/>
          <p:cNvSpPr/>
          <p:nvPr/>
        </p:nvSpPr>
        <p:spPr>
          <a:xfrm flipH="false" flipV="false" rot="0">
            <a:off x="12115104" y="3474974"/>
            <a:ext cx="2995965" cy="2424366"/>
          </a:xfrm>
          <a:custGeom>
            <a:avLst/>
            <a:gdLst/>
            <a:ahLst/>
            <a:cxnLst/>
            <a:rect r="r" b="b" t="t" l="l"/>
            <a:pathLst>
              <a:path h="2424366" w="2995965">
                <a:moveTo>
                  <a:pt x="0" y="0"/>
                </a:moveTo>
                <a:lnTo>
                  <a:pt x="2995965" y="0"/>
                </a:lnTo>
                <a:lnTo>
                  <a:pt x="2995965" y="2424366"/>
                </a:lnTo>
                <a:lnTo>
                  <a:pt x="0" y="2424366"/>
                </a:lnTo>
                <a:lnTo>
                  <a:pt x="0" y="0"/>
                </a:lnTo>
                <a:close/>
              </a:path>
            </a:pathLst>
          </a:custGeom>
          <a:blipFill>
            <a:blip r:embed="rId5"/>
            <a:stretch>
              <a:fillRect l="0" t="0" r="0" b="0"/>
            </a:stretch>
          </a:blipFill>
        </p:spPr>
      </p:sp>
      <p:sp>
        <p:nvSpPr>
          <p:cNvPr name="Freeform 7" id="7"/>
          <p:cNvSpPr/>
          <p:nvPr/>
        </p:nvSpPr>
        <p:spPr>
          <a:xfrm flipH="false" flipV="false" rot="0">
            <a:off x="1455319" y="6907273"/>
            <a:ext cx="3278496" cy="2351027"/>
          </a:xfrm>
          <a:custGeom>
            <a:avLst/>
            <a:gdLst/>
            <a:ahLst/>
            <a:cxnLst/>
            <a:rect r="r" b="b" t="t" l="l"/>
            <a:pathLst>
              <a:path h="2351027" w="3278496">
                <a:moveTo>
                  <a:pt x="0" y="0"/>
                </a:moveTo>
                <a:lnTo>
                  <a:pt x="3278496" y="0"/>
                </a:lnTo>
                <a:lnTo>
                  <a:pt x="3278496" y="2351027"/>
                </a:lnTo>
                <a:lnTo>
                  <a:pt x="0" y="2351027"/>
                </a:lnTo>
                <a:lnTo>
                  <a:pt x="0" y="0"/>
                </a:lnTo>
                <a:close/>
              </a:path>
            </a:pathLst>
          </a:custGeom>
          <a:blipFill>
            <a:blip r:embed="rId6"/>
            <a:stretch>
              <a:fillRect l="0" t="0" r="0" b="0"/>
            </a:stretch>
          </a:blipFill>
        </p:spPr>
      </p:sp>
      <p:sp>
        <p:nvSpPr>
          <p:cNvPr name="Freeform 8" id="8"/>
          <p:cNvSpPr/>
          <p:nvPr/>
        </p:nvSpPr>
        <p:spPr>
          <a:xfrm flipH="false" flipV="false" rot="0">
            <a:off x="12561134" y="7017433"/>
            <a:ext cx="1772322" cy="2073862"/>
          </a:xfrm>
          <a:custGeom>
            <a:avLst/>
            <a:gdLst/>
            <a:ahLst/>
            <a:cxnLst/>
            <a:rect r="r" b="b" t="t" l="l"/>
            <a:pathLst>
              <a:path h="2073862" w="1772322">
                <a:moveTo>
                  <a:pt x="0" y="0"/>
                </a:moveTo>
                <a:lnTo>
                  <a:pt x="1772321" y="0"/>
                </a:lnTo>
                <a:lnTo>
                  <a:pt x="1772321" y="2073862"/>
                </a:lnTo>
                <a:lnTo>
                  <a:pt x="0" y="2073862"/>
                </a:lnTo>
                <a:lnTo>
                  <a:pt x="0" y="0"/>
                </a:lnTo>
                <a:close/>
              </a:path>
            </a:pathLst>
          </a:custGeom>
          <a:blipFill>
            <a:blip r:embed="rId7"/>
            <a:stretch>
              <a:fillRect l="0" t="0" r="0" b="0"/>
            </a:stretch>
          </a:blipFill>
        </p:spPr>
      </p:sp>
      <p:sp>
        <p:nvSpPr>
          <p:cNvPr name="Freeform 9" id="9"/>
          <p:cNvSpPr/>
          <p:nvPr/>
        </p:nvSpPr>
        <p:spPr>
          <a:xfrm flipH="false" flipV="false" rot="0">
            <a:off x="6571902" y="4843231"/>
            <a:ext cx="3816950" cy="2963749"/>
          </a:xfrm>
          <a:custGeom>
            <a:avLst/>
            <a:gdLst/>
            <a:ahLst/>
            <a:cxnLst/>
            <a:rect r="r" b="b" t="t" l="l"/>
            <a:pathLst>
              <a:path h="2963749" w="3816950">
                <a:moveTo>
                  <a:pt x="0" y="0"/>
                </a:moveTo>
                <a:lnTo>
                  <a:pt x="3816950" y="0"/>
                </a:lnTo>
                <a:lnTo>
                  <a:pt x="3816950" y="2963749"/>
                </a:lnTo>
                <a:lnTo>
                  <a:pt x="0" y="2963749"/>
                </a:lnTo>
                <a:lnTo>
                  <a:pt x="0" y="0"/>
                </a:lnTo>
                <a:close/>
              </a:path>
            </a:pathLst>
          </a:custGeom>
          <a:blipFill>
            <a:blip r:embed="rId8"/>
            <a:stretch>
              <a:fillRect l="0" t="0" r="0" b="0"/>
            </a:stretch>
          </a:blipFill>
        </p:spPr>
      </p:sp>
      <p:sp>
        <p:nvSpPr>
          <p:cNvPr name="TextBox 10" id="10"/>
          <p:cNvSpPr txBox="true"/>
          <p:nvPr/>
        </p:nvSpPr>
        <p:spPr>
          <a:xfrm rot="0">
            <a:off x="6571902" y="7444395"/>
            <a:ext cx="3816950" cy="362585"/>
          </a:xfrm>
          <a:prstGeom prst="rect">
            <a:avLst/>
          </a:prstGeom>
        </p:spPr>
        <p:txBody>
          <a:bodyPr anchor="t" rtlCol="false" tIns="0" lIns="0" bIns="0" rIns="0">
            <a:spAutoFit/>
          </a:bodyPr>
          <a:lstStyle/>
          <a:p>
            <a:pPr algn="ctr">
              <a:lnSpc>
                <a:spcPts val="2859"/>
              </a:lnSpc>
              <a:spcBef>
                <a:spcPct val="0"/>
              </a:spcBef>
            </a:pPr>
            <a:r>
              <a:rPr lang="en-US" sz="2199" spc="32">
                <a:solidFill>
                  <a:srgbClr val="FAFAFF"/>
                </a:solidFill>
                <a:latin typeface="Fira Sans Light"/>
                <a:ea typeface="Fira Sans Light"/>
                <a:cs typeface="Fira Sans Light"/>
                <a:sym typeface="Fira Sans Light"/>
              </a:rPr>
              <a:t>Anthropic API</a:t>
            </a:r>
          </a:p>
        </p:txBody>
      </p:sp>
      <p:sp>
        <p:nvSpPr>
          <p:cNvPr name="TextBox 11" id="11"/>
          <p:cNvSpPr txBox="true"/>
          <p:nvPr/>
        </p:nvSpPr>
        <p:spPr>
          <a:xfrm rot="0">
            <a:off x="11704612" y="5962520"/>
            <a:ext cx="3816950" cy="362585"/>
          </a:xfrm>
          <a:prstGeom prst="rect">
            <a:avLst/>
          </a:prstGeom>
        </p:spPr>
        <p:txBody>
          <a:bodyPr anchor="t" rtlCol="false" tIns="0" lIns="0" bIns="0" rIns="0">
            <a:spAutoFit/>
          </a:bodyPr>
          <a:lstStyle/>
          <a:p>
            <a:pPr algn="ctr">
              <a:lnSpc>
                <a:spcPts val="2859"/>
              </a:lnSpc>
              <a:spcBef>
                <a:spcPct val="0"/>
              </a:spcBef>
            </a:pPr>
            <a:r>
              <a:rPr lang="en-US" sz="2199" spc="32">
                <a:solidFill>
                  <a:srgbClr val="FAFAFF"/>
                </a:solidFill>
                <a:latin typeface="Fira Sans Light"/>
                <a:ea typeface="Fira Sans Light"/>
                <a:cs typeface="Fira Sans Light"/>
                <a:sym typeface="Fira Sans Light"/>
              </a:rPr>
              <a:t>Python</a:t>
            </a:r>
          </a:p>
        </p:txBody>
      </p:sp>
      <p:sp>
        <p:nvSpPr>
          <p:cNvPr name="TextBox 12" id="12"/>
          <p:cNvSpPr txBox="true"/>
          <p:nvPr/>
        </p:nvSpPr>
        <p:spPr>
          <a:xfrm rot="0">
            <a:off x="11538820" y="9229725"/>
            <a:ext cx="3816950" cy="362585"/>
          </a:xfrm>
          <a:prstGeom prst="rect">
            <a:avLst/>
          </a:prstGeom>
        </p:spPr>
        <p:txBody>
          <a:bodyPr anchor="t" rtlCol="false" tIns="0" lIns="0" bIns="0" rIns="0">
            <a:spAutoFit/>
          </a:bodyPr>
          <a:lstStyle/>
          <a:p>
            <a:pPr algn="ctr">
              <a:lnSpc>
                <a:spcPts val="2859"/>
              </a:lnSpc>
              <a:spcBef>
                <a:spcPct val="0"/>
              </a:spcBef>
            </a:pPr>
            <a:r>
              <a:rPr lang="en-US" sz="2199" spc="32">
                <a:solidFill>
                  <a:srgbClr val="FAFAFF"/>
                </a:solidFill>
                <a:latin typeface="Fira Sans Light"/>
                <a:ea typeface="Fira Sans Light"/>
                <a:cs typeface="Fira Sans Light"/>
                <a:sym typeface="Fira Sans Light"/>
              </a:rPr>
              <a:t>TensorFlow</a:t>
            </a:r>
          </a:p>
        </p:txBody>
      </p:sp>
      <p:sp>
        <p:nvSpPr>
          <p:cNvPr name="TextBox 13" id="13"/>
          <p:cNvSpPr txBox="true"/>
          <p:nvPr/>
        </p:nvSpPr>
        <p:spPr>
          <a:xfrm rot="0">
            <a:off x="1186092" y="9229725"/>
            <a:ext cx="3816950" cy="362585"/>
          </a:xfrm>
          <a:prstGeom prst="rect">
            <a:avLst/>
          </a:prstGeom>
        </p:spPr>
        <p:txBody>
          <a:bodyPr anchor="t" rtlCol="false" tIns="0" lIns="0" bIns="0" rIns="0">
            <a:spAutoFit/>
          </a:bodyPr>
          <a:lstStyle/>
          <a:p>
            <a:pPr algn="ctr">
              <a:lnSpc>
                <a:spcPts val="2859"/>
              </a:lnSpc>
              <a:spcBef>
                <a:spcPct val="0"/>
              </a:spcBef>
            </a:pPr>
            <a:r>
              <a:rPr lang="en-US" sz="2199" spc="32">
                <a:solidFill>
                  <a:srgbClr val="FAFAFF"/>
                </a:solidFill>
                <a:latin typeface="Fira Sans Light"/>
                <a:ea typeface="Fira Sans Light"/>
                <a:cs typeface="Fira Sans Light"/>
                <a:sym typeface="Fira Sans Light"/>
              </a:rPr>
              <a:t>Langchain</a:t>
            </a:r>
          </a:p>
        </p:txBody>
      </p:sp>
      <p:sp>
        <p:nvSpPr>
          <p:cNvPr name="TextBox 14" id="14"/>
          <p:cNvSpPr txBox="true"/>
          <p:nvPr/>
        </p:nvSpPr>
        <p:spPr>
          <a:xfrm rot="0">
            <a:off x="1186092" y="5962520"/>
            <a:ext cx="3816950" cy="362585"/>
          </a:xfrm>
          <a:prstGeom prst="rect">
            <a:avLst/>
          </a:prstGeom>
        </p:spPr>
        <p:txBody>
          <a:bodyPr anchor="t" rtlCol="false" tIns="0" lIns="0" bIns="0" rIns="0">
            <a:spAutoFit/>
          </a:bodyPr>
          <a:lstStyle/>
          <a:p>
            <a:pPr algn="ctr">
              <a:lnSpc>
                <a:spcPts val="2859"/>
              </a:lnSpc>
              <a:spcBef>
                <a:spcPct val="0"/>
              </a:spcBef>
            </a:pPr>
            <a:r>
              <a:rPr lang="en-US" sz="2199" spc="32">
                <a:solidFill>
                  <a:srgbClr val="FAFAFF"/>
                </a:solidFill>
                <a:latin typeface="Fira Sans Light"/>
                <a:ea typeface="Fira Sans Light"/>
                <a:cs typeface="Fira Sans Light"/>
                <a:sym typeface="Fira Sans Light"/>
              </a:rPr>
              <a:t>Gradio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3"/>
            <a:stretch>
              <a:fillRect l="0" t="-38888" r="0" b="-38888"/>
            </a:stretch>
          </a:blipFill>
        </p:spPr>
      </p:sp>
      <p:sp>
        <p:nvSpPr>
          <p:cNvPr name="Freeform 3" id="3"/>
          <p:cNvSpPr/>
          <p:nvPr/>
        </p:nvSpPr>
        <p:spPr>
          <a:xfrm flipH="false" flipV="false" rot="887923">
            <a:off x="13062582" y="-8950587"/>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055736" y="2939568"/>
            <a:ext cx="2932415" cy="2351362"/>
            <a:chOff x="0" y="0"/>
            <a:chExt cx="1075555" cy="862436"/>
          </a:xfrm>
        </p:grpSpPr>
        <p:sp>
          <p:nvSpPr>
            <p:cNvPr name="Freeform 5" id="5"/>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E3DDDC">
                <a:alpha val="98824"/>
              </a:srgbClr>
            </a:solidFill>
          </p:spPr>
        </p:sp>
        <p:sp>
          <p:nvSpPr>
            <p:cNvPr name="TextBox 6" id="6"/>
            <p:cNvSpPr txBox="true"/>
            <p:nvPr/>
          </p:nvSpPr>
          <p:spPr>
            <a:xfrm>
              <a:off x="0" y="-28575"/>
              <a:ext cx="1075555" cy="891011"/>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2055736" y="5488556"/>
            <a:ext cx="2932415" cy="847111"/>
            <a:chOff x="0" y="0"/>
            <a:chExt cx="1075555" cy="310705"/>
          </a:xfrm>
        </p:grpSpPr>
        <p:sp>
          <p:nvSpPr>
            <p:cNvPr name="Freeform 8" id="8"/>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E3DDDC">
                <a:alpha val="98824"/>
              </a:srgbClr>
            </a:solidFill>
          </p:spPr>
        </p:sp>
        <p:sp>
          <p:nvSpPr>
            <p:cNvPr name="TextBox 9" id="9"/>
            <p:cNvSpPr txBox="true"/>
            <p:nvPr/>
          </p:nvSpPr>
          <p:spPr>
            <a:xfrm>
              <a:off x="0" y="-28575"/>
              <a:ext cx="1075555" cy="339280"/>
            </a:xfrm>
            <a:prstGeom prst="rect">
              <a:avLst/>
            </a:prstGeom>
          </p:spPr>
          <p:txBody>
            <a:bodyPr anchor="ctr" rtlCol="false" tIns="50800" lIns="50800" bIns="50800" rIns="50800"/>
            <a:lstStyle/>
            <a:p>
              <a:pPr algn="ctr">
                <a:lnSpc>
                  <a:spcPts val="2859"/>
                </a:lnSpc>
              </a:pPr>
            </a:p>
          </p:txBody>
        </p:sp>
      </p:grpSp>
      <p:grpSp>
        <p:nvGrpSpPr>
          <p:cNvPr name="Group 10" id="10"/>
          <p:cNvGrpSpPr/>
          <p:nvPr/>
        </p:nvGrpSpPr>
        <p:grpSpPr>
          <a:xfrm rot="0">
            <a:off x="7007147" y="6374701"/>
            <a:ext cx="2932415" cy="2351362"/>
            <a:chOff x="0" y="0"/>
            <a:chExt cx="1075555" cy="862436"/>
          </a:xfrm>
        </p:grpSpPr>
        <p:sp>
          <p:nvSpPr>
            <p:cNvPr name="Freeform 11" id="11"/>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E3DDDC">
                <a:alpha val="98824"/>
              </a:srgbClr>
            </a:solidFill>
          </p:spPr>
        </p:sp>
        <p:sp>
          <p:nvSpPr>
            <p:cNvPr name="TextBox 12" id="12"/>
            <p:cNvSpPr txBox="true"/>
            <p:nvPr/>
          </p:nvSpPr>
          <p:spPr>
            <a:xfrm>
              <a:off x="0" y="-28575"/>
              <a:ext cx="1075555" cy="891011"/>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7007147" y="8834744"/>
            <a:ext cx="2932415" cy="847111"/>
            <a:chOff x="0" y="0"/>
            <a:chExt cx="1075555" cy="310705"/>
          </a:xfrm>
        </p:grpSpPr>
        <p:sp>
          <p:nvSpPr>
            <p:cNvPr name="Freeform 14" id="14"/>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E3DDDC">
                <a:alpha val="98824"/>
              </a:srgbClr>
            </a:solidFill>
          </p:spPr>
        </p:sp>
        <p:sp>
          <p:nvSpPr>
            <p:cNvPr name="TextBox 15" id="15"/>
            <p:cNvSpPr txBox="true"/>
            <p:nvPr/>
          </p:nvSpPr>
          <p:spPr>
            <a:xfrm>
              <a:off x="0" y="-28575"/>
              <a:ext cx="1075555" cy="339280"/>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1086883" y="2939568"/>
            <a:ext cx="2932415" cy="2351362"/>
            <a:chOff x="0" y="0"/>
            <a:chExt cx="1075555" cy="862436"/>
          </a:xfrm>
        </p:grpSpPr>
        <p:sp>
          <p:nvSpPr>
            <p:cNvPr name="Freeform 17" id="17"/>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E3DDDC">
                <a:alpha val="98824"/>
              </a:srgbClr>
            </a:solidFill>
          </p:spPr>
        </p:sp>
        <p:sp>
          <p:nvSpPr>
            <p:cNvPr name="TextBox 18" id="18"/>
            <p:cNvSpPr txBox="true"/>
            <p:nvPr/>
          </p:nvSpPr>
          <p:spPr>
            <a:xfrm>
              <a:off x="0" y="-28575"/>
              <a:ext cx="1075555" cy="891011"/>
            </a:xfrm>
            <a:prstGeom prst="rect">
              <a:avLst/>
            </a:prstGeom>
          </p:spPr>
          <p:txBody>
            <a:bodyPr anchor="ctr" rtlCol="false" tIns="50800" lIns="50800" bIns="50800" rIns="50800"/>
            <a:lstStyle/>
            <a:p>
              <a:pPr algn="ctr">
                <a:lnSpc>
                  <a:spcPts val="2859"/>
                </a:lnSpc>
              </a:pPr>
            </a:p>
          </p:txBody>
        </p:sp>
      </p:grpSp>
      <p:grpSp>
        <p:nvGrpSpPr>
          <p:cNvPr name="Group 19" id="19"/>
          <p:cNvGrpSpPr/>
          <p:nvPr/>
        </p:nvGrpSpPr>
        <p:grpSpPr>
          <a:xfrm rot="0">
            <a:off x="11086883" y="5488556"/>
            <a:ext cx="2932415" cy="847111"/>
            <a:chOff x="0" y="0"/>
            <a:chExt cx="1075555" cy="310705"/>
          </a:xfrm>
        </p:grpSpPr>
        <p:sp>
          <p:nvSpPr>
            <p:cNvPr name="Freeform 20" id="20"/>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E3DDDC">
                <a:alpha val="98824"/>
              </a:srgbClr>
            </a:solidFill>
          </p:spPr>
        </p:sp>
        <p:sp>
          <p:nvSpPr>
            <p:cNvPr name="TextBox 21" id="21"/>
            <p:cNvSpPr txBox="true"/>
            <p:nvPr/>
          </p:nvSpPr>
          <p:spPr>
            <a:xfrm>
              <a:off x="0" y="-28575"/>
              <a:ext cx="1075555" cy="339280"/>
            </a:xfrm>
            <a:prstGeom prst="rect">
              <a:avLst/>
            </a:prstGeom>
          </p:spPr>
          <p:txBody>
            <a:bodyPr anchor="ctr" rtlCol="false" tIns="50800" lIns="50800" bIns="50800" rIns="50800"/>
            <a:lstStyle/>
            <a:p>
              <a:pPr algn="ctr">
                <a:lnSpc>
                  <a:spcPts val="2859"/>
                </a:lnSpc>
              </a:pPr>
            </a:p>
          </p:txBody>
        </p:sp>
      </p:grpSp>
      <p:sp>
        <p:nvSpPr>
          <p:cNvPr name="Freeform 22" id="22"/>
          <p:cNvSpPr/>
          <p:nvPr/>
        </p:nvSpPr>
        <p:spPr>
          <a:xfrm flipH="false" flipV="false" rot="-1885381">
            <a:off x="10244916" y="6851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3255823" y="859655"/>
            <a:ext cx="8904094" cy="1632238"/>
          </a:xfrm>
          <a:prstGeom prst="rect">
            <a:avLst/>
          </a:prstGeom>
        </p:spPr>
        <p:txBody>
          <a:bodyPr anchor="t" rtlCol="false" tIns="0" lIns="0" bIns="0" rIns="0">
            <a:spAutoFit/>
          </a:bodyPr>
          <a:lstStyle/>
          <a:p>
            <a:pPr algn="ctr" marL="0" indent="0" lvl="0">
              <a:lnSpc>
                <a:spcPts val="13015"/>
              </a:lnSpc>
              <a:spcBef>
                <a:spcPct val="0"/>
              </a:spcBef>
            </a:pPr>
            <a:r>
              <a:rPr lang="en-US" sz="9431" spc="188">
                <a:solidFill>
                  <a:srgbClr val="2F3B69"/>
                </a:solidFill>
                <a:latin typeface="Voga"/>
                <a:ea typeface="Voga"/>
                <a:cs typeface="Voga"/>
                <a:sym typeface="Voga"/>
              </a:rPr>
              <a:t>FEATURES</a:t>
            </a:r>
          </a:p>
        </p:txBody>
      </p:sp>
      <p:sp>
        <p:nvSpPr>
          <p:cNvPr name="TextBox 24" id="24"/>
          <p:cNvSpPr txBox="true"/>
          <p:nvPr/>
        </p:nvSpPr>
        <p:spPr>
          <a:xfrm rot="0">
            <a:off x="2243652" y="5662078"/>
            <a:ext cx="2556583" cy="452442"/>
          </a:xfrm>
          <a:prstGeom prst="rect">
            <a:avLst/>
          </a:prstGeom>
        </p:spPr>
        <p:txBody>
          <a:bodyPr anchor="t" rtlCol="false" tIns="0" lIns="0" bIns="0" rIns="0">
            <a:spAutoFit/>
          </a:bodyPr>
          <a:lstStyle/>
          <a:p>
            <a:pPr algn="ctr" marL="0" indent="0" lvl="0">
              <a:lnSpc>
                <a:spcPts val="3737"/>
              </a:lnSpc>
              <a:spcBef>
                <a:spcPct val="0"/>
              </a:spcBef>
            </a:pPr>
            <a:r>
              <a:rPr lang="en-US" sz="2708" spc="54">
                <a:solidFill>
                  <a:srgbClr val="2F3B69"/>
                </a:solidFill>
                <a:latin typeface="Fira Sans Semi-Bold"/>
                <a:ea typeface="Fira Sans Semi-Bold"/>
                <a:cs typeface="Fira Sans Semi-Bold"/>
                <a:sym typeface="Fira Sans Semi-Bold"/>
              </a:rPr>
              <a:t>SENTIMENT</a:t>
            </a:r>
          </a:p>
        </p:txBody>
      </p:sp>
      <p:sp>
        <p:nvSpPr>
          <p:cNvPr name="TextBox 25" id="25"/>
          <p:cNvSpPr txBox="true"/>
          <p:nvPr/>
        </p:nvSpPr>
        <p:spPr>
          <a:xfrm rot="0">
            <a:off x="2254749" y="3107410"/>
            <a:ext cx="2534389" cy="1626515"/>
          </a:xfrm>
          <a:prstGeom prst="rect">
            <a:avLst/>
          </a:prstGeom>
        </p:spPr>
        <p:txBody>
          <a:bodyPr anchor="t" rtlCol="false" tIns="0" lIns="0" bIns="0" rIns="0">
            <a:spAutoFit/>
          </a:bodyPr>
          <a:lstStyle/>
          <a:p>
            <a:pPr algn="ctr">
              <a:lnSpc>
                <a:spcPts val="3274"/>
              </a:lnSpc>
            </a:pPr>
            <a:r>
              <a:rPr lang="en-US" sz="2338" spc="35">
                <a:solidFill>
                  <a:srgbClr val="2F3B69"/>
                </a:solidFill>
                <a:latin typeface="Fira Sans Light"/>
                <a:ea typeface="Fira Sans Light"/>
                <a:cs typeface="Fira Sans Light"/>
                <a:sym typeface="Fira Sans Light"/>
              </a:rPr>
              <a:t>Sentiment analysis of Google reviews using a pre-trained LSTM </a:t>
            </a:r>
          </a:p>
        </p:txBody>
      </p:sp>
      <p:sp>
        <p:nvSpPr>
          <p:cNvPr name="TextBox 26" id="26"/>
          <p:cNvSpPr txBox="true"/>
          <p:nvPr/>
        </p:nvSpPr>
        <p:spPr>
          <a:xfrm rot="0">
            <a:off x="7183966" y="9008266"/>
            <a:ext cx="2556583" cy="452442"/>
          </a:xfrm>
          <a:prstGeom prst="rect">
            <a:avLst/>
          </a:prstGeom>
        </p:spPr>
        <p:txBody>
          <a:bodyPr anchor="t" rtlCol="false" tIns="0" lIns="0" bIns="0" rIns="0">
            <a:spAutoFit/>
          </a:bodyPr>
          <a:lstStyle/>
          <a:p>
            <a:pPr algn="ctr" marL="0" indent="0" lvl="0">
              <a:lnSpc>
                <a:spcPts val="3737"/>
              </a:lnSpc>
              <a:spcBef>
                <a:spcPct val="0"/>
              </a:spcBef>
            </a:pPr>
            <a:r>
              <a:rPr lang="en-US" sz="2708" spc="54">
                <a:solidFill>
                  <a:srgbClr val="2F3B69"/>
                </a:solidFill>
                <a:latin typeface="Fira Sans Semi-Bold"/>
                <a:ea typeface="Fira Sans Semi-Bold"/>
                <a:cs typeface="Fira Sans Semi-Bold"/>
                <a:sym typeface="Fira Sans Semi-Bold"/>
              </a:rPr>
              <a:t>GENERATION</a:t>
            </a:r>
          </a:p>
        </p:txBody>
      </p:sp>
      <p:sp>
        <p:nvSpPr>
          <p:cNvPr name="TextBox 27" id="27"/>
          <p:cNvSpPr txBox="true"/>
          <p:nvPr/>
        </p:nvSpPr>
        <p:spPr>
          <a:xfrm rot="0">
            <a:off x="7206160" y="6731894"/>
            <a:ext cx="2534389" cy="1626515"/>
          </a:xfrm>
          <a:prstGeom prst="rect">
            <a:avLst/>
          </a:prstGeom>
        </p:spPr>
        <p:txBody>
          <a:bodyPr anchor="t" rtlCol="false" tIns="0" lIns="0" bIns="0" rIns="0">
            <a:spAutoFit/>
          </a:bodyPr>
          <a:lstStyle/>
          <a:p>
            <a:pPr algn="ctr">
              <a:lnSpc>
                <a:spcPts val="3274"/>
              </a:lnSpc>
            </a:pPr>
            <a:r>
              <a:rPr lang="en-US" sz="2338" spc="35">
                <a:solidFill>
                  <a:srgbClr val="2F3B69"/>
                </a:solidFill>
                <a:latin typeface="Fira Sans Light"/>
                <a:ea typeface="Fira Sans Light"/>
                <a:cs typeface="Fira Sans Light"/>
                <a:sym typeface="Fira Sans Light"/>
              </a:rPr>
              <a:t>AI-powered response generation using Claude 3.5 Sonnet​</a:t>
            </a:r>
          </a:p>
        </p:txBody>
      </p:sp>
      <p:sp>
        <p:nvSpPr>
          <p:cNvPr name="TextBox 28" id="28"/>
          <p:cNvSpPr txBox="true"/>
          <p:nvPr/>
        </p:nvSpPr>
        <p:spPr>
          <a:xfrm rot="0">
            <a:off x="11263702" y="5690980"/>
            <a:ext cx="2556583" cy="452442"/>
          </a:xfrm>
          <a:prstGeom prst="rect">
            <a:avLst/>
          </a:prstGeom>
        </p:spPr>
        <p:txBody>
          <a:bodyPr anchor="t" rtlCol="false" tIns="0" lIns="0" bIns="0" rIns="0">
            <a:spAutoFit/>
          </a:bodyPr>
          <a:lstStyle/>
          <a:p>
            <a:pPr algn="ctr" marL="0" indent="0" lvl="0">
              <a:lnSpc>
                <a:spcPts val="3737"/>
              </a:lnSpc>
              <a:spcBef>
                <a:spcPct val="0"/>
              </a:spcBef>
            </a:pPr>
            <a:r>
              <a:rPr lang="en-US" sz="2708" spc="54">
                <a:solidFill>
                  <a:srgbClr val="2F3B69"/>
                </a:solidFill>
                <a:latin typeface="Fira Sans Semi-Bold"/>
                <a:ea typeface="Fira Sans Semi-Bold"/>
                <a:cs typeface="Fira Sans Semi-Bold"/>
                <a:sym typeface="Fira Sans Semi-Bold"/>
              </a:rPr>
              <a:t>INTERFACE</a:t>
            </a:r>
          </a:p>
        </p:txBody>
      </p:sp>
      <p:sp>
        <p:nvSpPr>
          <p:cNvPr name="TextBox 29" id="29"/>
          <p:cNvSpPr txBox="true"/>
          <p:nvPr/>
        </p:nvSpPr>
        <p:spPr>
          <a:xfrm rot="0">
            <a:off x="11285896" y="3398240"/>
            <a:ext cx="2534389" cy="1444905"/>
          </a:xfrm>
          <a:prstGeom prst="rect">
            <a:avLst/>
          </a:prstGeom>
        </p:spPr>
        <p:txBody>
          <a:bodyPr anchor="t" rtlCol="false" tIns="0" lIns="0" bIns="0" rIns="0">
            <a:spAutoFit/>
          </a:bodyPr>
          <a:lstStyle/>
          <a:p>
            <a:pPr algn="ctr">
              <a:lnSpc>
                <a:spcPts val="3834"/>
              </a:lnSpc>
            </a:pPr>
            <a:r>
              <a:rPr lang="en-US" sz="2738" spc="41">
                <a:solidFill>
                  <a:srgbClr val="2F3B69"/>
                </a:solidFill>
                <a:latin typeface="Fira Sans Light"/>
                <a:ea typeface="Fira Sans Light"/>
                <a:cs typeface="Fira Sans Light"/>
                <a:sym typeface="Fira Sans Light"/>
              </a:rPr>
              <a:t>User-friendly interface with Gradio​</a:t>
            </a:r>
          </a:p>
        </p:txBody>
      </p:sp>
      <p:sp>
        <p:nvSpPr>
          <p:cNvPr name="Freeform 30" id="30"/>
          <p:cNvSpPr/>
          <p:nvPr/>
        </p:nvSpPr>
        <p:spPr>
          <a:xfrm flipH="true" flipV="false" rot="-8970905">
            <a:off x="5102747" y="5861791"/>
            <a:ext cx="1776375" cy="501826"/>
          </a:xfrm>
          <a:custGeom>
            <a:avLst/>
            <a:gdLst/>
            <a:ahLst/>
            <a:cxnLst/>
            <a:rect r="r" b="b" t="t" l="l"/>
            <a:pathLst>
              <a:path h="501826" w="1776375">
                <a:moveTo>
                  <a:pt x="1776375" y="0"/>
                </a:moveTo>
                <a:lnTo>
                  <a:pt x="0" y="0"/>
                </a:lnTo>
                <a:lnTo>
                  <a:pt x="0" y="501825"/>
                </a:lnTo>
                <a:lnTo>
                  <a:pt x="1776375" y="501825"/>
                </a:lnTo>
                <a:lnTo>
                  <a:pt x="177637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887923">
            <a:off x="-7869227" y="2510702"/>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2" id="32"/>
          <p:cNvGrpSpPr/>
          <p:nvPr/>
        </p:nvGrpSpPr>
        <p:grpSpPr>
          <a:xfrm rot="0">
            <a:off x="14723136" y="5926512"/>
            <a:ext cx="2932415" cy="2351362"/>
            <a:chOff x="0" y="0"/>
            <a:chExt cx="1075555" cy="862436"/>
          </a:xfrm>
        </p:grpSpPr>
        <p:sp>
          <p:nvSpPr>
            <p:cNvPr name="Freeform 33" id="33"/>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E3DDDC">
                <a:alpha val="98824"/>
              </a:srgbClr>
            </a:solidFill>
          </p:spPr>
        </p:sp>
        <p:sp>
          <p:nvSpPr>
            <p:cNvPr name="TextBox 34" id="34"/>
            <p:cNvSpPr txBox="true"/>
            <p:nvPr/>
          </p:nvSpPr>
          <p:spPr>
            <a:xfrm>
              <a:off x="0" y="-28575"/>
              <a:ext cx="1075555" cy="891011"/>
            </a:xfrm>
            <a:prstGeom prst="rect">
              <a:avLst/>
            </a:prstGeom>
          </p:spPr>
          <p:txBody>
            <a:bodyPr anchor="ctr" rtlCol="false" tIns="50800" lIns="50800" bIns="50800" rIns="50800"/>
            <a:lstStyle/>
            <a:p>
              <a:pPr algn="ctr">
                <a:lnSpc>
                  <a:spcPts val="2859"/>
                </a:lnSpc>
              </a:pPr>
            </a:p>
          </p:txBody>
        </p:sp>
      </p:grpSp>
      <p:grpSp>
        <p:nvGrpSpPr>
          <p:cNvPr name="Group 35" id="35"/>
          <p:cNvGrpSpPr/>
          <p:nvPr/>
        </p:nvGrpSpPr>
        <p:grpSpPr>
          <a:xfrm rot="0">
            <a:off x="14723136" y="8613598"/>
            <a:ext cx="2932415" cy="847111"/>
            <a:chOff x="0" y="0"/>
            <a:chExt cx="1075555" cy="310705"/>
          </a:xfrm>
        </p:grpSpPr>
        <p:sp>
          <p:nvSpPr>
            <p:cNvPr name="Freeform 36" id="36"/>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E3DDDC">
                <a:alpha val="98824"/>
              </a:srgbClr>
            </a:solidFill>
          </p:spPr>
        </p:sp>
        <p:sp>
          <p:nvSpPr>
            <p:cNvPr name="TextBox 37" id="37"/>
            <p:cNvSpPr txBox="true"/>
            <p:nvPr/>
          </p:nvSpPr>
          <p:spPr>
            <a:xfrm>
              <a:off x="0" y="-28575"/>
              <a:ext cx="1075555" cy="339280"/>
            </a:xfrm>
            <a:prstGeom prst="rect">
              <a:avLst/>
            </a:prstGeom>
          </p:spPr>
          <p:txBody>
            <a:bodyPr anchor="ctr" rtlCol="false" tIns="50800" lIns="50800" bIns="50800" rIns="50800"/>
            <a:lstStyle/>
            <a:p>
              <a:pPr algn="ctr">
                <a:lnSpc>
                  <a:spcPts val="2859"/>
                </a:lnSpc>
              </a:pPr>
            </a:p>
          </p:txBody>
        </p:sp>
      </p:grpSp>
      <p:sp>
        <p:nvSpPr>
          <p:cNvPr name="Freeform 38" id="38"/>
          <p:cNvSpPr/>
          <p:nvPr/>
        </p:nvSpPr>
        <p:spPr>
          <a:xfrm flipH="true" flipV="false" rot="-8970905">
            <a:off x="14222822" y="4373202"/>
            <a:ext cx="1776375" cy="501826"/>
          </a:xfrm>
          <a:custGeom>
            <a:avLst/>
            <a:gdLst/>
            <a:ahLst/>
            <a:cxnLst/>
            <a:rect r="r" b="b" t="t" l="l"/>
            <a:pathLst>
              <a:path h="501826" w="1776375">
                <a:moveTo>
                  <a:pt x="1776374" y="0"/>
                </a:moveTo>
                <a:lnTo>
                  <a:pt x="0" y="0"/>
                </a:lnTo>
                <a:lnTo>
                  <a:pt x="0" y="501826"/>
                </a:lnTo>
                <a:lnTo>
                  <a:pt x="1776374" y="501826"/>
                </a:lnTo>
                <a:lnTo>
                  <a:pt x="177637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9" id="39"/>
          <p:cNvSpPr txBox="true"/>
          <p:nvPr/>
        </p:nvSpPr>
        <p:spPr>
          <a:xfrm rot="0">
            <a:off x="14922149" y="6377395"/>
            <a:ext cx="2534389" cy="1626515"/>
          </a:xfrm>
          <a:prstGeom prst="rect">
            <a:avLst/>
          </a:prstGeom>
        </p:spPr>
        <p:txBody>
          <a:bodyPr anchor="t" rtlCol="false" tIns="0" lIns="0" bIns="0" rIns="0">
            <a:spAutoFit/>
          </a:bodyPr>
          <a:lstStyle/>
          <a:p>
            <a:pPr algn="ctr">
              <a:lnSpc>
                <a:spcPts val="3274"/>
              </a:lnSpc>
            </a:pPr>
            <a:r>
              <a:rPr lang="en-US" sz="2338" spc="35">
                <a:solidFill>
                  <a:srgbClr val="2F3B69"/>
                </a:solidFill>
                <a:latin typeface="Fira Sans Light"/>
                <a:ea typeface="Fira Sans Light"/>
                <a:cs typeface="Fira Sans Light"/>
                <a:sym typeface="Fira Sans Light"/>
              </a:rPr>
              <a:t>Comparison of LSTM and Claude sentiment analysis results​</a:t>
            </a:r>
          </a:p>
        </p:txBody>
      </p:sp>
      <p:sp>
        <p:nvSpPr>
          <p:cNvPr name="TextBox 40" id="40"/>
          <p:cNvSpPr txBox="true"/>
          <p:nvPr/>
        </p:nvSpPr>
        <p:spPr>
          <a:xfrm rot="0">
            <a:off x="14922149" y="8805858"/>
            <a:ext cx="2556583" cy="452442"/>
          </a:xfrm>
          <a:prstGeom prst="rect">
            <a:avLst/>
          </a:prstGeom>
        </p:spPr>
        <p:txBody>
          <a:bodyPr anchor="t" rtlCol="false" tIns="0" lIns="0" bIns="0" rIns="0">
            <a:spAutoFit/>
          </a:bodyPr>
          <a:lstStyle/>
          <a:p>
            <a:pPr algn="ctr" marL="0" indent="0" lvl="0">
              <a:lnSpc>
                <a:spcPts val="3737"/>
              </a:lnSpc>
              <a:spcBef>
                <a:spcPct val="0"/>
              </a:spcBef>
            </a:pPr>
            <a:r>
              <a:rPr lang="en-US" sz="2708" spc="54">
                <a:solidFill>
                  <a:srgbClr val="2F3B69"/>
                </a:solidFill>
                <a:latin typeface="Fira Sans Semi-Bold"/>
                <a:ea typeface="Fira Sans Semi-Bold"/>
                <a:cs typeface="Fira Sans Semi-Bold"/>
                <a:sym typeface="Fira Sans Semi-Bold"/>
              </a:rPr>
              <a:t>COMPARISON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DDDC"/>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095035" y="2341699"/>
            <a:ext cx="8097930" cy="7298792"/>
          </a:xfrm>
          <a:custGeom>
            <a:avLst/>
            <a:gdLst/>
            <a:ahLst/>
            <a:cxnLst/>
            <a:rect r="r" b="b" t="t" l="l"/>
            <a:pathLst>
              <a:path h="7298792" w="8097930">
                <a:moveTo>
                  <a:pt x="0" y="0"/>
                </a:moveTo>
                <a:lnTo>
                  <a:pt x="8097930" y="0"/>
                </a:lnTo>
                <a:lnTo>
                  <a:pt x="8097930" y="7298793"/>
                </a:lnTo>
                <a:lnTo>
                  <a:pt x="0" y="7298793"/>
                </a:lnTo>
                <a:lnTo>
                  <a:pt x="0" y="0"/>
                </a:lnTo>
                <a:close/>
              </a:path>
            </a:pathLst>
          </a:custGeom>
          <a:blipFill>
            <a:blip r:embed="rId4"/>
            <a:stretch>
              <a:fillRect l="0" t="0" r="0" b="0"/>
            </a:stretch>
          </a:blipFill>
        </p:spPr>
      </p:sp>
      <p:sp>
        <p:nvSpPr>
          <p:cNvPr name="TextBox 5" id="5"/>
          <p:cNvSpPr txBox="true"/>
          <p:nvPr/>
        </p:nvSpPr>
        <p:spPr>
          <a:xfrm rot="0">
            <a:off x="5095035" y="-57121"/>
            <a:ext cx="7925158" cy="1962210"/>
          </a:xfrm>
          <a:prstGeom prst="rect">
            <a:avLst/>
          </a:prstGeom>
        </p:spPr>
        <p:txBody>
          <a:bodyPr anchor="t" rtlCol="false" tIns="0" lIns="0" bIns="0" rIns="0">
            <a:spAutoFit/>
          </a:bodyPr>
          <a:lstStyle/>
          <a:p>
            <a:pPr algn="ctr">
              <a:lnSpc>
                <a:spcPts val="15790"/>
              </a:lnSpc>
            </a:pPr>
            <a:r>
              <a:rPr lang="en-US" sz="11278" spc="225">
                <a:solidFill>
                  <a:srgbClr val="2F3B69"/>
                </a:solidFill>
                <a:latin typeface="Voga"/>
                <a:ea typeface="Voga"/>
                <a:cs typeface="Voga"/>
                <a:sym typeface="Voga"/>
              </a:rPr>
              <a:t>MODEL SUMMARY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AFF"/>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87439" y="1692922"/>
            <a:ext cx="17188845" cy="7288168"/>
          </a:xfrm>
          <a:custGeom>
            <a:avLst/>
            <a:gdLst/>
            <a:ahLst/>
            <a:cxnLst/>
            <a:rect r="r" b="b" t="t" l="l"/>
            <a:pathLst>
              <a:path h="7288168" w="17188845">
                <a:moveTo>
                  <a:pt x="0" y="0"/>
                </a:moveTo>
                <a:lnTo>
                  <a:pt x="17188845" y="0"/>
                </a:lnTo>
                <a:lnTo>
                  <a:pt x="17188845" y="7288168"/>
                </a:lnTo>
                <a:lnTo>
                  <a:pt x="0" y="7288168"/>
                </a:lnTo>
                <a:lnTo>
                  <a:pt x="0" y="0"/>
                </a:lnTo>
                <a:close/>
              </a:path>
            </a:pathLst>
          </a:custGeom>
          <a:blipFill>
            <a:blip r:embed="rId4"/>
            <a:stretch>
              <a:fillRect l="0" t="0" r="0" b="0"/>
            </a:stretch>
          </a:blipFill>
        </p:spPr>
      </p:sp>
      <p:sp>
        <p:nvSpPr>
          <p:cNvPr name="TextBox 5" id="5"/>
          <p:cNvSpPr txBox="true"/>
          <p:nvPr/>
        </p:nvSpPr>
        <p:spPr>
          <a:xfrm rot="0">
            <a:off x="6097134" y="-35823"/>
            <a:ext cx="6093733" cy="1573176"/>
          </a:xfrm>
          <a:prstGeom prst="rect">
            <a:avLst/>
          </a:prstGeom>
        </p:spPr>
        <p:txBody>
          <a:bodyPr anchor="t" rtlCol="false" tIns="0" lIns="0" bIns="0" rIns="0">
            <a:spAutoFit/>
          </a:bodyPr>
          <a:lstStyle/>
          <a:p>
            <a:pPr algn="ctr">
              <a:lnSpc>
                <a:spcPts val="12617"/>
              </a:lnSpc>
            </a:pPr>
            <a:r>
              <a:rPr lang="en-US" sz="9012" spc="180">
                <a:solidFill>
                  <a:srgbClr val="2F3B69"/>
                </a:solidFill>
                <a:latin typeface="Voga"/>
                <a:ea typeface="Voga"/>
                <a:cs typeface="Voga"/>
                <a:sym typeface="Voga"/>
              </a:rPr>
              <a:t>PRE PROCESSING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28575"/>
              <a:ext cx="1895495" cy="84137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3564928"/>
            <a:ext cx="9815307" cy="2800754"/>
          </a:xfrm>
          <a:prstGeom prst="rect">
            <a:avLst/>
          </a:prstGeom>
        </p:spPr>
        <p:txBody>
          <a:bodyPr anchor="t" rtlCol="false" tIns="0" lIns="0" bIns="0" rIns="0">
            <a:spAutoFit/>
          </a:bodyPr>
          <a:lstStyle/>
          <a:p>
            <a:pPr algn="ctr">
              <a:lnSpc>
                <a:spcPts val="22400"/>
              </a:lnSpc>
            </a:pPr>
            <a:r>
              <a:rPr lang="en-US" sz="16232" spc="324">
                <a:solidFill>
                  <a:srgbClr val="2F3B69"/>
                </a:solidFill>
                <a:latin typeface="Voga"/>
                <a:ea typeface="Voga"/>
                <a:cs typeface="Voga"/>
                <a:sym typeface="Voga"/>
              </a:rPr>
              <a:t>DEMO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DAGMd-GBsyQ</dc:identifier>
  <dcterms:modified xsi:type="dcterms:W3CDTF">2011-08-01T06:04:30Z</dcterms:modified>
  <cp:revision>1</cp:revision>
  <dc:title>Silver Lining</dc:title>
</cp:coreProperties>
</file>