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
      <p:font typeface="Roboto Medium"/>
      <p:regular r:id="rId31"/>
      <p:bold r:id="rId32"/>
      <p:italic r:id="rId33"/>
      <p:boldItalic r:id="rId34"/>
    </p:embeddedFont>
    <p:embeddedFont>
      <p:font typeface="Lobster"/>
      <p:regular r:id="rId35"/>
    </p:embeddedFont>
    <p:embeddedFont>
      <p:font typeface="Robo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Z01lh/kRc1mBMkQXa8k1XUOrP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2D370-3903-434E-8B13-4F2E85E05C78}">
  <a:tblStyle styleId="{D312D370-3903-434E-8B13-4F2E85E05C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font" Target="fonts/Roboto-boldItalic.fntdata"/><Relationship Id="rId33" Type="http://schemas.openxmlformats.org/officeDocument/2006/relationships/font" Target="fonts/RobotoMedium-italic.fntdata"/><Relationship Id="rId32" Type="http://schemas.openxmlformats.org/officeDocument/2006/relationships/font" Target="fonts/RobotoMedium-bold.fntdata"/><Relationship Id="rId35" Type="http://schemas.openxmlformats.org/officeDocument/2006/relationships/font" Target="fonts/Lobster-regular.fntdata"/><Relationship Id="rId34" Type="http://schemas.openxmlformats.org/officeDocument/2006/relationships/font" Target="fonts/RobotoMedium-boldItalic.fntdata"/><Relationship Id="rId37" Type="http://schemas.openxmlformats.org/officeDocument/2006/relationships/font" Target="fonts/RobotoLight-bold.fntdata"/><Relationship Id="rId36" Type="http://schemas.openxmlformats.org/officeDocument/2006/relationships/font" Target="fonts/RobotoLight-regular.fntdata"/><Relationship Id="rId39" Type="http://schemas.openxmlformats.org/officeDocument/2006/relationships/font" Target="fonts/RobotoLight-boldItalic.fntdata"/><Relationship Id="rId38" Type="http://schemas.openxmlformats.org/officeDocument/2006/relationships/font" Target="fonts/RobotoLigh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ce513e8986_7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ce513e8986_7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g2ce513e8986_7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8" name="Google Shape;92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6ef9efc99a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g26ef9efc99a_3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9" name="Google Shape;939;g26ef9efc99a_3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0" name="Google Shape;96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1" name="Google Shape;96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ce513e898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1" name="Google Shape;971;g2ce513e898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2" name="Google Shape;972;g2ce513e8986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ce513e898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g2ce513e8986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3" name="Google Shape;983;g2ce513e8986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ce513e898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3" name="Google Shape;993;g2ce513e898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4" name="Google Shape;994;g2ce513e8986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ce513e8986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g2ce513e8986_5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5" name="Google Shape;1005;g2ce513e8986_5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5" name="Google Shape;101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Robert</a:t>
            </a:r>
            <a:endParaRPr/>
          </a:p>
        </p:txBody>
      </p:sp>
      <p:sp>
        <p:nvSpPr>
          <p:cNvPr id="840" name="Google Shape;84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7" name="Google Shape;102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6" name="Google Shape;103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7" name="Google Shape;103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6ef9efc99a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g26ef9efc99a_3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0" name="Google Shape;850;g26ef9efc99a_3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6ef9efc99a_3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g26ef9efc99a_3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g26ef9efc99a_3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6ef9efc99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9" name="Google Shape;879;g26ef9efc99a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g26ef9efc99a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Google Shape;88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0" name="Google Shape;89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6ef9efc99a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9" name="Google Shape;899;g26ef9efc99a_3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D0D0D"/>
                </a:solidFill>
                <a:highlight>
                  <a:srgbClr val="FFFFFF"/>
                </a:highlight>
                <a:latin typeface="Roboto"/>
                <a:ea typeface="Roboto"/>
                <a:cs typeface="Roboto"/>
                <a:sym typeface="Roboto"/>
              </a:rPr>
              <a:t>These structured steps in data preparation—standardizing, harmonizing, and cleaning—allowed us to conduct a thorough and reliable analysis of telehealth adoption during the COVID-19 pandemic, based on the robust data collected from the CDC. </a:t>
            </a:r>
            <a:endParaRPr/>
          </a:p>
        </p:txBody>
      </p:sp>
      <p:sp>
        <p:nvSpPr>
          <p:cNvPr id="900" name="Google Shape;900;g26ef9efc99a_3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31.png"/><Relationship Id="rId4" Type="http://schemas.openxmlformats.org/officeDocument/2006/relationships/image" Target="../media/image41.png"/><Relationship Id="rId5" Type="http://schemas.openxmlformats.org/officeDocument/2006/relationships/image" Target="../media/image3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13"/>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22"/>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22"/>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22"/>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22"/>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22"/>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22"/>
          <p:cNvPicPr preferRelativeResize="0"/>
          <p:nvPr/>
        </p:nvPicPr>
        <p:blipFill rotWithShape="1">
          <a:blip r:embed="rId4">
            <a:alphaModFix/>
          </a:blip>
          <a:srcRect b="13769" l="0" r="0" t="0"/>
          <a:stretch/>
        </p:blipFill>
        <p:spPr>
          <a:xfrm>
            <a:off x="4392900" y="4930668"/>
            <a:ext cx="977900" cy="1927333"/>
          </a:xfrm>
          <a:prstGeom prst="rect">
            <a:avLst/>
          </a:prstGeom>
          <a:noFill/>
          <a:ln>
            <a:noFill/>
          </a:ln>
        </p:spPr>
      </p:pic>
      <p:pic>
        <p:nvPicPr>
          <p:cNvPr id="106" name="Google Shape;106;p22"/>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22"/>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22"/>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22"/>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23"/>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23"/>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23"/>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23"/>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24"/>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2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2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2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2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24"/>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24"/>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24"/>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24"/>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24"/>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24"/>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2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24"/>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24"/>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4"/>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25"/>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2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2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2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2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25"/>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25"/>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25"/>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25"/>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2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25"/>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2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5"/>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26"/>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2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2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2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26"/>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26"/>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26"/>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26"/>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26"/>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2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6"/>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27"/>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27"/>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2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2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28"/>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28"/>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28"/>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28"/>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28"/>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29"/>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29"/>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29"/>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
        <p:nvSpPr>
          <p:cNvPr id="185" name="Google Shape;185;p29"/>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30"/>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30"/>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30"/>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31"/>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31"/>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31"/>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14"/>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14"/>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14"/>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14"/>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14"/>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14"/>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4"/>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32"/>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2"/>
          <p:cNvGrpSpPr/>
          <p:nvPr/>
        </p:nvGrpSpPr>
        <p:grpSpPr>
          <a:xfrm>
            <a:off x="3003448" y="3266849"/>
            <a:ext cx="611985" cy="611985"/>
            <a:chOff x="4898908" y="4195167"/>
            <a:chExt cx="459000" cy="459000"/>
          </a:xfrm>
        </p:grpSpPr>
        <p:sp>
          <p:nvSpPr>
            <p:cNvPr id="204" name="Google Shape;204;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32"/>
          <p:cNvGrpSpPr/>
          <p:nvPr/>
        </p:nvGrpSpPr>
        <p:grpSpPr>
          <a:xfrm>
            <a:off x="5789848" y="3266849"/>
            <a:ext cx="611985" cy="611985"/>
            <a:chOff x="4898908" y="4195167"/>
            <a:chExt cx="459000" cy="459000"/>
          </a:xfrm>
        </p:grpSpPr>
        <p:sp>
          <p:nvSpPr>
            <p:cNvPr id="207" name="Google Shape;207;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2"/>
          <p:cNvGrpSpPr/>
          <p:nvPr/>
        </p:nvGrpSpPr>
        <p:grpSpPr>
          <a:xfrm>
            <a:off x="8576248" y="3266849"/>
            <a:ext cx="611985" cy="611985"/>
            <a:chOff x="4898908" y="4195167"/>
            <a:chExt cx="459000" cy="459000"/>
          </a:xfrm>
        </p:grpSpPr>
        <p:sp>
          <p:nvSpPr>
            <p:cNvPr id="210" name="Google Shape;210;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32"/>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32"/>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32"/>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32"/>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3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3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33"/>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33"/>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33"/>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33"/>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33"/>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33"/>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33"/>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33"/>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33"/>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33"/>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33"/>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3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33"/>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34"/>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34"/>
          <p:cNvGrpSpPr/>
          <p:nvPr/>
        </p:nvGrpSpPr>
        <p:grpSpPr>
          <a:xfrm>
            <a:off x="682378" y="1587237"/>
            <a:ext cx="711186" cy="711306"/>
            <a:chOff x="457200" y="1378813"/>
            <a:chExt cx="695400" cy="695450"/>
          </a:xfrm>
        </p:grpSpPr>
        <p:sp>
          <p:nvSpPr>
            <p:cNvPr id="235" name="Google Shape;235;p34"/>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34"/>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34"/>
          <p:cNvGrpSpPr/>
          <p:nvPr/>
        </p:nvGrpSpPr>
        <p:grpSpPr>
          <a:xfrm>
            <a:off x="4378078" y="1587237"/>
            <a:ext cx="711186" cy="711306"/>
            <a:chOff x="457200" y="1378813"/>
            <a:chExt cx="695400" cy="695450"/>
          </a:xfrm>
        </p:grpSpPr>
        <p:sp>
          <p:nvSpPr>
            <p:cNvPr id="238" name="Google Shape;238;p34"/>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34"/>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34"/>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34"/>
          <p:cNvGrpSpPr/>
          <p:nvPr/>
        </p:nvGrpSpPr>
        <p:grpSpPr>
          <a:xfrm>
            <a:off x="8251578" y="1588237"/>
            <a:ext cx="711186" cy="711306"/>
            <a:chOff x="457200" y="1378813"/>
            <a:chExt cx="695400" cy="695450"/>
          </a:xfrm>
        </p:grpSpPr>
        <p:sp>
          <p:nvSpPr>
            <p:cNvPr id="242" name="Google Shape;242;p34"/>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34"/>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34"/>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3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3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35"/>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35"/>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35"/>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35"/>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35"/>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35"/>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35"/>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35"/>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35"/>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35"/>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35"/>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35"/>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36"/>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36"/>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36"/>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36"/>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36"/>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36"/>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36"/>
          <p:cNvGrpSpPr/>
          <p:nvPr/>
        </p:nvGrpSpPr>
        <p:grpSpPr>
          <a:xfrm>
            <a:off x="609544" y="1587237"/>
            <a:ext cx="711186" cy="711306"/>
            <a:chOff x="457200" y="1378813"/>
            <a:chExt cx="695400" cy="695450"/>
          </a:xfrm>
        </p:grpSpPr>
        <p:sp>
          <p:nvSpPr>
            <p:cNvPr id="269" name="Google Shape;269;p36"/>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36"/>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36"/>
          <p:cNvGrpSpPr/>
          <p:nvPr/>
        </p:nvGrpSpPr>
        <p:grpSpPr>
          <a:xfrm>
            <a:off x="6502483" y="1587237"/>
            <a:ext cx="711186" cy="711306"/>
            <a:chOff x="2605668" y="1378813"/>
            <a:chExt cx="695400" cy="695450"/>
          </a:xfrm>
        </p:grpSpPr>
        <p:sp>
          <p:nvSpPr>
            <p:cNvPr id="272" name="Google Shape;272;p36"/>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36"/>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36"/>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36"/>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36"/>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37"/>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37"/>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37"/>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37"/>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37"/>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37"/>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7"/>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37"/>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37"/>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37"/>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37"/>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37"/>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7"/>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37"/>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37"/>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7"/>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37"/>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37"/>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7"/>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37"/>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37"/>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7"/>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37"/>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37"/>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37"/>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37"/>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37"/>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37"/>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37"/>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37"/>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7"/>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37"/>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37"/>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37"/>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37"/>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7"/>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37"/>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37"/>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7"/>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37"/>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37"/>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7"/>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37"/>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37"/>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37"/>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37"/>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7"/>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37"/>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37"/>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37"/>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37"/>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37"/>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37"/>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7"/>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37"/>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37"/>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37"/>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37"/>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7"/>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37"/>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37"/>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37"/>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37"/>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37"/>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37"/>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37"/>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37"/>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37"/>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37"/>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37"/>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37"/>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37"/>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37"/>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37"/>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37"/>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37"/>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3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3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38"/>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
        <p:nvSpPr>
          <p:cNvPr id="374" name="Google Shape;374;p38"/>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38"/>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38"/>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38"/>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39"/>
          <p:cNvGraphicFramePr/>
          <p:nvPr/>
        </p:nvGraphicFramePr>
        <p:xfrm>
          <a:off x="989433" y="1378633"/>
          <a:ext cx="3000000" cy="3000000"/>
        </p:xfrm>
        <a:graphic>
          <a:graphicData uri="http://schemas.openxmlformats.org/drawingml/2006/table">
            <a:tbl>
              <a:tblPr>
                <a:noFill/>
                <a:tableStyleId>{D312D370-3903-434E-8B13-4F2E85E05C78}</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3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3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40"/>
          <p:cNvSpPr/>
          <p:nvPr>
            <p:ph idx="2" type="pic"/>
          </p:nvPr>
        </p:nvSpPr>
        <p:spPr>
          <a:xfrm>
            <a:off x="7897833" y="200"/>
            <a:ext cx="4293900" cy="6858000"/>
          </a:xfrm>
          <a:prstGeom prst="rect">
            <a:avLst/>
          </a:prstGeom>
          <a:noFill/>
          <a:ln>
            <a:noFill/>
          </a:ln>
        </p:spPr>
      </p:sp>
      <p:sp>
        <p:nvSpPr>
          <p:cNvPr id="384" name="Google Shape;384;p40"/>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40"/>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40"/>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41"/>
          <p:cNvSpPr/>
          <p:nvPr>
            <p:ph idx="2" type="pic"/>
          </p:nvPr>
        </p:nvSpPr>
        <p:spPr>
          <a:xfrm>
            <a:off x="0" y="200"/>
            <a:ext cx="4293900" cy="6858000"/>
          </a:xfrm>
          <a:prstGeom prst="rect">
            <a:avLst/>
          </a:prstGeom>
          <a:noFill/>
          <a:ln>
            <a:noFill/>
          </a:ln>
        </p:spPr>
      </p:sp>
      <p:sp>
        <p:nvSpPr>
          <p:cNvPr id="389" name="Google Shape;389;p41"/>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41"/>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41"/>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15"/>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42"/>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42"/>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42"/>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803"/>
              </a:srgbClr>
            </a:outerShdw>
          </a:effectLst>
        </p:spPr>
      </p:sp>
      <p:sp>
        <p:nvSpPr>
          <p:cNvPr id="396" name="Google Shape;396;p42"/>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42"/>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42"/>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4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43"/>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43"/>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43"/>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803"/>
              </a:srgbClr>
            </a:outerShdw>
          </a:effectLst>
        </p:spPr>
      </p:sp>
      <p:sp>
        <p:nvSpPr>
          <p:cNvPr id="404" name="Google Shape;404;p43"/>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43"/>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43"/>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43"/>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44"/>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4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44"/>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44"/>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45"/>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45"/>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46"/>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46"/>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47"/>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47"/>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48"/>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48"/>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49"/>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49"/>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50"/>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50"/>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51"/>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51"/>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51"/>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16"/>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16"/>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52"/>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52"/>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52"/>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53"/>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53"/>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53"/>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53"/>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54"/>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54"/>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54"/>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54"/>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5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54"/>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55"/>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5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55"/>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56"/>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56"/>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5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56"/>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57"/>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57"/>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57"/>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57"/>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57"/>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57"/>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57"/>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57"/>
          <p:cNvPicPr preferRelativeResize="0"/>
          <p:nvPr/>
        </p:nvPicPr>
        <p:blipFill rotWithShape="1">
          <a:blip r:embed="rId3">
            <a:alphaModFix/>
          </a:blip>
          <a:srcRect b="5686" l="0" r="0" t="0"/>
          <a:stretch/>
        </p:blipFill>
        <p:spPr>
          <a:xfrm flipH="1">
            <a:off x="7972234" y="5355003"/>
            <a:ext cx="1044100" cy="1498233"/>
          </a:xfrm>
          <a:prstGeom prst="rect">
            <a:avLst/>
          </a:prstGeom>
          <a:noFill/>
          <a:ln>
            <a:noFill/>
          </a:ln>
        </p:spPr>
      </p:pic>
      <p:pic>
        <p:nvPicPr>
          <p:cNvPr id="469" name="Google Shape;469;p57"/>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58"/>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8"/>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8"/>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8"/>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58"/>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58"/>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59"/>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59"/>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59"/>
          <p:cNvGrpSpPr/>
          <p:nvPr/>
        </p:nvGrpSpPr>
        <p:grpSpPr>
          <a:xfrm>
            <a:off x="5296424" y="1608167"/>
            <a:ext cx="1401713" cy="1227163"/>
            <a:chOff x="587700" y="-13400"/>
            <a:chExt cx="5735325" cy="5021125"/>
          </a:xfrm>
        </p:grpSpPr>
        <p:sp>
          <p:nvSpPr>
            <p:cNvPr id="481" name="Google Shape;481;p59"/>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59"/>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59"/>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59"/>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59"/>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59"/>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59"/>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6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0"/>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0"/>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6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6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6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60"/>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60"/>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60"/>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60"/>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60"/>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60"/>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60"/>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60"/>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6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60"/>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6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1"/>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6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6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61"/>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61"/>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61"/>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61"/>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61"/>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61"/>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61"/>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6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61"/>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17"/>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17"/>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17"/>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62"/>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2"/>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2"/>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2"/>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2"/>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62"/>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62"/>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62"/>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62"/>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62"/>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62"/>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62"/>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6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63"/>
          <p:cNvGrpSpPr/>
          <p:nvPr/>
        </p:nvGrpSpPr>
        <p:grpSpPr>
          <a:xfrm>
            <a:off x="586818" y="1515784"/>
            <a:ext cx="1035841" cy="648384"/>
            <a:chOff x="457200" y="1466425"/>
            <a:chExt cx="776900" cy="486300"/>
          </a:xfrm>
        </p:grpSpPr>
        <p:sp>
          <p:nvSpPr>
            <p:cNvPr id="544" name="Google Shape;544;p63"/>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63"/>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63"/>
          <p:cNvGrpSpPr/>
          <p:nvPr/>
        </p:nvGrpSpPr>
        <p:grpSpPr>
          <a:xfrm>
            <a:off x="586818" y="2388924"/>
            <a:ext cx="1035841" cy="648384"/>
            <a:chOff x="457200" y="1466425"/>
            <a:chExt cx="776900" cy="486300"/>
          </a:xfrm>
        </p:grpSpPr>
        <p:sp>
          <p:nvSpPr>
            <p:cNvPr id="547" name="Google Shape;547;p63"/>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63"/>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63"/>
          <p:cNvGrpSpPr/>
          <p:nvPr/>
        </p:nvGrpSpPr>
        <p:grpSpPr>
          <a:xfrm>
            <a:off x="586818" y="3262064"/>
            <a:ext cx="1035841" cy="648384"/>
            <a:chOff x="457200" y="1466425"/>
            <a:chExt cx="776900" cy="486300"/>
          </a:xfrm>
        </p:grpSpPr>
        <p:sp>
          <p:nvSpPr>
            <p:cNvPr id="550" name="Google Shape;550;p63"/>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63"/>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63"/>
          <p:cNvGrpSpPr/>
          <p:nvPr/>
        </p:nvGrpSpPr>
        <p:grpSpPr>
          <a:xfrm>
            <a:off x="586818" y="4135204"/>
            <a:ext cx="1035841" cy="648384"/>
            <a:chOff x="457200" y="1466425"/>
            <a:chExt cx="776900" cy="486300"/>
          </a:xfrm>
        </p:grpSpPr>
        <p:sp>
          <p:nvSpPr>
            <p:cNvPr id="553" name="Google Shape;553;p63"/>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63"/>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63"/>
          <p:cNvGrpSpPr/>
          <p:nvPr/>
        </p:nvGrpSpPr>
        <p:grpSpPr>
          <a:xfrm>
            <a:off x="586818" y="5008344"/>
            <a:ext cx="1035841" cy="648384"/>
            <a:chOff x="457200" y="1466425"/>
            <a:chExt cx="776900" cy="486300"/>
          </a:xfrm>
        </p:grpSpPr>
        <p:sp>
          <p:nvSpPr>
            <p:cNvPr id="556" name="Google Shape;556;p63"/>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63"/>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63"/>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63"/>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63"/>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63"/>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63"/>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6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63"/>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63"/>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63"/>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63"/>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63"/>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63"/>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64"/>
          <p:cNvGrpSpPr/>
          <p:nvPr/>
        </p:nvGrpSpPr>
        <p:grpSpPr>
          <a:xfrm>
            <a:off x="586818" y="1515784"/>
            <a:ext cx="1035841" cy="648384"/>
            <a:chOff x="457200" y="1466425"/>
            <a:chExt cx="776900" cy="486300"/>
          </a:xfrm>
        </p:grpSpPr>
        <p:sp>
          <p:nvSpPr>
            <p:cNvPr id="572" name="Google Shape;572;p64"/>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64"/>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64"/>
          <p:cNvGrpSpPr/>
          <p:nvPr/>
        </p:nvGrpSpPr>
        <p:grpSpPr>
          <a:xfrm>
            <a:off x="586818" y="2388924"/>
            <a:ext cx="1035841" cy="648384"/>
            <a:chOff x="457200" y="1466425"/>
            <a:chExt cx="776900" cy="486300"/>
          </a:xfrm>
        </p:grpSpPr>
        <p:sp>
          <p:nvSpPr>
            <p:cNvPr id="575" name="Google Shape;575;p64"/>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64"/>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64"/>
          <p:cNvGrpSpPr/>
          <p:nvPr/>
        </p:nvGrpSpPr>
        <p:grpSpPr>
          <a:xfrm>
            <a:off x="586818" y="3262064"/>
            <a:ext cx="1035841" cy="648384"/>
            <a:chOff x="457200" y="1466425"/>
            <a:chExt cx="776900" cy="486300"/>
          </a:xfrm>
        </p:grpSpPr>
        <p:sp>
          <p:nvSpPr>
            <p:cNvPr id="578" name="Google Shape;578;p64"/>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64"/>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64"/>
          <p:cNvGrpSpPr/>
          <p:nvPr/>
        </p:nvGrpSpPr>
        <p:grpSpPr>
          <a:xfrm>
            <a:off x="586818" y="4135204"/>
            <a:ext cx="1035841" cy="648384"/>
            <a:chOff x="457200" y="1466425"/>
            <a:chExt cx="776900" cy="486300"/>
          </a:xfrm>
        </p:grpSpPr>
        <p:sp>
          <p:nvSpPr>
            <p:cNvPr id="581" name="Google Shape;581;p64"/>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64"/>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64"/>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64"/>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64"/>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64"/>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64"/>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64"/>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64"/>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64"/>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6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6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65"/>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65"/>
          <p:cNvGrpSpPr/>
          <p:nvPr/>
        </p:nvGrpSpPr>
        <p:grpSpPr>
          <a:xfrm>
            <a:off x="609585" y="1515771"/>
            <a:ext cx="1035826" cy="828379"/>
            <a:chOff x="457200" y="1378813"/>
            <a:chExt cx="776889" cy="621300"/>
          </a:xfrm>
        </p:grpSpPr>
        <p:sp>
          <p:nvSpPr>
            <p:cNvPr id="597" name="Google Shape;597;p65"/>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65"/>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65"/>
          <p:cNvGrpSpPr/>
          <p:nvPr/>
        </p:nvGrpSpPr>
        <p:grpSpPr>
          <a:xfrm>
            <a:off x="609585" y="2648987"/>
            <a:ext cx="1035826" cy="828379"/>
            <a:chOff x="457200" y="1378813"/>
            <a:chExt cx="776889" cy="621300"/>
          </a:xfrm>
        </p:grpSpPr>
        <p:sp>
          <p:nvSpPr>
            <p:cNvPr id="600" name="Google Shape;600;p65"/>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65"/>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65"/>
          <p:cNvGrpSpPr/>
          <p:nvPr/>
        </p:nvGrpSpPr>
        <p:grpSpPr>
          <a:xfrm>
            <a:off x="609585" y="3775821"/>
            <a:ext cx="1035826" cy="828379"/>
            <a:chOff x="457200" y="1378813"/>
            <a:chExt cx="776889" cy="621300"/>
          </a:xfrm>
        </p:grpSpPr>
        <p:sp>
          <p:nvSpPr>
            <p:cNvPr id="603" name="Google Shape;603;p65"/>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65"/>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65"/>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65"/>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65"/>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65"/>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65"/>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6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66"/>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66"/>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66"/>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66"/>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66"/>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6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6"/>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6"/>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66"/>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66"/>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66"/>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66"/>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66"/>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66"/>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66"/>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6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66"/>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67"/>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67"/>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67"/>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67"/>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67"/>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67"/>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67"/>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67"/>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67"/>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67"/>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67"/>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67"/>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67"/>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67"/>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68"/>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68"/>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68"/>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68"/>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68"/>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68"/>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68"/>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68"/>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68"/>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68"/>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68"/>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68"/>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68"/>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68"/>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69"/>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9"/>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69"/>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69"/>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69"/>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69"/>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69"/>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69"/>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69"/>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69"/>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69"/>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69"/>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69"/>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69"/>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69"/>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69"/>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69"/>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69"/>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69"/>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69"/>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69"/>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69"/>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69"/>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69"/>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69"/>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69"/>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69"/>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69"/>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69"/>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69"/>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70"/>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70"/>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70"/>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70"/>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70"/>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70"/>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70"/>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70"/>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70"/>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70"/>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70"/>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70"/>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70"/>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70"/>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70"/>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70"/>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70"/>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70"/>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7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7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70"/>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71"/>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71"/>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71"/>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71"/>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71"/>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71"/>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1"/>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1"/>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1"/>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1"/>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1"/>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1"/>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1"/>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1"/>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1"/>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1"/>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1"/>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1"/>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1"/>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1"/>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1"/>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71"/>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71"/>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71"/>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71"/>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71"/>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71"/>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71"/>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71"/>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71"/>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7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7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18"/>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18"/>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18"/>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18"/>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18"/>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18"/>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18"/>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18"/>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18"/>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18"/>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18"/>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18"/>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18"/>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18"/>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18"/>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18"/>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18"/>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18"/>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18"/>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18"/>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18"/>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1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18"/>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72"/>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72"/>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72"/>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72"/>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72"/>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72"/>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2"/>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2"/>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2"/>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2"/>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2"/>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2"/>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2"/>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2"/>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2"/>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2"/>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2"/>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2"/>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2"/>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2"/>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2"/>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72"/>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72"/>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72"/>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72"/>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72"/>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72"/>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72"/>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72"/>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72"/>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7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72"/>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73"/>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73"/>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73"/>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73"/>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73"/>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73"/>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73"/>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73"/>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7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73"/>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74"/>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74"/>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74"/>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74"/>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74"/>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74"/>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74"/>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74"/>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7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74"/>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75"/>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5"/>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5"/>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75"/>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75"/>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75"/>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75"/>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75"/>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75"/>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75"/>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75"/>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75"/>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75"/>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75"/>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75"/>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7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7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76"/>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7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7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77"/>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7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7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19"/>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19"/>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19"/>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19"/>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19"/>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19"/>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19"/>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19"/>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19"/>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19"/>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19"/>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19"/>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19"/>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1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19"/>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1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19"/>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20"/>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2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20"/>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2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20"/>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2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1"/>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21"/>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21"/>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21"/>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21"/>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21"/>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21"/>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21"/>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2.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2"/>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695332" y="2142333"/>
            <a:ext cx="31581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1</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317388" y="2634725"/>
            <a:ext cx="6612689" cy="1733100"/>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4000">
                <a:solidFill>
                  <a:schemeClr val="lt1"/>
                </a:solidFill>
                <a:latin typeface="Roboto Medium"/>
                <a:ea typeface="Roboto Medium"/>
                <a:cs typeface="Roboto Medium"/>
                <a:sym typeface="Roboto Medium"/>
              </a:rPr>
              <a:t>Telehealth Trends During the COVID-19 Pandemic</a:t>
            </a:r>
            <a:endParaRPr b="0" sz="4000">
              <a:solidFill>
                <a:schemeClr val="lt1"/>
              </a:solidFill>
              <a:latin typeface="Roboto Medium"/>
              <a:ea typeface="Roboto Medium"/>
              <a:cs typeface="Roboto Medium"/>
              <a:sym typeface="Roboto Medium"/>
            </a:endParaRPr>
          </a:p>
        </p:txBody>
      </p:sp>
      <p:sp>
        <p:nvSpPr>
          <p:cNvPr id="834" name="Google Shape;834;p1"/>
          <p:cNvSpPr txBox="1"/>
          <p:nvPr/>
        </p:nvSpPr>
        <p:spPr>
          <a:xfrm>
            <a:off x="533973" y="4223275"/>
            <a:ext cx="5216700" cy="24729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 </a:t>
            </a:r>
            <a:endParaRPr/>
          </a:p>
          <a:p>
            <a:pPr indent="0" lvl="0" marL="0" marR="0" rtl="0" algn="l">
              <a:lnSpc>
                <a:spcPct val="100000"/>
              </a:lnSpc>
              <a:spcBef>
                <a:spcPts val="210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Darcy Debord</a:t>
            </a:r>
            <a:endParaRPr b="0" i="0" sz="1800" u="none" cap="none" strike="noStrike">
              <a:solidFill>
                <a:schemeClr val="lt1"/>
              </a:solidFill>
              <a:latin typeface="Roboto Medium"/>
              <a:ea typeface="Roboto Medium"/>
              <a:cs typeface="Roboto Medium"/>
              <a:sym typeface="Roboto Medium"/>
            </a:endParaRPr>
          </a:p>
          <a:p>
            <a:pPr indent="0" lvl="0" marL="0" marR="0" rtl="0" algn="l">
              <a:lnSpc>
                <a:spcPct val="100000"/>
              </a:lnSpc>
              <a:spcBef>
                <a:spcPts val="210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Desalegn Bekele</a:t>
            </a:r>
            <a:endParaRPr/>
          </a:p>
          <a:p>
            <a:pPr indent="0" lvl="0" marL="0" marR="0" rtl="0" algn="l">
              <a:lnSpc>
                <a:spcPct val="100000"/>
              </a:lnSpc>
              <a:spcBef>
                <a:spcPts val="2100"/>
              </a:spcBef>
              <a:spcAft>
                <a:spcPts val="210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Robert Rodriguez</a:t>
            </a:r>
            <a:endParaRPr b="0" i="0" sz="1800" u="none" cap="none" strike="noStrike">
              <a:solidFill>
                <a:schemeClr val="lt1"/>
              </a:solidFill>
              <a:latin typeface="Roboto Medium"/>
              <a:ea typeface="Roboto Medium"/>
              <a:cs typeface="Roboto Medium"/>
              <a:sym typeface="Roboto Medium"/>
            </a:endParaRPr>
          </a:p>
        </p:txBody>
      </p:sp>
      <p:cxnSp>
        <p:nvCxnSpPr>
          <p:cNvPr id="835" name="Google Shape;835;p1"/>
          <p:cNvCxnSpPr/>
          <p:nvPr/>
        </p:nvCxnSpPr>
        <p:spPr>
          <a:xfrm>
            <a:off x="5797000" y="2634733"/>
            <a:ext cx="1291500" cy="0"/>
          </a:xfrm>
          <a:prstGeom prst="straightConnector1">
            <a:avLst/>
          </a:prstGeom>
          <a:noFill/>
          <a:ln cap="flat" cmpd="sng" w="19050">
            <a:solidFill>
              <a:schemeClr val="lt1"/>
            </a:solidFill>
            <a:prstDash val="solid"/>
            <a:round/>
            <a:headEnd len="sm" w="sm" type="none"/>
            <a:tailEnd len="sm" w="sm" type="none"/>
          </a:ln>
        </p:spPr>
      </p:cxnSp>
      <p:cxnSp>
        <p:nvCxnSpPr>
          <p:cNvPr id="836" name="Google Shape;836;p1"/>
          <p:cNvCxnSpPr/>
          <p:nvPr/>
        </p:nvCxnSpPr>
        <p:spPr>
          <a:xfrm>
            <a:off x="5810933" y="2634600"/>
            <a:ext cx="72621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g2ce513e8986_7_13"/>
          <p:cNvSpPr txBox="1"/>
          <p:nvPr>
            <p:ph type="title"/>
          </p:nvPr>
        </p:nvSpPr>
        <p:spPr>
          <a:xfrm>
            <a:off x="415600" y="593367"/>
            <a:ext cx="11360700" cy="763500"/>
          </a:xfrm>
          <a:prstGeom prst="rect">
            <a:avLst/>
          </a:prstGeom>
        </p:spPr>
        <p:txBody>
          <a:bodyPr anchorCtr="0" anchor="t" bIns="121900" lIns="487675" spcFirstLastPara="1" rIns="121900" wrap="square" tIns="121900">
            <a:noAutofit/>
          </a:bodyPr>
          <a:lstStyle/>
          <a:p>
            <a:pPr indent="0" lvl="0" marL="0" rtl="0" algn="l">
              <a:lnSpc>
                <a:spcPct val="90000"/>
              </a:lnSpc>
              <a:spcBef>
                <a:spcPts val="0"/>
              </a:spcBef>
              <a:spcAft>
                <a:spcPts val="0"/>
              </a:spcAft>
              <a:buNone/>
            </a:pPr>
            <a:r>
              <a:rPr lang="en-US" sz="2700">
                <a:solidFill>
                  <a:schemeClr val="dk2"/>
                </a:solidFill>
                <a:latin typeface="Lobster"/>
                <a:ea typeface="Lobster"/>
                <a:cs typeface="Lobster"/>
                <a:sym typeface="Lobster"/>
              </a:rPr>
              <a:t>Regional Disparities </a:t>
            </a:r>
            <a:endParaRPr/>
          </a:p>
        </p:txBody>
      </p:sp>
      <p:sp>
        <p:nvSpPr>
          <p:cNvPr id="923" name="Google Shape;923;g2ce513e8986_7_13"/>
          <p:cNvSpPr txBox="1"/>
          <p:nvPr>
            <p:ph idx="1" type="body"/>
          </p:nvPr>
        </p:nvSpPr>
        <p:spPr>
          <a:xfrm>
            <a:off x="415600" y="1536625"/>
            <a:ext cx="11360700" cy="4555200"/>
          </a:xfrm>
          <a:prstGeom prst="rect">
            <a:avLst/>
          </a:prstGeom>
        </p:spPr>
        <p:txBody>
          <a:bodyPr anchorCtr="0" anchor="t" bIns="121900" lIns="121900" spcFirstLastPara="1" rIns="121900" wrap="square" tIns="121900">
            <a:normAutofit/>
          </a:bodyPr>
          <a:lstStyle/>
          <a:p>
            <a:pPr indent="0" lvl="0" marL="0" rtl="0" algn="just">
              <a:lnSpc>
                <a:spcPct val="90000"/>
              </a:lnSpc>
              <a:spcBef>
                <a:spcPts val="0"/>
              </a:spcBef>
              <a:spcAft>
                <a:spcPts val="0"/>
              </a:spcAft>
              <a:buNone/>
            </a:pPr>
            <a:r>
              <a:rPr b="1" lang="en-US" sz="1400">
                <a:solidFill>
                  <a:schemeClr val="dk2"/>
                </a:solidFill>
                <a:latin typeface="Roboto"/>
                <a:ea typeface="Roboto"/>
                <a:cs typeface="Roboto"/>
                <a:sym typeface="Roboto"/>
              </a:rPr>
              <a:t>Our group searched blue and red states</a:t>
            </a:r>
            <a:r>
              <a:rPr b="1" lang="en-US" sz="1400">
                <a:solidFill>
                  <a:schemeClr val="dk1"/>
                </a:solidFill>
                <a:latin typeface="Roboto"/>
                <a:ea typeface="Roboto"/>
                <a:cs typeface="Roboto"/>
                <a:sym typeface="Roboto"/>
              </a:rPr>
              <a:t>, </a:t>
            </a:r>
            <a:r>
              <a:rPr b="1" lang="en-US" sz="1400">
                <a:solidFill>
                  <a:srgbClr val="000000"/>
                </a:solidFill>
                <a:latin typeface="Roboto"/>
                <a:ea typeface="Roboto"/>
                <a:cs typeface="Roboto"/>
                <a:sym typeface="Roboto"/>
              </a:rPr>
              <a:t>blue states, which typically have higher rates of healthcare coverage and more robust telehealth infrastructure, have seen a greater increase in telehealth usage during the COVID-19 pandemic compared to red states. Red states have faced challenges in expanding telehealth services due to lower rates of healthcare coverage and limited resources, leading to disparities in access to healthcare services. Addressing these disparities is crucial in ensuring all Americans have access to quality healthcare services during public health emergencies like the COVID-19 pandemic.</a:t>
            </a:r>
            <a:endParaRPr b="1" sz="1400">
              <a:solidFill>
                <a:srgbClr val="000000"/>
              </a:solidFill>
              <a:latin typeface="Roboto"/>
              <a:ea typeface="Roboto"/>
              <a:cs typeface="Roboto"/>
              <a:sym typeface="Roboto"/>
            </a:endParaRPr>
          </a:p>
          <a:p>
            <a:pPr indent="0" lvl="0" marL="0" rtl="0" algn="just">
              <a:lnSpc>
                <a:spcPct val="90000"/>
              </a:lnSpc>
              <a:spcBef>
                <a:spcPts val="0"/>
              </a:spcBef>
              <a:spcAft>
                <a:spcPts val="0"/>
              </a:spcAft>
              <a:buNone/>
            </a:pPr>
            <a:r>
              <a:t/>
            </a:r>
            <a:endParaRPr b="1" sz="14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pic>
        <p:nvPicPr>
          <p:cNvPr id="924" name="Google Shape;924;g2ce513e8986_7_13"/>
          <p:cNvPicPr preferRelativeResize="0"/>
          <p:nvPr/>
        </p:nvPicPr>
        <p:blipFill>
          <a:blip r:embed="rId3">
            <a:alphaModFix/>
          </a:blip>
          <a:stretch>
            <a:fillRect/>
          </a:stretch>
        </p:blipFill>
        <p:spPr>
          <a:xfrm>
            <a:off x="1917075" y="2979050"/>
            <a:ext cx="8371651" cy="3112774"/>
          </a:xfrm>
          <a:prstGeom prst="rect">
            <a:avLst/>
          </a:prstGeom>
          <a:solidFill>
            <a:srgbClr val="F2F2F2"/>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33" name="Google Shape;933;p6"/>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sp>
        <p:nvSpPr>
          <p:cNvPr id="934" name="Google Shape;934;p6"/>
          <p:cNvSpPr txBox="1"/>
          <p:nvPr/>
        </p:nvSpPr>
        <p:spPr>
          <a:xfrm>
            <a:off x="426000" y="3530025"/>
            <a:ext cx="32028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Lobster"/>
                <a:ea typeface="Lobster"/>
                <a:cs typeface="Lobster"/>
                <a:sym typeface="Lobster"/>
              </a:rPr>
              <a:t>Telehealth adoption during the COVID-19 pandemi</a:t>
            </a:r>
            <a:endParaRPr sz="2300">
              <a:latin typeface="Lobster"/>
              <a:ea typeface="Lobster"/>
              <a:cs typeface="Lobster"/>
              <a:sym typeface="Lobster"/>
            </a:endParaRPr>
          </a:p>
        </p:txBody>
      </p:sp>
      <p:pic>
        <p:nvPicPr>
          <p:cNvPr id="935" name="Google Shape;935;p6"/>
          <p:cNvPicPr preferRelativeResize="0"/>
          <p:nvPr/>
        </p:nvPicPr>
        <p:blipFill>
          <a:blip r:embed="rId3">
            <a:alphaModFix/>
          </a:blip>
          <a:stretch>
            <a:fillRect/>
          </a:stretch>
        </p:blipFill>
        <p:spPr>
          <a:xfrm>
            <a:off x="3700684" y="2235175"/>
            <a:ext cx="8077618" cy="4236300"/>
          </a:xfrm>
          <a:prstGeom prst="rect">
            <a:avLst/>
          </a:prstGeom>
          <a:solidFill>
            <a:srgbClr val="F2F2F2"/>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26ef9efc99a_3_49"/>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26ef9efc99a_3_49"/>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26ef9efc99a_3_49"/>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44" name="Google Shape;944;g26ef9efc99a_3_49"/>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sp>
        <p:nvSpPr>
          <p:cNvPr id="945" name="Google Shape;945;g26ef9efc99a_3_49"/>
          <p:cNvSpPr txBox="1"/>
          <p:nvPr/>
        </p:nvSpPr>
        <p:spPr>
          <a:xfrm>
            <a:off x="695375" y="3734075"/>
            <a:ext cx="4407300" cy="11544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sz="2100">
                <a:solidFill>
                  <a:srgbClr val="082D49"/>
                </a:solidFill>
                <a:latin typeface="Lobster"/>
                <a:ea typeface="Lobster"/>
                <a:cs typeface="Lobster"/>
                <a:sym typeface="Lobster"/>
              </a:rPr>
              <a:t>Use of Telehealth after the pandemic</a:t>
            </a:r>
            <a:endParaRPr sz="2100">
              <a:solidFill>
                <a:srgbClr val="082D49"/>
              </a:solidFill>
              <a:latin typeface="Lobster"/>
              <a:ea typeface="Lobster"/>
              <a:cs typeface="Lobster"/>
              <a:sym typeface="Lobster"/>
            </a:endParaRPr>
          </a:p>
          <a:p>
            <a:pPr indent="0" lvl="0" marL="0" marR="0" rtl="0" algn="ctr">
              <a:lnSpc>
                <a:spcPct val="90000"/>
              </a:lnSpc>
              <a:spcBef>
                <a:spcPts val="0"/>
              </a:spcBef>
              <a:spcAft>
                <a:spcPts val="0"/>
              </a:spcAft>
              <a:buClr>
                <a:srgbClr val="000000"/>
              </a:buClr>
              <a:buSzPts val="1400"/>
              <a:buFont typeface="Arial"/>
              <a:buNone/>
            </a:pPr>
            <a:r>
              <a:rPr lang="en-US" sz="2100">
                <a:solidFill>
                  <a:srgbClr val="082D49"/>
                </a:solidFill>
                <a:latin typeface="Lobster"/>
                <a:ea typeface="Lobster"/>
                <a:cs typeface="Lobster"/>
                <a:sym typeface="Lobster"/>
              </a:rPr>
              <a:t>by Indicator Value</a:t>
            </a:r>
            <a:endParaRPr sz="2100">
              <a:solidFill>
                <a:srgbClr val="082D49"/>
              </a:solidFill>
              <a:latin typeface="Lobster"/>
              <a:ea typeface="Lobster"/>
              <a:cs typeface="Lobster"/>
              <a:sym typeface="Lobster"/>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82D49"/>
              </a:solidFill>
              <a:latin typeface="Roboto"/>
              <a:ea typeface="Roboto"/>
              <a:cs typeface="Roboto"/>
              <a:sym typeface="Roboto"/>
            </a:endParaRPr>
          </a:p>
        </p:txBody>
      </p:sp>
      <p:pic>
        <p:nvPicPr>
          <p:cNvPr id="946" name="Google Shape;946;g26ef9efc99a_3_49"/>
          <p:cNvPicPr preferRelativeResize="0"/>
          <p:nvPr/>
        </p:nvPicPr>
        <p:blipFill>
          <a:blip r:embed="rId3">
            <a:alphaModFix/>
          </a:blip>
          <a:stretch>
            <a:fillRect/>
          </a:stretch>
        </p:blipFill>
        <p:spPr>
          <a:xfrm>
            <a:off x="6362025" y="2225875"/>
            <a:ext cx="5201316" cy="4203550"/>
          </a:xfrm>
          <a:prstGeom prst="rect">
            <a:avLst/>
          </a:prstGeom>
          <a:solidFill>
            <a:srgbClr val="F2F2F2"/>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7"/>
          <p:cNvSpPr/>
          <p:nvPr/>
        </p:nvSpPr>
        <p:spPr>
          <a:xfrm>
            <a:off x="419850" y="21577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7"/>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7"/>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2</a:t>
            </a:r>
            <a:endParaRPr b="0" i="0" sz="3000" u="none" cap="none" strike="noStrike">
              <a:solidFill>
                <a:srgbClr val="FFFFFF"/>
              </a:solidFill>
              <a:latin typeface="Roboto Light"/>
              <a:ea typeface="Roboto Light"/>
              <a:cs typeface="Roboto Light"/>
              <a:sym typeface="Roboto Light"/>
            </a:endParaRPr>
          </a:p>
        </p:txBody>
      </p:sp>
      <p:sp>
        <p:nvSpPr>
          <p:cNvPr id="955" name="Google Shape;955;p7"/>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sp>
        <p:nvSpPr>
          <p:cNvPr id="956" name="Google Shape;956;p7"/>
          <p:cNvSpPr txBox="1"/>
          <p:nvPr/>
        </p:nvSpPr>
        <p:spPr>
          <a:xfrm>
            <a:off x="419850" y="3989525"/>
            <a:ext cx="2143200" cy="572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Disparities</a:t>
            </a:r>
            <a:r>
              <a:rPr lang="en-US">
                <a:solidFill>
                  <a:srgbClr val="082D49"/>
                </a:solidFill>
                <a:latin typeface="Roboto"/>
                <a:ea typeface="Roboto"/>
                <a:cs typeface="Roboto"/>
                <a:sym typeface="Roboto"/>
              </a:rPr>
              <a:t> in Response</a:t>
            </a:r>
            <a:endParaRPr>
              <a:solidFill>
                <a:srgbClr val="082D49"/>
              </a:solidFill>
              <a:latin typeface="Roboto"/>
              <a:ea typeface="Roboto"/>
              <a:cs typeface="Roboto"/>
              <a:sym typeface="Roboto"/>
            </a:endParaRPr>
          </a:p>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by Education Level</a:t>
            </a:r>
            <a:endParaRPr>
              <a:solidFill>
                <a:srgbClr val="082D49"/>
              </a:solidFill>
              <a:latin typeface="Roboto"/>
              <a:ea typeface="Roboto"/>
              <a:cs typeface="Roboto"/>
              <a:sym typeface="Roboto"/>
            </a:endParaRPr>
          </a:p>
        </p:txBody>
      </p:sp>
      <p:pic>
        <p:nvPicPr>
          <p:cNvPr id="957" name="Google Shape;957;p7"/>
          <p:cNvPicPr preferRelativeResize="0"/>
          <p:nvPr/>
        </p:nvPicPr>
        <p:blipFill>
          <a:blip r:embed="rId3">
            <a:alphaModFix/>
          </a:blip>
          <a:stretch>
            <a:fillRect/>
          </a:stretch>
        </p:blipFill>
        <p:spPr>
          <a:xfrm>
            <a:off x="2569075" y="2200775"/>
            <a:ext cx="9203074" cy="4150200"/>
          </a:xfrm>
          <a:prstGeom prst="rect">
            <a:avLst/>
          </a:prstGeom>
          <a:solidFill>
            <a:srgbClr val="F2F2F2"/>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8"/>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
        <p:nvSpPr>
          <p:cNvPr id="966" name="Google Shape;966;p8"/>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67" name="Google Shape;967;p8"/>
          <p:cNvPicPr preferRelativeResize="0"/>
          <p:nvPr/>
        </p:nvPicPr>
        <p:blipFill>
          <a:blip r:embed="rId3">
            <a:alphaModFix/>
          </a:blip>
          <a:stretch>
            <a:fillRect/>
          </a:stretch>
        </p:blipFill>
        <p:spPr>
          <a:xfrm>
            <a:off x="3393675" y="2225688"/>
            <a:ext cx="8384630" cy="4171174"/>
          </a:xfrm>
          <a:prstGeom prst="rect">
            <a:avLst/>
          </a:prstGeom>
          <a:solidFill>
            <a:srgbClr val="F2F2F2"/>
          </a:solidFill>
          <a:ln>
            <a:noFill/>
          </a:ln>
        </p:spPr>
      </p:pic>
      <p:sp>
        <p:nvSpPr>
          <p:cNvPr id="968" name="Google Shape;968;p8"/>
          <p:cNvSpPr txBox="1"/>
          <p:nvPr/>
        </p:nvSpPr>
        <p:spPr>
          <a:xfrm>
            <a:off x="695375" y="3786000"/>
            <a:ext cx="2143200" cy="572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Disparities in Response</a:t>
            </a:r>
            <a:endParaRPr>
              <a:solidFill>
                <a:srgbClr val="082D49"/>
              </a:solidFill>
              <a:latin typeface="Roboto"/>
              <a:ea typeface="Roboto"/>
              <a:cs typeface="Roboto"/>
              <a:sym typeface="Roboto"/>
            </a:endParaRPr>
          </a:p>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by Sex</a:t>
            </a:r>
            <a:endParaRPr>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g2ce513e8986_0_12"/>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2ce513e8986_0_12"/>
          <p:cNvSpPr/>
          <p:nvPr/>
        </p:nvSpPr>
        <p:spPr>
          <a:xfrm>
            <a:off x="425998" y="445800"/>
            <a:ext cx="4779900" cy="902700"/>
          </a:xfrm>
          <a:prstGeom prst="rect">
            <a:avLst/>
          </a:prstGeom>
          <a:solidFill>
            <a:srgbClr val="2836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2ce513e8986_0_1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4</a:t>
            </a:r>
            <a:endParaRPr b="0" i="0" sz="3000" u="none" cap="none" strike="noStrike">
              <a:solidFill>
                <a:srgbClr val="FFFFFF"/>
              </a:solidFill>
              <a:latin typeface="Roboto Light"/>
              <a:ea typeface="Roboto Light"/>
              <a:cs typeface="Roboto Light"/>
              <a:sym typeface="Roboto Light"/>
            </a:endParaRPr>
          </a:p>
        </p:txBody>
      </p:sp>
      <p:sp>
        <p:nvSpPr>
          <p:cNvPr id="977" name="Google Shape;977;g2ce513e8986_0_12"/>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78" name="Google Shape;978;g2ce513e8986_0_12"/>
          <p:cNvPicPr preferRelativeResize="0"/>
          <p:nvPr/>
        </p:nvPicPr>
        <p:blipFill>
          <a:blip r:embed="rId3">
            <a:alphaModFix/>
          </a:blip>
          <a:stretch>
            <a:fillRect/>
          </a:stretch>
        </p:blipFill>
        <p:spPr>
          <a:xfrm>
            <a:off x="3590475" y="2241950"/>
            <a:ext cx="8233717" cy="4096100"/>
          </a:xfrm>
          <a:prstGeom prst="rect">
            <a:avLst/>
          </a:prstGeom>
          <a:solidFill>
            <a:srgbClr val="F2F2F2"/>
          </a:solidFill>
          <a:ln>
            <a:noFill/>
          </a:ln>
        </p:spPr>
      </p:pic>
      <p:sp>
        <p:nvSpPr>
          <p:cNvPr id="979" name="Google Shape;979;g2ce513e8986_0_12"/>
          <p:cNvSpPr txBox="1"/>
          <p:nvPr/>
        </p:nvSpPr>
        <p:spPr>
          <a:xfrm>
            <a:off x="862300" y="3794850"/>
            <a:ext cx="2143200" cy="572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Disparities in Response</a:t>
            </a:r>
            <a:endParaRPr>
              <a:solidFill>
                <a:srgbClr val="082D49"/>
              </a:solidFill>
              <a:latin typeface="Roboto"/>
              <a:ea typeface="Roboto"/>
              <a:cs typeface="Roboto"/>
              <a:sym typeface="Roboto"/>
            </a:endParaRPr>
          </a:p>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by Race</a:t>
            </a:r>
            <a:endParaRPr>
              <a:solidFill>
                <a:srgbClr val="082D4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g2ce513e8986_0_21"/>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2ce513e8986_0_21"/>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2ce513e8986_0_21"/>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5</a:t>
            </a:r>
            <a:endParaRPr b="0" i="0" sz="3000" u="none" cap="none" strike="noStrike">
              <a:solidFill>
                <a:srgbClr val="FFFFFF"/>
              </a:solidFill>
              <a:latin typeface="Roboto Light"/>
              <a:ea typeface="Roboto Light"/>
              <a:cs typeface="Roboto Light"/>
              <a:sym typeface="Roboto Light"/>
            </a:endParaRPr>
          </a:p>
        </p:txBody>
      </p:sp>
      <p:sp>
        <p:nvSpPr>
          <p:cNvPr id="988" name="Google Shape;988;g2ce513e8986_0_21"/>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89" name="Google Shape;989;g2ce513e8986_0_21"/>
          <p:cNvPicPr preferRelativeResize="0"/>
          <p:nvPr/>
        </p:nvPicPr>
        <p:blipFill>
          <a:blip r:embed="rId3">
            <a:alphaModFix/>
          </a:blip>
          <a:stretch>
            <a:fillRect/>
          </a:stretch>
        </p:blipFill>
        <p:spPr>
          <a:xfrm>
            <a:off x="3359750" y="2230612"/>
            <a:ext cx="8364848" cy="4161324"/>
          </a:xfrm>
          <a:prstGeom prst="rect">
            <a:avLst/>
          </a:prstGeom>
          <a:solidFill>
            <a:srgbClr val="F2F2F2"/>
          </a:solidFill>
          <a:ln>
            <a:noFill/>
          </a:ln>
        </p:spPr>
      </p:pic>
      <p:sp>
        <p:nvSpPr>
          <p:cNvPr id="990" name="Google Shape;990;g2ce513e8986_0_21"/>
          <p:cNvSpPr txBox="1"/>
          <p:nvPr/>
        </p:nvSpPr>
        <p:spPr>
          <a:xfrm>
            <a:off x="844600" y="3883325"/>
            <a:ext cx="2143200" cy="572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Disparities in Response</a:t>
            </a:r>
            <a:endParaRPr>
              <a:solidFill>
                <a:srgbClr val="082D49"/>
              </a:solidFill>
              <a:latin typeface="Roboto"/>
              <a:ea typeface="Roboto"/>
              <a:cs typeface="Roboto"/>
              <a:sym typeface="Roboto"/>
            </a:endParaRPr>
          </a:p>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by Chronic Conditions</a:t>
            </a:r>
            <a:endParaRPr>
              <a:solidFill>
                <a:srgbClr val="082D4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g2ce513e8986_0_3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2ce513e8986_0_30"/>
          <p:cNvSpPr/>
          <p:nvPr/>
        </p:nvSpPr>
        <p:spPr>
          <a:xfrm>
            <a:off x="425998" y="445800"/>
            <a:ext cx="4779900" cy="902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2ce513e8986_0_3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6</a:t>
            </a:r>
            <a:endParaRPr b="0" i="0" sz="3000" u="none" cap="none" strike="noStrike">
              <a:solidFill>
                <a:srgbClr val="FFFFFF"/>
              </a:solidFill>
              <a:latin typeface="Roboto Light"/>
              <a:ea typeface="Roboto Light"/>
              <a:cs typeface="Roboto Light"/>
              <a:sym typeface="Roboto Light"/>
            </a:endParaRPr>
          </a:p>
        </p:txBody>
      </p:sp>
      <p:sp>
        <p:nvSpPr>
          <p:cNvPr id="999" name="Google Shape;999;g2ce513e8986_0_30"/>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1000" name="Google Shape;1000;g2ce513e8986_0_30"/>
          <p:cNvPicPr preferRelativeResize="0"/>
          <p:nvPr/>
        </p:nvPicPr>
        <p:blipFill>
          <a:blip r:embed="rId3">
            <a:alphaModFix/>
          </a:blip>
          <a:stretch>
            <a:fillRect/>
          </a:stretch>
        </p:blipFill>
        <p:spPr>
          <a:xfrm>
            <a:off x="4217150" y="2193125"/>
            <a:ext cx="7561140" cy="4236301"/>
          </a:xfrm>
          <a:prstGeom prst="rect">
            <a:avLst/>
          </a:prstGeom>
          <a:solidFill>
            <a:srgbClr val="F2F2F2"/>
          </a:solidFill>
          <a:ln>
            <a:noFill/>
          </a:ln>
        </p:spPr>
      </p:pic>
      <p:sp>
        <p:nvSpPr>
          <p:cNvPr id="1001" name="Google Shape;1001;g2ce513e8986_0_30"/>
          <p:cNvSpPr txBox="1"/>
          <p:nvPr/>
        </p:nvSpPr>
        <p:spPr>
          <a:xfrm>
            <a:off x="1012725" y="3856800"/>
            <a:ext cx="2143200" cy="7665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Trend of Telemedicine Across Most Populous States</a:t>
            </a:r>
            <a:endParaRPr>
              <a:solidFill>
                <a:srgbClr val="082D49"/>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g2ce513e8986_5_1"/>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2ce513e8986_5_1"/>
          <p:cNvSpPr/>
          <p:nvPr/>
        </p:nvSpPr>
        <p:spPr>
          <a:xfrm>
            <a:off x="425998" y="445800"/>
            <a:ext cx="4779900" cy="902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2ce513e8986_5_1"/>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7</a:t>
            </a:r>
            <a:endParaRPr b="0" i="0" sz="3000" u="none" cap="none" strike="noStrike">
              <a:solidFill>
                <a:srgbClr val="FFFFFF"/>
              </a:solidFill>
              <a:latin typeface="Roboto Light"/>
              <a:ea typeface="Roboto Light"/>
              <a:cs typeface="Roboto Light"/>
              <a:sym typeface="Roboto Light"/>
            </a:endParaRPr>
          </a:p>
        </p:txBody>
      </p:sp>
      <p:sp>
        <p:nvSpPr>
          <p:cNvPr id="1010" name="Google Shape;1010;g2ce513e8986_5_1"/>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sp>
        <p:nvSpPr>
          <p:cNvPr id="1011" name="Google Shape;1011;g2ce513e8986_5_1"/>
          <p:cNvSpPr txBox="1"/>
          <p:nvPr/>
        </p:nvSpPr>
        <p:spPr>
          <a:xfrm>
            <a:off x="1012725" y="3856800"/>
            <a:ext cx="2143200" cy="960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Trend of Telemedicine Across Most Populous States by Confidence Indicator</a:t>
            </a:r>
            <a:endParaRPr>
              <a:solidFill>
                <a:srgbClr val="082D49"/>
              </a:solidFill>
              <a:latin typeface="Roboto"/>
              <a:ea typeface="Roboto"/>
              <a:cs typeface="Roboto"/>
              <a:sym typeface="Roboto"/>
            </a:endParaRPr>
          </a:p>
        </p:txBody>
      </p:sp>
      <p:pic>
        <p:nvPicPr>
          <p:cNvPr id="1012" name="Google Shape;1012;g2ce513e8986_5_1"/>
          <p:cNvPicPr preferRelativeResize="0"/>
          <p:nvPr/>
        </p:nvPicPr>
        <p:blipFill>
          <a:blip r:embed="rId3">
            <a:alphaModFix/>
          </a:blip>
          <a:stretch>
            <a:fillRect/>
          </a:stretch>
        </p:blipFill>
        <p:spPr>
          <a:xfrm>
            <a:off x="6554878" y="2218950"/>
            <a:ext cx="5169722" cy="4236300"/>
          </a:xfrm>
          <a:prstGeom prst="rect">
            <a:avLst/>
          </a:prstGeom>
          <a:solidFill>
            <a:srgbClr val="F2F2F2"/>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9"/>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9"/>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9"/>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21" name="Google Shape;1021;p9"/>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22" name="Google Shape;1022;p9"/>
          <p:cNvSpPr txBox="1"/>
          <p:nvPr/>
        </p:nvSpPr>
        <p:spPr>
          <a:xfrm>
            <a:off x="3339700" y="1141400"/>
            <a:ext cx="8518800" cy="13482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0"/>
              </a:spcBef>
              <a:spcAft>
                <a:spcPts val="0"/>
              </a:spcAft>
              <a:buNone/>
            </a:pPr>
            <a:r>
              <a:rPr lang="en-US">
                <a:solidFill>
                  <a:srgbClr val="082D49"/>
                </a:solidFill>
                <a:latin typeface="Roboto"/>
                <a:ea typeface="Roboto"/>
                <a:cs typeface="Roboto"/>
                <a:sym typeface="Roboto"/>
              </a:rPr>
              <a:t>The analysis revealed that the COVID-19 pandemic had a transformative impact on the adoption of telehealth, accelerating its usage across various demographic and geographical segments. While usage peaked during the strictest lockdown phases, it stabilized at a higher baseline than pre-pandemic levels, suggesting a lasting change in how healthcare services are delivered. Future policies and healthcare planning will need to consider these changes to effectively integrate telehealth services into standard care practices.</a:t>
            </a:r>
            <a:endParaRPr b="0" i="0" u="none" cap="none" strike="noStrike">
              <a:solidFill>
                <a:srgbClr val="082D49"/>
              </a:solidFill>
              <a:latin typeface="Roboto"/>
              <a:ea typeface="Roboto"/>
              <a:cs typeface="Roboto"/>
              <a:sym typeface="Roboto"/>
            </a:endParaRPr>
          </a:p>
        </p:txBody>
      </p:sp>
      <p:sp>
        <p:nvSpPr>
          <p:cNvPr id="1023" name="Google Shape;1023;p9"/>
          <p:cNvSpPr txBox="1"/>
          <p:nvPr/>
        </p:nvSpPr>
        <p:spPr>
          <a:xfrm>
            <a:off x="3339700" y="2542100"/>
            <a:ext cx="8518800" cy="34818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0"/>
              </a:spcBef>
              <a:spcAft>
                <a:spcPts val="0"/>
              </a:spcAft>
              <a:buNone/>
            </a:pPr>
            <a:r>
              <a:rPr lang="en-US">
                <a:solidFill>
                  <a:srgbClr val="082D49"/>
                </a:solidFill>
                <a:latin typeface="Roboto"/>
                <a:ea typeface="Roboto"/>
                <a:cs typeface="Roboto"/>
                <a:sym typeface="Roboto"/>
              </a:rPr>
              <a:t>Moreover, the findings suggested that the increased adoption of telehealth was not merely a temporary response to the pandemic but rather a fundamental shift in healthcare delivery practices. Usage levels stabilized at a higher baseline than pre-pandemic levels even as restrictions eased, indicating a sustained preference for telehealth services among patients and healthcare providers alike.</a:t>
            </a:r>
            <a:endParaRPr>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a:solidFill>
                <a:srgbClr val="082D49"/>
              </a:solidFill>
              <a:latin typeface="Roboto"/>
              <a:ea typeface="Roboto"/>
              <a:cs typeface="Roboto"/>
              <a:sym typeface="Roboto"/>
            </a:endParaRPr>
          </a:p>
          <a:p>
            <a:pPr indent="0" lvl="0" marL="457200" rtl="0" algn="l">
              <a:lnSpc>
                <a:spcPct val="90000"/>
              </a:lnSpc>
              <a:spcBef>
                <a:spcPts val="0"/>
              </a:spcBef>
              <a:spcAft>
                <a:spcPts val="0"/>
              </a:spcAft>
              <a:buNone/>
            </a:pPr>
            <a:r>
              <a:rPr lang="en-US">
                <a:solidFill>
                  <a:srgbClr val="082D49"/>
                </a:solidFill>
                <a:latin typeface="Roboto"/>
                <a:ea typeface="Roboto"/>
                <a:cs typeface="Roboto"/>
                <a:sym typeface="Roboto"/>
              </a:rPr>
              <a:t>Furthermore, as telehealth becomes an integral part of healthcare delivery, efforts should be made to ensure equitable access to these services across all demographic and geographical segments. Addressing barriers to access, such as digital literacy, technological infrastructure, and reimbursement policies, will be crucial in ensuring that telehealth services reach all populations, including those in underserved and rural areas.</a:t>
            </a:r>
            <a:endParaRPr>
              <a:solidFill>
                <a:srgbClr val="082D49"/>
              </a:solidFill>
              <a:latin typeface="Roboto"/>
              <a:ea typeface="Roboto"/>
              <a:cs typeface="Roboto"/>
              <a:sym typeface="Roboto"/>
            </a:endParaRPr>
          </a:p>
          <a:p>
            <a:pPr indent="0" lvl="0" marL="457200" rtl="0" algn="l">
              <a:lnSpc>
                <a:spcPct val="90000"/>
              </a:lnSpc>
              <a:spcBef>
                <a:spcPts val="0"/>
              </a:spcBef>
              <a:spcAft>
                <a:spcPts val="0"/>
              </a:spcAft>
              <a:buNone/>
            </a:pPr>
            <a:r>
              <a:t/>
            </a:r>
            <a:endParaRPr>
              <a:solidFill>
                <a:srgbClr val="082D49"/>
              </a:solidFill>
              <a:latin typeface="Roboto"/>
              <a:ea typeface="Roboto"/>
              <a:cs typeface="Roboto"/>
              <a:sym typeface="Roboto"/>
            </a:endParaRPr>
          </a:p>
          <a:p>
            <a:pPr indent="0" lvl="0" marL="457200" rtl="0" algn="l">
              <a:lnSpc>
                <a:spcPct val="90000"/>
              </a:lnSpc>
              <a:spcBef>
                <a:spcPts val="0"/>
              </a:spcBef>
              <a:spcAft>
                <a:spcPts val="0"/>
              </a:spcAft>
              <a:buNone/>
            </a:pPr>
            <a:r>
              <a:rPr lang="en-US">
                <a:solidFill>
                  <a:srgbClr val="082D49"/>
                </a:solidFill>
                <a:latin typeface="Roboto"/>
                <a:ea typeface="Roboto"/>
                <a:cs typeface="Roboto"/>
                <a:sym typeface="Roboto"/>
              </a:rPr>
              <a:t>In conclusion, the data underscores the importance of recognizing telehealth as a critical component of modern healthcare delivery. Embracing telehealth not only enhances access to care but also offers opportunities for more efficient and patient-centered healthcare delivery models in the post-pandemic era.</a:t>
            </a:r>
            <a:endParaRPr>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t/>
            </a:r>
            <a:endParaRPr>
              <a:solidFill>
                <a:srgbClr val="082D4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5" name="Google Shape;845;p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Purpose / Description</a:t>
            </a:r>
            <a:endParaRPr b="1" i="0" sz="2400" u="none" cap="none" strike="noStrike">
              <a:solidFill>
                <a:srgbClr val="082D49"/>
              </a:solidFill>
              <a:latin typeface="Roboto"/>
              <a:ea typeface="Roboto"/>
              <a:cs typeface="Roboto"/>
              <a:sym typeface="Roboto"/>
            </a:endParaRPr>
          </a:p>
        </p:txBody>
      </p:sp>
      <p:sp>
        <p:nvSpPr>
          <p:cNvPr id="846" name="Google Shape;846;p2"/>
          <p:cNvSpPr txBox="1"/>
          <p:nvPr/>
        </p:nvSpPr>
        <p:spPr>
          <a:xfrm>
            <a:off x="3383925" y="4248300"/>
            <a:ext cx="8518800" cy="1486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lang="en-US" sz="1900">
                <a:solidFill>
                  <a:srgbClr val="082D49"/>
                </a:solidFill>
                <a:latin typeface="Lobster"/>
                <a:ea typeface="Lobster"/>
                <a:cs typeface="Lobster"/>
                <a:sym typeface="Lobster"/>
              </a:rPr>
              <a:t>Telehealth Trends During the COVID-19 Pandemic</a:t>
            </a:r>
            <a:endParaRPr sz="1900">
              <a:solidFill>
                <a:srgbClr val="082D49"/>
              </a:solidFill>
              <a:latin typeface="Lobster"/>
              <a:ea typeface="Lobster"/>
              <a:cs typeface="Lobster"/>
              <a:sym typeface="Lobster"/>
            </a:endParaRPr>
          </a:p>
          <a:p>
            <a:pPr indent="0" lvl="0" marL="0" marR="0" rtl="0" algn="l">
              <a:lnSpc>
                <a:spcPct val="90000"/>
              </a:lnSpc>
              <a:spcBef>
                <a:spcPts val="0"/>
              </a:spcBef>
              <a:spcAft>
                <a:spcPts val="0"/>
              </a:spcAft>
              <a:buClr>
                <a:srgbClr val="000000"/>
              </a:buClr>
              <a:buSzPts val="1400"/>
              <a:buFont typeface="Arial"/>
              <a:buNone/>
            </a:pPr>
            <a:r>
              <a:t/>
            </a:r>
            <a:endParaRPr sz="1900">
              <a:solidFill>
                <a:srgbClr val="082D49"/>
              </a:solidFill>
              <a:latin typeface="Lobster"/>
              <a:ea typeface="Lobster"/>
              <a:cs typeface="Lobster"/>
              <a:sym typeface="Lobster"/>
            </a:endParaRPr>
          </a:p>
          <a:p>
            <a:pPr indent="0" lvl="0" marL="0" marR="0" rtl="0" algn="l">
              <a:lnSpc>
                <a:spcPct val="90000"/>
              </a:lnSpc>
              <a:spcBef>
                <a:spcPts val="0"/>
              </a:spcBef>
              <a:spcAft>
                <a:spcPts val="0"/>
              </a:spcAft>
              <a:buClr>
                <a:srgbClr val="000000"/>
              </a:buClr>
              <a:buSzPts val="1400"/>
              <a:buFont typeface="Arial"/>
              <a:buNone/>
            </a:pPr>
            <a:r>
              <a:t/>
            </a:r>
            <a:endParaRPr>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This project investigates the impact of the COVID-19 pandemic on telehealth services. The focus is on understanding how telehealth usage patterns changed before, during, and after the height of the pandemic, examining data across different states, demographics, and time periods</a:t>
            </a:r>
            <a:endParaRPr b="0" i="0" sz="1400" u="none" cap="none" strike="noStrike">
              <a:solidFill>
                <a:srgbClr val="082D49"/>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0"/>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32" name="Google Shape;1032;p10"/>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33" name="Google Shape;1033;p10"/>
          <p:cNvSpPr txBox="1"/>
          <p:nvPr/>
        </p:nvSpPr>
        <p:spPr>
          <a:xfrm>
            <a:off x="3339700" y="1141400"/>
            <a:ext cx="8518800" cy="4673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82D49"/>
                </a:solidFill>
                <a:latin typeface="Roboto"/>
                <a:ea typeface="Roboto"/>
                <a:cs typeface="Roboto"/>
                <a:sym typeface="Roboto"/>
              </a:rPr>
              <a:t>Data Availability</a:t>
            </a:r>
            <a:r>
              <a:rPr b="0" i="0" lang="en-US" sz="1800" u="none" cap="none" strike="noStrike">
                <a:solidFill>
                  <a:srgbClr val="082D49"/>
                </a:solidFill>
                <a:latin typeface="Roboto"/>
                <a:ea typeface="Roboto"/>
                <a:cs typeface="Roboto"/>
                <a:sym typeface="Roboto"/>
              </a:rPr>
              <a:t>: The availability of comprehensive and reliable data for all relevant indicators and time periods was a challenge. In some cases, certain indicators or time periods had missing or incomplete data, which impacted the analysis and visualization.</a:t>
            </a:r>
            <a:endParaRPr b="0" i="0" sz="1800" u="none" cap="none" strike="noStrike">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82D49"/>
                </a:solidFill>
                <a:latin typeface="Roboto"/>
                <a:ea typeface="Roboto"/>
                <a:cs typeface="Roboto"/>
                <a:sym typeface="Roboto"/>
              </a:rPr>
              <a:t>Data Formatting:</a:t>
            </a:r>
            <a:r>
              <a:rPr b="0" i="0" lang="en-US" sz="1800" u="none" cap="none" strike="noStrike">
                <a:solidFill>
                  <a:srgbClr val="082D49"/>
                </a:solidFill>
                <a:latin typeface="Roboto"/>
                <a:ea typeface="Roboto"/>
                <a:cs typeface="Roboto"/>
                <a:sym typeface="Roboto"/>
              </a:rPr>
              <a:t> The formatting of date/time columns varied across different datasets, requiring preprocessing steps to ensure consistency and compatibility for analysis and visualization</a:t>
            </a:r>
            <a:r>
              <a:rPr lang="en-US" sz="1800">
                <a:solidFill>
                  <a:srgbClr val="082D49"/>
                </a:solidFill>
                <a:latin typeface="Roboto"/>
                <a:ea typeface="Roboto"/>
                <a:cs typeface="Roboto"/>
                <a:sym typeface="Roboto"/>
              </a:rPr>
              <a:t>.</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rPr b="1" lang="en-US" sz="1800">
                <a:solidFill>
                  <a:srgbClr val="082D49"/>
                </a:solidFill>
                <a:latin typeface="Roboto"/>
                <a:ea typeface="Roboto"/>
                <a:cs typeface="Roboto"/>
                <a:sym typeface="Roboto"/>
              </a:rPr>
              <a:t>Data Visualization:</a:t>
            </a:r>
            <a:r>
              <a:rPr lang="en-US" sz="1800">
                <a:solidFill>
                  <a:srgbClr val="082D49"/>
                </a:solidFill>
                <a:latin typeface="Roboto"/>
                <a:ea typeface="Roboto"/>
                <a:cs typeface="Roboto"/>
                <a:sym typeface="Roboto"/>
              </a:rPr>
              <a:t> Designing informative and visually appealing visualizations posed challenges, especially when dealing with large and complex datasets. Selecting the most appropriate chart types, color schemes, and labeling formats to convey the key insights effectively required careful consideration.</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rPr b="1" lang="en-US" sz="1800">
                <a:solidFill>
                  <a:srgbClr val="082D49"/>
                </a:solidFill>
                <a:latin typeface="Roboto"/>
                <a:ea typeface="Roboto"/>
                <a:cs typeface="Roboto"/>
                <a:sym typeface="Roboto"/>
              </a:rPr>
              <a:t>Data Presentation:</a:t>
            </a:r>
            <a:r>
              <a:rPr lang="en-US" sz="1800">
                <a:solidFill>
                  <a:srgbClr val="082D49"/>
                </a:solidFill>
                <a:latin typeface="Roboto"/>
                <a:ea typeface="Roboto"/>
                <a:cs typeface="Roboto"/>
                <a:sym typeface="Roboto"/>
              </a:rPr>
              <a:t> Presenting the data in a clear, concise, and understandable manner for diverse audiences posed challenges. Balancing the level of detail with simplicity, and choosing appropriate visualization techniques to highlight key findings, required careful planning and execution.</a:t>
            </a:r>
            <a:endParaRPr sz="1800">
              <a:solidFill>
                <a:srgbClr val="082D4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1"/>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42" name="Google Shape;1042;p11"/>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43" name="Google Shape;1043;p11"/>
          <p:cNvSpPr txBox="1"/>
          <p:nvPr/>
        </p:nvSpPr>
        <p:spPr>
          <a:xfrm>
            <a:off x="3339700" y="1141400"/>
            <a:ext cx="8518800" cy="28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3000">
                <a:latin typeface="Lobster"/>
                <a:ea typeface="Lobster"/>
                <a:cs typeface="Lobster"/>
                <a:sym typeface="Lobster"/>
              </a:rPr>
              <a:t>Future Research and Development Plans</a:t>
            </a:r>
            <a:endParaRPr b="1" sz="3000">
              <a:latin typeface="Lobster"/>
              <a:ea typeface="Lobster"/>
              <a:cs typeface="Lobster"/>
              <a:sym typeface="Lobster"/>
            </a:endParaRPr>
          </a:p>
          <a:p>
            <a:pPr indent="0" lvl="0" marL="457200" marR="0" rtl="0" algn="just">
              <a:lnSpc>
                <a:spcPct val="90000"/>
              </a:lnSpc>
              <a:spcBef>
                <a:spcPts val="1000"/>
              </a:spcBef>
              <a:spcAft>
                <a:spcPts val="0"/>
              </a:spcAft>
              <a:buNone/>
            </a:pPr>
            <a:r>
              <a:rPr lang="en-US" sz="1800">
                <a:latin typeface="Roboto"/>
                <a:ea typeface="Roboto"/>
                <a:cs typeface="Roboto"/>
                <a:sym typeface="Roboto"/>
              </a:rPr>
              <a:t>If more time was available the group might research the evolution and history of telehealth and we may explore the development of telehealth technologies and their benefits and advantages in specific healthcare settings. We may also investigate the cost-effectiveness of telehealth implementation and its impact on global healthcare, particularly in light of the COVID-19 pandemic. Additionally, we may examine cultural, social, and economic factors that influence the adoption and success of telehealth, considering how these factors can shape the future of telehealth services.</a:t>
            </a:r>
            <a:endParaRPr sz="1800">
              <a:solidFill>
                <a:srgbClr val="082D49"/>
              </a:solidFill>
              <a:latin typeface="Roboto"/>
              <a:ea typeface="Roboto"/>
              <a:cs typeface="Roboto"/>
              <a:sym typeface="Roboto"/>
            </a:endParaRPr>
          </a:p>
        </p:txBody>
      </p:sp>
      <p:sp>
        <p:nvSpPr>
          <p:cNvPr id="1044" name="Google Shape;1044;p11"/>
          <p:cNvSpPr txBox="1"/>
          <p:nvPr/>
        </p:nvSpPr>
        <p:spPr>
          <a:xfrm>
            <a:off x="3339700" y="362700"/>
            <a:ext cx="8518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p:txBody>
      </p:sp>
      <p:pic>
        <p:nvPicPr>
          <p:cNvPr id="1045" name="Google Shape;1045;p11"/>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26ef9efc99a_3_20"/>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26ef9efc99a_3_20"/>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26ef9efc99a_3_20"/>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55" name="Google Shape;855;g26ef9efc99a_3_20"/>
          <p:cNvSpPr txBox="1"/>
          <p:nvPr/>
        </p:nvSpPr>
        <p:spPr>
          <a:xfrm>
            <a:off x="3339700" y="3495675"/>
            <a:ext cx="8518800" cy="207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900">
              <a:solidFill>
                <a:srgbClr val="082D49"/>
              </a:solidFill>
              <a:latin typeface="Lobster"/>
              <a:ea typeface="Lobster"/>
              <a:cs typeface="Lobster"/>
              <a:sym typeface="Lobster"/>
            </a:endParaRPr>
          </a:p>
          <a:p>
            <a:pPr indent="0" lvl="0" marL="0" marR="0" rtl="0" algn="l">
              <a:lnSpc>
                <a:spcPct val="100000"/>
              </a:lnSpc>
              <a:spcBef>
                <a:spcPts val="0"/>
              </a:spcBef>
              <a:spcAft>
                <a:spcPts val="0"/>
              </a:spcAft>
              <a:buNone/>
            </a:pPr>
            <a:r>
              <a:t/>
            </a:r>
            <a:endParaRPr b="1" sz="1900">
              <a:solidFill>
                <a:srgbClr val="082D49"/>
              </a:solidFill>
              <a:latin typeface="Lobster"/>
              <a:ea typeface="Lobster"/>
              <a:cs typeface="Lobster"/>
              <a:sym typeface="Lobster"/>
            </a:endParaRPr>
          </a:p>
          <a:p>
            <a:pPr indent="0" lvl="0" marL="0" marR="0" rtl="0" algn="l">
              <a:lnSpc>
                <a:spcPct val="100000"/>
              </a:lnSpc>
              <a:spcBef>
                <a:spcPts val="0"/>
              </a:spcBef>
              <a:spcAft>
                <a:spcPts val="0"/>
              </a:spcAft>
              <a:buNone/>
            </a:pPr>
            <a:r>
              <a:rPr b="1" lang="en-US" sz="1900">
                <a:solidFill>
                  <a:srgbClr val="082D49"/>
                </a:solidFill>
                <a:latin typeface="Lobster"/>
                <a:ea typeface="Lobster"/>
                <a:cs typeface="Lobster"/>
                <a:sym typeface="Lobster"/>
              </a:rPr>
              <a:t>What was the rate of telehealth adoption during the COVID-19 pandemic?</a:t>
            </a:r>
            <a:endParaRPr b="1" sz="1900">
              <a:solidFill>
                <a:srgbClr val="082D49"/>
              </a:solidFill>
              <a:latin typeface="Lobster"/>
              <a:ea typeface="Lobster"/>
              <a:cs typeface="Lobster"/>
              <a:sym typeface="Lobster"/>
            </a:endParaRPr>
          </a:p>
          <a:p>
            <a:pPr indent="0" lvl="0" marL="0" marR="0" rtl="0" algn="l">
              <a:lnSpc>
                <a:spcPct val="100000"/>
              </a:lnSpc>
              <a:spcBef>
                <a:spcPts val="0"/>
              </a:spcBef>
              <a:spcAft>
                <a:spcPts val="0"/>
              </a:spcAft>
              <a:buNone/>
            </a:pPr>
            <a:r>
              <a:t/>
            </a:r>
            <a:endParaRPr sz="1300"/>
          </a:p>
          <a:p>
            <a:pPr indent="0" lvl="0" marL="0" marR="0" rtl="0" algn="l">
              <a:lnSpc>
                <a:spcPct val="100000"/>
              </a:lnSpc>
              <a:spcBef>
                <a:spcPts val="0"/>
              </a:spcBef>
              <a:spcAft>
                <a:spcPts val="0"/>
              </a:spcAft>
              <a:buNone/>
            </a:pPr>
            <a:r>
              <a:rPr lang="en-US" sz="1300"/>
              <a:t>This question focuses on quantifying the increase in telehealth usage from the onset of the pandemic, aiming to provide a clear picture of how healthcare service delivery evolved in response to global health challenges</a:t>
            </a:r>
            <a:endParaRPr sz="1300"/>
          </a:p>
          <a:p>
            <a:pPr indent="457200" lvl="0" marL="0" rtl="0" algn="l">
              <a:lnSpc>
                <a:spcPct val="100000"/>
              </a:lnSpc>
              <a:spcBef>
                <a:spcPts val="0"/>
              </a:spcBef>
              <a:spcAft>
                <a:spcPts val="0"/>
              </a:spcAft>
              <a:buNone/>
            </a:pPr>
            <a:r>
              <a:t/>
            </a:r>
            <a:endParaRPr b="1">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300">
              <a:solidFill>
                <a:srgbClr val="082D49"/>
              </a:solidFill>
              <a:latin typeface="Roboto"/>
              <a:ea typeface="Roboto"/>
              <a:cs typeface="Roboto"/>
              <a:sym typeface="Roboto"/>
            </a:endParaRPr>
          </a:p>
        </p:txBody>
      </p:sp>
      <p:sp>
        <p:nvSpPr>
          <p:cNvPr id="856" name="Google Shape;856;g26ef9efc99a_3_2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26ef9efc99a_3_29"/>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26ef9efc99a_3_29"/>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26ef9efc99a_3_29"/>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65" name="Google Shape;865;g26ef9efc99a_3_29"/>
          <p:cNvSpPr txBox="1"/>
          <p:nvPr/>
        </p:nvSpPr>
        <p:spPr>
          <a:xfrm>
            <a:off x="3339700" y="3495675"/>
            <a:ext cx="8518800" cy="24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b="1" sz="2000">
              <a:solidFill>
                <a:schemeClr val="dk2"/>
              </a:solidFill>
              <a:latin typeface="Lobster"/>
              <a:ea typeface="Lobster"/>
              <a:cs typeface="Lobster"/>
              <a:sym typeface="Lobster"/>
            </a:endParaRPr>
          </a:p>
          <a:p>
            <a:pPr indent="0" lvl="0" marL="0" rtl="0" algn="l">
              <a:lnSpc>
                <a:spcPct val="115000"/>
              </a:lnSpc>
              <a:spcBef>
                <a:spcPts val="0"/>
              </a:spcBef>
              <a:spcAft>
                <a:spcPts val="0"/>
              </a:spcAft>
              <a:buNone/>
            </a:pPr>
            <a:r>
              <a:rPr b="1" lang="en-US" sz="2000">
                <a:solidFill>
                  <a:schemeClr val="dk2"/>
                </a:solidFill>
                <a:latin typeface="Lobster"/>
                <a:ea typeface="Lobster"/>
                <a:cs typeface="Lobster"/>
                <a:sym typeface="Lobster"/>
              </a:rPr>
              <a:t>Who was using telehealth services?</a:t>
            </a:r>
            <a:endParaRPr b="1" sz="2000">
              <a:latin typeface="Lobster"/>
              <a:ea typeface="Lobster"/>
              <a:cs typeface="Lobster"/>
              <a:sym typeface="Lobster"/>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US" sz="1300">
                <a:solidFill>
                  <a:schemeClr val="dk2"/>
                </a:solidFill>
                <a:latin typeface="Roboto"/>
                <a:ea typeface="Roboto"/>
                <a:cs typeface="Roboto"/>
                <a:sym typeface="Roboto"/>
              </a:rPr>
              <a:t>Demographic analysis was crucial to understand which population segments were most engaged with telehealth.  This involved looking at different age groups, socioeconomic status, and other relevant demographic factors to identify trends and disparities in telehealth usage.</a:t>
            </a:r>
            <a:endParaRPr b="1" sz="13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b="1">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082D49"/>
              </a:solidFill>
              <a:latin typeface="Roboto"/>
              <a:ea typeface="Roboto"/>
              <a:cs typeface="Roboto"/>
              <a:sym typeface="Roboto"/>
            </a:endParaRPr>
          </a:p>
        </p:txBody>
      </p:sp>
      <p:sp>
        <p:nvSpPr>
          <p:cNvPr id="866" name="Google Shape;866;g26ef9efc99a_3_29"/>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75" name="Google Shape;875;p3"/>
          <p:cNvSpPr txBox="1"/>
          <p:nvPr/>
        </p:nvSpPr>
        <p:spPr>
          <a:xfrm>
            <a:off x="3339700" y="3503675"/>
            <a:ext cx="8518800" cy="16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3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b="1">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US" sz="1900">
                <a:solidFill>
                  <a:schemeClr val="dk2"/>
                </a:solidFill>
                <a:latin typeface="Lobster"/>
                <a:ea typeface="Lobster"/>
                <a:cs typeface="Lobster"/>
                <a:sym typeface="Lobster"/>
              </a:rPr>
              <a:t>Where were users located?</a:t>
            </a:r>
            <a:endParaRPr b="1" sz="1900">
              <a:solidFill>
                <a:schemeClr val="dk2"/>
              </a:solidFill>
              <a:latin typeface="Lobster"/>
              <a:ea typeface="Lobster"/>
              <a:cs typeface="Lobster"/>
              <a:sym typeface="Lobster"/>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US" sz="1300">
                <a:solidFill>
                  <a:schemeClr val="dk2"/>
                </a:solidFill>
                <a:latin typeface="Roboto"/>
                <a:ea typeface="Roboto"/>
                <a:cs typeface="Roboto"/>
                <a:sym typeface="Roboto"/>
              </a:rPr>
              <a:t>Geographic trends in telehealth adoption were also studied to ascertain whether there were significant trends in usage across different states.</a:t>
            </a:r>
            <a:endParaRPr sz="1300">
              <a:solidFill>
                <a:srgbClr val="082D49"/>
              </a:solidFill>
              <a:latin typeface="Roboto"/>
              <a:ea typeface="Roboto"/>
              <a:cs typeface="Roboto"/>
              <a:sym typeface="Roboto"/>
            </a:endParaRPr>
          </a:p>
        </p:txBody>
      </p:sp>
      <p:sp>
        <p:nvSpPr>
          <p:cNvPr id="876" name="Google Shape;876;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g26ef9efc99a_3_0"/>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26ef9efc99a_3_0"/>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26ef9efc99a_3_0"/>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85" name="Google Shape;885;g26ef9efc99a_3_0"/>
          <p:cNvSpPr txBox="1"/>
          <p:nvPr/>
        </p:nvSpPr>
        <p:spPr>
          <a:xfrm>
            <a:off x="3339700" y="3495675"/>
            <a:ext cx="8518800" cy="197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US" sz="2700">
                <a:solidFill>
                  <a:srgbClr val="082D49"/>
                </a:solidFill>
                <a:latin typeface="Lobster"/>
                <a:ea typeface="Lobster"/>
                <a:cs typeface="Lobster"/>
                <a:sym typeface="Lobster"/>
              </a:rPr>
              <a:t>Standardizing Time</a:t>
            </a:r>
            <a:endParaRPr b="1" sz="2700">
              <a:solidFill>
                <a:srgbClr val="082D49"/>
              </a:solidFill>
              <a:latin typeface="Lobster"/>
              <a:ea typeface="Lobster"/>
              <a:cs typeface="Lobster"/>
              <a:sym typeface="Lobster"/>
            </a:endParaRPr>
          </a:p>
          <a:p>
            <a:pPr indent="0" lvl="0" marL="0" marR="0" rtl="0" algn="l">
              <a:lnSpc>
                <a:spcPct val="115000"/>
              </a:lnSpc>
              <a:spcBef>
                <a:spcPts val="800"/>
              </a:spcBef>
              <a:spcAft>
                <a:spcPts val="800"/>
              </a:spcAft>
              <a:buNone/>
            </a:pPr>
            <a:r>
              <a:rPr lang="en-US">
                <a:solidFill>
                  <a:srgbClr val="082D49"/>
                </a:solidFill>
                <a:latin typeface="Roboto"/>
                <a:ea typeface="Roboto"/>
                <a:cs typeface="Roboto"/>
                <a:sym typeface="Roboto"/>
              </a:rPr>
              <a:t>The initial step in our analysis involved unifying the time period formats across all datasets.  Data was collected from the CDC website, where each dataset had its unique way of representing time. To facilitate consistent temporal analysis across all data, we standardized all time references to a uniform format of year and quarter (e.g., 2021 Q1). This standardization was crucial for aligning datasets for comparative and trend analyses over time.</a:t>
            </a:r>
            <a:endParaRPr>
              <a:solidFill>
                <a:srgbClr val="082D49"/>
              </a:solidFill>
              <a:latin typeface="Roboto"/>
              <a:ea typeface="Roboto"/>
              <a:cs typeface="Roboto"/>
              <a:sym typeface="Roboto"/>
            </a:endParaRPr>
          </a:p>
        </p:txBody>
      </p:sp>
      <p:sp>
        <p:nvSpPr>
          <p:cNvPr id="886" name="Google Shape;886;g26ef9efc99a_3_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95" name="Google Shape;895;p4"/>
          <p:cNvSpPr txBox="1"/>
          <p:nvPr/>
        </p:nvSpPr>
        <p:spPr>
          <a:xfrm>
            <a:off x="3339700" y="3495675"/>
            <a:ext cx="8518800" cy="221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US" sz="2700">
                <a:solidFill>
                  <a:srgbClr val="082D49"/>
                </a:solidFill>
                <a:latin typeface="Lobster"/>
                <a:ea typeface="Lobster"/>
                <a:cs typeface="Lobster"/>
                <a:sym typeface="Lobster"/>
              </a:rPr>
              <a:t>Harmonizing Shared Information</a:t>
            </a:r>
            <a:endParaRPr b="1" sz="2700">
              <a:solidFill>
                <a:srgbClr val="082D49"/>
              </a:solidFill>
              <a:latin typeface="Lobster"/>
              <a:ea typeface="Lobster"/>
              <a:cs typeface="Lobster"/>
              <a:sym typeface="Lobster"/>
            </a:endParaRPr>
          </a:p>
          <a:p>
            <a:pPr indent="0" lvl="0" marL="0" marR="0" rtl="0" algn="l">
              <a:lnSpc>
                <a:spcPct val="115000"/>
              </a:lnSpc>
              <a:spcBef>
                <a:spcPts val="800"/>
              </a:spcBef>
              <a:spcAft>
                <a:spcPts val="800"/>
              </a:spcAft>
              <a:buNone/>
            </a:pPr>
            <a:r>
              <a:rPr lang="en-US">
                <a:solidFill>
                  <a:srgbClr val="082D49"/>
                </a:solidFill>
                <a:latin typeface="Roboto"/>
                <a:ea typeface="Roboto"/>
                <a:cs typeface="Roboto"/>
                <a:sym typeface="Roboto"/>
              </a:rPr>
              <a:t>After standardizing the time periods, we focused on examining the common fields across the datasets collected from the CDC. This included demographic information and geographical data, which varied slightly in terms of categorization and standardized terminology across different datasets. We standardized these attributes to ensure consistency in definitions and categories used throughout our analysis. This harmonization was essential for integrating the datasets to form a comprehensive view of the data.</a:t>
            </a:r>
            <a:endParaRPr>
              <a:solidFill>
                <a:srgbClr val="082D49"/>
              </a:solidFill>
              <a:latin typeface="Roboto"/>
              <a:ea typeface="Roboto"/>
              <a:cs typeface="Roboto"/>
              <a:sym typeface="Roboto"/>
            </a:endParaRPr>
          </a:p>
        </p:txBody>
      </p:sp>
      <p:sp>
        <p:nvSpPr>
          <p:cNvPr id="896" name="Google Shape;896;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26ef9efc99a_3_10"/>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26ef9efc99a_3_10"/>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26ef9efc99a_3_10"/>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905" name="Google Shape;905;g26ef9efc99a_3_10"/>
          <p:cNvSpPr txBox="1"/>
          <p:nvPr/>
        </p:nvSpPr>
        <p:spPr>
          <a:xfrm>
            <a:off x="3339700" y="3495675"/>
            <a:ext cx="8518800" cy="197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US" sz="2700">
                <a:solidFill>
                  <a:srgbClr val="082D49"/>
                </a:solidFill>
                <a:latin typeface="Lobster"/>
                <a:ea typeface="Lobster"/>
                <a:cs typeface="Lobster"/>
                <a:sym typeface="Lobster"/>
              </a:rPr>
              <a:t>Removing Skewed Data</a:t>
            </a:r>
            <a:endParaRPr b="1" sz="2700">
              <a:solidFill>
                <a:srgbClr val="082D49"/>
              </a:solidFill>
              <a:latin typeface="Lobster"/>
              <a:ea typeface="Lobster"/>
              <a:cs typeface="Lobster"/>
              <a:sym typeface="Lobster"/>
            </a:endParaRPr>
          </a:p>
          <a:p>
            <a:pPr indent="0" lvl="0" marL="0" marR="0" rtl="0" algn="l">
              <a:lnSpc>
                <a:spcPct val="115000"/>
              </a:lnSpc>
              <a:spcBef>
                <a:spcPts val="800"/>
              </a:spcBef>
              <a:spcAft>
                <a:spcPts val="800"/>
              </a:spcAft>
              <a:buNone/>
            </a:pPr>
            <a:r>
              <a:rPr lang="en-US">
                <a:solidFill>
                  <a:srgbClr val="082D49"/>
                </a:solidFill>
                <a:latin typeface="Roboto"/>
                <a:ea typeface="Roboto"/>
                <a:cs typeface="Roboto"/>
                <a:sym typeface="Roboto"/>
              </a:rPr>
              <a:t>During our data cleaning process, we identified entries that could potentially skew the analysis results, such as 'National' being listed under the state column. These entries were promptly removed to maintain the integrity of geographic-specific analyses and ensure accuracy in the interpretation of trends. This step was particularly important to avoid misleading conclusions in our study of geographic variations in telehealth adoption.</a:t>
            </a:r>
            <a:endParaRPr>
              <a:solidFill>
                <a:srgbClr val="082D49"/>
              </a:solidFill>
              <a:latin typeface="Roboto"/>
              <a:ea typeface="Roboto"/>
              <a:cs typeface="Roboto"/>
              <a:sym typeface="Roboto"/>
            </a:endParaRPr>
          </a:p>
        </p:txBody>
      </p:sp>
      <p:sp>
        <p:nvSpPr>
          <p:cNvPr id="906" name="Google Shape;906;g26ef9efc99a_3_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915" name="Google Shape;915;p5"/>
          <p:cNvSpPr txBox="1"/>
          <p:nvPr/>
        </p:nvSpPr>
        <p:spPr>
          <a:xfrm>
            <a:off x="3339700" y="3495675"/>
            <a:ext cx="8518800" cy="311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lang="en-US" sz="3000">
                <a:solidFill>
                  <a:srgbClr val="082D49"/>
                </a:solidFill>
                <a:latin typeface="Lobster"/>
                <a:ea typeface="Lobster"/>
                <a:cs typeface="Lobster"/>
                <a:sym typeface="Lobster"/>
              </a:rPr>
              <a:t>Approach</a:t>
            </a:r>
            <a:r>
              <a:rPr b="1" lang="en-US" sz="3000">
                <a:solidFill>
                  <a:srgbClr val="082D49"/>
                </a:solidFill>
                <a:latin typeface="Roboto"/>
                <a:ea typeface="Roboto"/>
                <a:cs typeface="Roboto"/>
                <a:sym typeface="Roboto"/>
              </a:rPr>
              <a:t> </a:t>
            </a:r>
            <a:endParaRPr b="1" sz="3000">
              <a:solidFill>
                <a:srgbClr val="082D49"/>
              </a:solidFill>
              <a:latin typeface="Roboto"/>
              <a:ea typeface="Roboto"/>
              <a:cs typeface="Roboto"/>
              <a:sym typeface="Roboto"/>
            </a:endParaRPr>
          </a:p>
          <a:p>
            <a:pPr indent="0" lvl="0" marL="0" marR="0" rtl="0" algn="just">
              <a:lnSpc>
                <a:spcPct val="115000"/>
              </a:lnSpc>
              <a:spcBef>
                <a:spcPts val="800"/>
              </a:spcBef>
              <a:spcAft>
                <a:spcPts val="0"/>
              </a:spcAft>
              <a:buClr>
                <a:srgbClr val="000000"/>
              </a:buClr>
              <a:buSzPts val="1400"/>
              <a:buFont typeface="Arial"/>
              <a:buNone/>
            </a:pPr>
            <a:r>
              <a:rPr lang="en-US">
                <a:solidFill>
                  <a:srgbClr val="082D49"/>
                </a:solidFill>
                <a:latin typeface="Roboto"/>
                <a:ea typeface="Roboto"/>
                <a:cs typeface="Roboto"/>
                <a:sym typeface="Roboto"/>
              </a:rPr>
              <a:t>The approach for this study involved gathering relevant datasets on telehealth usage, COVID-19 cases, demographics, and healthcare infrastructure. These datasets were integrated to create a unified dataset for analysis. Exploratory data analysis was conducted to identify trends and correlations, specifically focusing on the impact of the pandemic on telehealth adoption. Visualizations such as line charts, bar graphs, and heatmaps were created to present key findings. The results were interpreted to draw meaningful conclusions and provide actionable recommendations.</a:t>
            </a:r>
            <a:endParaRPr i="0" u="none" cap="none" strike="noStrike">
              <a:solidFill>
                <a:srgbClr val="082D49"/>
              </a:solidFill>
              <a:latin typeface="Roboto"/>
              <a:ea typeface="Roboto"/>
              <a:cs typeface="Roboto"/>
              <a:sym typeface="Roboto"/>
            </a:endParaRPr>
          </a:p>
          <a:p>
            <a:pPr indent="0" lvl="0" marL="0" rtl="0" algn="l">
              <a:lnSpc>
                <a:spcPct val="115000"/>
              </a:lnSpc>
              <a:spcBef>
                <a:spcPts val="80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b="1">
              <a:latin typeface="Roboto"/>
              <a:ea typeface="Roboto"/>
              <a:cs typeface="Roboto"/>
              <a:sym typeface="Roboto"/>
            </a:endParaRPr>
          </a:p>
          <a:p>
            <a:pPr indent="0" lvl="0" marL="0" marR="0" rtl="0" algn="l">
              <a:lnSpc>
                <a:spcPct val="115000"/>
              </a:lnSpc>
              <a:spcBef>
                <a:spcPts val="0"/>
              </a:spcBef>
              <a:spcAft>
                <a:spcPts val="800"/>
              </a:spcAft>
              <a:buClr>
                <a:srgbClr val="000000"/>
              </a:buClr>
              <a:buSzPts val="1400"/>
              <a:buFont typeface="Arial"/>
              <a:buNone/>
            </a:pPr>
            <a:r>
              <a:t/>
            </a:r>
            <a:endParaRPr>
              <a:solidFill>
                <a:srgbClr val="082D49"/>
              </a:solidFill>
              <a:latin typeface="Roboto"/>
              <a:ea typeface="Roboto"/>
              <a:cs typeface="Roboto"/>
              <a:sym typeface="Roboto"/>
            </a:endParaRPr>
          </a:p>
        </p:txBody>
      </p:sp>
      <p:sp>
        <p:nvSpPr>
          <p:cNvPr id="916" name="Google Shape;916;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Rodriguez</dc:creator>
</cp:coreProperties>
</file>