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" y="8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16DB-11EF-D90F-0851-F4617A45F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D0B6E-5318-9C62-A67B-9FF8B089D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7E741-6ABB-AE56-4F76-116978B9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2D61-DD40-4CE9-AE0A-241DA355CAE4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082CB-0BE5-96C1-AEF7-35A898BD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C75ED-1D0A-99DB-1919-407E504B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EBE4-58E7-48D0-B5D5-442849CCA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446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471C-B3A9-7241-1470-0ED8109D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7D58E-E6CE-E86A-8793-E3FBE9714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B8E30-7CAA-F9E7-50CF-8655C759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2D61-DD40-4CE9-AE0A-241DA355CAE4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87491-140B-5C73-F27F-108DF8BB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5567B-15AD-9374-ECC0-A2B79AC8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EBE4-58E7-48D0-B5D5-442849CCA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363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ED98D-DE13-5E69-B1A7-DFCCA0BA8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B3EC2-8760-90B9-019E-3F67D28DC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A6450-AC22-DD0D-79B3-C78267FC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2D61-DD40-4CE9-AE0A-241DA355CAE4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85ECE-EE26-7FA7-13FC-D684EF26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9D2E-8F4A-2BA0-94A4-FB50CA2F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EBE4-58E7-48D0-B5D5-442849CCA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705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1F88-429F-672E-ECC8-AB83B3E8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C29C5-B260-F847-C576-5FEB90DD1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B71EA-2FA5-94D5-F5F5-1A6696DF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2D61-DD40-4CE9-AE0A-241DA355CAE4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61E31-EA71-2C38-96B4-EEB826E1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55E4B-7505-352C-CCC0-5D827861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EBE4-58E7-48D0-B5D5-442849CCA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646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8C46-1BBA-15DC-C59C-9DC35A26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0D322-475F-5FA2-6BCA-BC1F256C6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F514E-6A8D-2352-9E9A-0C44D888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2D61-DD40-4CE9-AE0A-241DA355CAE4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0FAE8-47DC-1DBE-9EFA-35C046B6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C31E2-5AA9-C8F0-E4E1-22924E1C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EBE4-58E7-48D0-B5D5-442849CCA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05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8097-8130-F23C-23CF-0838F70C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B6FA-6594-E74B-C274-EEAEA009C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2C6D6-ECA3-7DFF-F205-58612FFE6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97D5D-A126-371A-19DA-5962842F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2D61-DD40-4CE9-AE0A-241DA355CAE4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765AF-3ED7-D944-B412-44413094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73F05-C879-A79D-98D6-80423D50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EBE4-58E7-48D0-B5D5-442849CCA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10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8D55-A5A9-C66A-9301-9AE000049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50AEA-4376-AEFC-CDA6-FF41660E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F6BDF-7E23-D929-99BE-3E0ED230D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99F3C-35A0-1AD6-944D-B7440BDB2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95E3C-4651-2B22-DE41-53BFFBE32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F8D8D-D4E1-6BF3-5D5B-6659F52A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2D61-DD40-4CE9-AE0A-241DA355CAE4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4B990-EB05-0064-8530-1D37CAF8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06F66-3762-F53B-8297-603C29CC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EBE4-58E7-48D0-B5D5-442849CCA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08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BFF4-A2C8-6C5F-DAC1-5E102C38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3EF15-967A-03E3-71B8-DC4BD9B4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2D61-DD40-4CE9-AE0A-241DA355CAE4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DF180-7F92-FF9E-4B29-50175C02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BC47F-3AC1-D34E-571E-B536586B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EBE4-58E7-48D0-B5D5-442849CCA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49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FBD1D-2C2B-7FB5-4D30-E77A5207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2D61-DD40-4CE9-AE0A-241DA355CAE4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F674C-6D34-4DCA-FBD6-149F6C6C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E4D3F-4B45-C860-DE65-2CF3D85A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EBE4-58E7-48D0-B5D5-442849CCA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5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A6E1-1BFC-D456-D956-0B6D0845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0317-A4BD-C1B7-0EF9-E9C8730E8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FFE9E-A151-9388-61BF-5E6874750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DCA86-2357-170A-E005-81E68C46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2D61-DD40-4CE9-AE0A-241DA355CAE4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9EC8F-8321-D5DE-DDB5-51112EE2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69B0C-4FFB-0FCB-98CA-57BA9683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EBE4-58E7-48D0-B5D5-442849CCA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08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D354-E651-5CB2-5BEE-7DC00DF6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4CE82-FC84-74F4-7C18-C5A0A430A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A1794-5100-3A3D-16D0-7B88AF693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EBE9C-B579-D4CC-A78B-9CD24BC4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2D61-DD40-4CE9-AE0A-241DA355CAE4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687E7-1095-5A0D-E429-A5713114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7777E-0484-0EC1-29B5-03F3158D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EBE4-58E7-48D0-B5D5-442849CCA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446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9B409-E28D-7CE1-6233-3E3BED64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0EBA2-711A-4C90-B070-E797F0EA7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86D16-34C5-2DC5-CB36-49CD8F04B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0C2D61-DD40-4CE9-AE0A-241DA355CAE4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AFE01-9A0F-F1E7-BB87-EB083E1CF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26AC6-DAAC-9C75-A4E2-B02A43E09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52EBE4-58E7-48D0-B5D5-442849CCA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44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6BA83-C921-1811-0B17-139751B0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CA" sz="7400">
                <a:solidFill>
                  <a:srgbClr val="FFFFFF"/>
                </a:solidFill>
              </a:rPr>
              <a:t>Predicting Loan Defaults Using Machine Learning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BE2C7-6F84-D5E3-2231-F149C4E9D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n-CA" sz="2000">
                <a:solidFill>
                  <a:srgbClr val="FFFFFF"/>
                </a:solidFill>
              </a:rPr>
              <a:t>Capstone 2 by Dardeep Somel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44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F56A1-2BE1-0943-2C85-DE8250A9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6EC0-A815-D708-7DFA-195467D69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228" y="5972174"/>
            <a:ext cx="8578699" cy="5048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Floor is open for questions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68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2D378-6E3E-7627-EEDD-EAA91083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CA" sz="52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6115F-F69E-C61B-E916-657339116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Content: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Overview of Lending Club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Project Objective: Develop a model to predict loan defaults with at least 85%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Importance: Helps Lending Club manage risk and make informed lending decisions</a:t>
            </a:r>
          </a:p>
          <a:p>
            <a:endParaRPr lang="en-CA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6A14F-E4FB-6382-4C2A-2E603501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CA" sz="8000">
                <a:solidFill>
                  <a:srgbClr val="FFFFFF"/>
                </a:solidFill>
              </a:rPr>
              <a:t>Dataset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6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3390839D-18CC-6719-1798-0670B52796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97233" y="518400"/>
            <a:ext cx="4771607" cy="58379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Source: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 Lending Club Loan Data from Kaggle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Key Features: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Borrower personal information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Loan data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Credit utilization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Additional information like loan purpose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03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ED563-8D63-E033-886B-643A283E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CA" sz="5600">
                <a:solidFill>
                  <a:srgbClr val="FFFFFF"/>
                </a:solidFill>
              </a:rPr>
              <a:t>Data Preparation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6E3BFB-5FE7-4D04-DD43-7C00BB34F7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97233" y="518400"/>
            <a:ext cx="4771607" cy="58379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Data Cleaning: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 Handling missing values, outliers, and infinite values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Feature Engineering: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 Creating new features to improve model performance </a:t>
            </a: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8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2D537-6AF8-D649-9E96-E51AC676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CA" sz="7400">
                <a:solidFill>
                  <a:srgbClr val="FFFFFF"/>
                </a:solidFill>
              </a:rPr>
              <a:t>Modeling Approach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C85BB0DA-7A66-B9BE-6980-1D45249E5A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97233" y="518400"/>
            <a:ext cx="4771607" cy="58379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Model Selection: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 Random Forest and Gradient Boosting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Hyperparameter Tuning: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 Using RandomizedSearchCV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Addressing Class Imbalance: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 SMOTE and class weight adjustments (Potential Future approaches)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35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C4FB0-837A-6C1E-C3D6-77C960F38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CA" sz="5600">
                <a:solidFill>
                  <a:srgbClr val="FFFFFF"/>
                </a:solidFill>
              </a:rPr>
              <a:t>Model Evaluation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3E81F-2FC1-1892-B638-CFC12A691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000" b="1">
                <a:solidFill>
                  <a:schemeClr val="tx1">
                    <a:alpha val="80000"/>
                  </a:schemeClr>
                </a:solidFill>
              </a:rPr>
              <a:t>Performance Metrics:</a:t>
            </a:r>
            <a:r>
              <a:rPr lang="en-CA" sz="2000">
                <a:solidFill>
                  <a:schemeClr val="tx1">
                    <a:alpha val="80000"/>
                  </a:schemeClr>
                </a:solidFill>
              </a:rPr>
              <a:t> Accuracy, Precision, Recall, F1-Score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1">
                <a:solidFill>
                  <a:schemeClr val="tx1">
                    <a:alpha val="80000"/>
                  </a:schemeClr>
                </a:solidFill>
              </a:rPr>
              <a:t>Confusion Matrix Analysis</a:t>
            </a:r>
            <a:endParaRPr lang="en-CA" sz="2000">
              <a:solidFill>
                <a:schemeClr val="tx1">
                  <a:alpha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1">
                <a:solidFill>
                  <a:schemeClr val="tx1">
                    <a:alpha val="80000"/>
                  </a:schemeClr>
                </a:solidFill>
              </a:rPr>
              <a:t>Comparison of Models:</a:t>
            </a:r>
            <a:r>
              <a:rPr lang="en-CA" sz="2000">
                <a:solidFill>
                  <a:schemeClr val="tx1">
                    <a:alpha val="80000"/>
                  </a:schemeClr>
                </a:solidFill>
              </a:rPr>
              <a:t> Random Forest, Gradient Boosting, Voting Classifier</a:t>
            </a:r>
          </a:p>
          <a:p>
            <a:endParaRPr lang="en-CA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7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F2021-70FB-679B-5DBB-9630C62F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E0A705-264C-A71B-5187-FA6459B65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7027" y="818107"/>
            <a:ext cx="6194967" cy="490951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15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42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3D849-9613-322A-AB5F-21A4E0E0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E38811-37FF-032E-3647-6845547F0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7027" y="2506235"/>
            <a:ext cx="6194967" cy="322138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15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52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30D7A-AA7C-4D3C-DACB-4195DD5C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CA" sz="56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530A-D3DD-BA8E-E2B5-034428805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Summary of Findings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Implications for Lending Club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Future Work: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 Further model improvements, additional features</a:t>
            </a:r>
          </a:p>
          <a:p>
            <a:endParaRPr lang="en-CA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53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181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Predicting Loan Defaults Using Machine Learning </vt:lpstr>
      <vt:lpstr>Introduction</vt:lpstr>
      <vt:lpstr>Dataset</vt:lpstr>
      <vt:lpstr>Data Preparation</vt:lpstr>
      <vt:lpstr>Modeling Approach</vt:lpstr>
      <vt:lpstr>Model Evaluation</vt:lpstr>
      <vt:lpstr>Confusion Matrix</vt:lpstr>
      <vt:lpstr>Feature Importance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Dardeep Somel</dc:creator>
  <cp:lastModifiedBy>Dardeep Somel</cp:lastModifiedBy>
  <cp:revision>1</cp:revision>
  <dcterms:created xsi:type="dcterms:W3CDTF">2024-07-15T15:26:13Z</dcterms:created>
  <dcterms:modified xsi:type="dcterms:W3CDTF">2024-07-15T15:36:18Z</dcterms:modified>
</cp:coreProperties>
</file>