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67" r:id="rId4"/>
    <p:sldId id="258" r:id="rId5"/>
    <p:sldId id="261" r:id="rId6"/>
    <p:sldId id="268" r:id="rId7"/>
    <p:sldId id="269" r:id="rId8"/>
    <p:sldId id="270" r:id="rId9"/>
    <p:sldId id="271" r:id="rId10"/>
    <p:sldId id="272" r:id="rId11"/>
    <p:sldId id="273"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90" d="100"/>
          <a:sy n="90" d="100"/>
        </p:scale>
        <p:origin x="1158" y="49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966BA2-2312-4E3B-9CF1-1FA6DC57CE7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F3D92D6-BDB1-4566-BC62-D9F26473E162}">
      <dgm:prSet/>
      <dgm:spPr/>
      <dgm:t>
        <a:bodyPr/>
        <a:lstStyle/>
        <a:p>
          <a:pPr>
            <a:defRPr cap="all"/>
          </a:pPr>
          <a:r>
            <a:rPr lang="en-CA" dirty="0"/>
            <a:t>Cardiovascular Related Deaths</a:t>
          </a:r>
          <a:endParaRPr lang="en-US" dirty="0"/>
        </a:p>
      </dgm:t>
    </dgm:pt>
    <dgm:pt modelId="{AC8E10B1-D4A5-4786-A344-9A6B490E1CB0}" type="parTrans" cxnId="{A2CCB869-C5E2-4AD9-B917-83183B23E2D3}">
      <dgm:prSet/>
      <dgm:spPr/>
      <dgm:t>
        <a:bodyPr/>
        <a:lstStyle/>
        <a:p>
          <a:endParaRPr lang="en-US"/>
        </a:p>
      </dgm:t>
    </dgm:pt>
    <dgm:pt modelId="{B229B0D7-C3A4-4AA8-B98A-1747DFDA8CDB}" type="sibTrans" cxnId="{A2CCB869-C5E2-4AD9-B917-83183B23E2D3}">
      <dgm:prSet/>
      <dgm:spPr/>
      <dgm:t>
        <a:bodyPr/>
        <a:lstStyle/>
        <a:p>
          <a:endParaRPr lang="en-US"/>
        </a:p>
      </dgm:t>
    </dgm:pt>
    <dgm:pt modelId="{2C479CC1-3232-4A5A-9C0D-27868E721D01}">
      <dgm:prSet/>
      <dgm:spPr/>
      <dgm:t>
        <a:bodyPr/>
        <a:lstStyle/>
        <a:p>
          <a:pPr>
            <a:defRPr cap="all"/>
          </a:pPr>
          <a:r>
            <a:rPr lang="en-CA"/>
            <a:t>Infectious Disease Related Deaths</a:t>
          </a:r>
          <a:endParaRPr lang="en-US"/>
        </a:p>
      </dgm:t>
    </dgm:pt>
    <dgm:pt modelId="{8C08E9B3-85B0-4DFF-AE22-D2C3559F65B8}" type="parTrans" cxnId="{90C12F9A-97C2-4917-8159-BD0498063183}">
      <dgm:prSet/>
      <dgm:spPr/>
      <dgm:t>
        <a:bodyPr/>
        <a:lstStyle/>
        <a:p>
          <a:endParaRPr lang="en-US"/>
        </a:p>
      </dgm:t>
    </dgm:pt>
    <dgm:pt modelId="{D9235078-6487-4B8F-8AEC-C2DACEAE8912}" type="sibTrans" cxnId="{90C12F9A-97C2-4917-8159-BD0498063183}">
      <dgm:prSet/>
      <dgm:spPr/>
      <dgm:t>
        <a:bodyPr/>
        <a:lstStyle/>
        <a:p>
          <a:endParaRPr lang="en-US"/>
        </a:p>
      </dgm:t>
    </dgm:pt>
    <dgm:pt modelId="{8D779F8A-E85D-4DB7-AC9E-1F42CDDD4448}">
      <dgm:prSet/>
      <dgm:spPr/>
      <dgm:t>
        <a:bodyPr/>
        <a:lstStyle/>
        <a:p>
          <a:pPr>
            <a:defRPr cap="all"/>
          </a:pPr>
          <a:r>
            <a:rPr lang="en-CA" dirty="0"/>
            <a:t>Neurological Conditions</a:t>
          </a:r>
          <a:endParaRPr lang="en-US" dirty="0"/>
        </a:p>
      </dgm:t>
    </dgm:pt>
    <dgm:pt modelId="{B7A1C1AB-2367-4981-9B79-B3088BBAE608}" type="parTrans" cxnId="{E28BD29C-1EA9-4600-8E02-D4CB58C094C7}">
      <dgm:prSet/>
      <dgm:spPr/>
      <dgm:t>
        <a:bodyPr/>
        <a:lstStyle/>
        <a:p>
          <a:endParaRPr lang="en-US"/>
        </a:p>
      </dgm:t>
    </dgm:pt>
    <dgm:pt modelId="{D3877C0E-0C0C-48B8-A71D-A34B7A78350A}" type="sibTrans" cxnId="{E28BD29C-1EA9-4600-8E02-D4CB58C094C7}">
      <dgm:prSet/>
      <dgm:spPr/>
      <dgm:t>
        <a:bodyPr/>
        <a:lstStyle/>
        <a:p>
          <a:endParaRPr lang="en-US"/>
        </a:p>
      </dgm:t>
    </dgm:pt>
    <dgm:pt modelId="{26BD7982-914A-4C29-BD8F-D0AC1DFC6EC0}">
      <dgm:prSet/>
      <dgm:spPr/>
      <dgm:t>
        <a:bodyPr/>
        <a:lstStyle/>
        <a:p>
          <a:pPr>
            <a:defRPr cap="all"/>
          </a:pPr>
          <a:r>
            <a:rPr lang="en-CA"/>
            <a:t>Non-Medical Related Conditions</a:t>
          </a:r>
          <a:endParaRPr lang="en-US"/>
        </a:p>
      </dgm:t>
    </dgm:pt>
    <dgm:pt modelId="{9AA07E62-D5B4-434B-AD7F-4599D6A8F54B}" type="parTrans" cxnId="{44AFD7BD-AACC-4F59-914F-4F0DF0CB4C77}">
      <dgm:prSet/>
      <dgm:spPr/>
      <dgm:t>
        <a:bodyPr/>
        <a:lstStyle/>
        <a:p>
          <a:endParaRPr lang="en-US"/>
        </a:p>
      </dgm:t>
    </dgm:pt>
    <dgm:pt modelId="{D145381F-E156-4A59-9E00-051809F6042B}" type="sibTrans" cxnId="{44AFD7BD-AACC-4F59-914F-4F0DF0CB4C77}">
      <dgm:prSet/>
      <dgm:spPr/>
      <dgm:t>
        <a:bodyPr/>
        <a:lstStyle/>
        <a:p>
          <a:endParaRPr lang="en-US"/>
        </a:p>
      </dgm:t>
    </dgm:pt>
    <dgm:pt modelId="{9E227FAC-52D0-4CD5-B41C-BBDFB0DB1481}" type="pres">
      <dgm:prSet presAssocID="{58966BA2-2312-4E3B-9CF1-1FA6DC57CE79}" presName="root" presStyleCnt="0">
        <dgm:presLayoutVars>
          <dgm:dir/>
          <dgm:resizeHandles val="exact"/>
        </dgm:presLayoutVars>
      </dgm:prSet>
      <dgm:spPr/>
    </dgm:pt>
    <dgm:pt modelId="{B23B79A8-4825-4289-8DC5-9AF9DFA69A5C}" type="pres">
      <dgm:prSet presAssocID="{4F3D92D6-BDB1-4566-BC62-D9F26473E162}" presName="compNode" presStyleCnt="0"/>
      <dgm:spPr/>
    </dgm:pt>
    <dgm:pt modelId="{FAE0C498-84BA-4734-96FC-F8D89B547408}" type="pres">
      <dgm:prSet presAssocID="{4F3D92D6-BDB1-4566-BC62-D9F26473E162}" presName="iconBgRect" presStyleLbl="bgShp" presStyleIdx="0" presStyleCnt="4"/>
      <dgm:spPr/>
    </dgm:pt>
    <dgm:pt modelId="{C10E1442-D383-4EB8-B9D1-668F2E87ED87}" type="pres">
      <dgm:prSet presAssocID="{4F3D92D6-BDB1-4566-BC62-D9F26473E16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rtbeat"/>
        </a:ext>
      </dgm:extLst>
    </dgm:pt>
    <dgm:pt modelId="{4CC16FEF-B503-42C0-8A2A-FF723975A3AD}" type="pres">
      <dgm:prSet presAssocID="{4F3D92D6-BDB1-4566-BC62-D9F26473E162}" presName="spaceRect" presStyleCnt="0"/>
      <dgm:spPr/>
    </dgm:pt>
    <dgm:pt modelId="{930C11CA-6325-41FD-B36C-FC963CB4DC95}" type="pres">
      <dgm:prSet presAssocID="{4F3D92D6-BDB1-4566-BC62-D9F26473E162}" presName="textRect" presStyleLbl="revTx" presStyleIdx="0" presStyleCnt="4">
        <dgm:presLayoutVars>
          <dgm:chMax val="1"/>
          <dgm:chPref val="1"/>
        </dgm:presLayoutVars>
      </dgm:prSet>
      <dgm:spPr/>
    </dgm:pt>
    <dgm:pt modelId="{45FDEBC0-7835-408E-A40F-37A5A3764F5D}" type="pres">
      <dgm:prSet presAssocID="{B229B0D7-C3A4-4AA8-B98A-1747DFDA8CDB}" presName="sibTrans" presStyleCnt="0"/>
      <dgm:spPr/>
    </dgm:pt>
    <dgm:pt modelId="{244F725B-32E2-48D5-B79B-73565EC7F2E0}" type="pres">
      <dgm:prSet presAssocID="{2C479CC1-3232-4A5A-9C0D-27868E721D01}" presName="compNode" presStyleCnt="0"/>
      <dgm:spPr/>
    </dgm:pt>
    <dgm:pt modelId="{B9023FDA-0B88-4A99-BEAD-0C30DC11C81E}" type="pres">
      <dgm:prSet presAssocID="{2C479CC1-3232-4A5A-9C0D-27868E721D01}" presName="iconBgRect" presStyleLbl="bgShp" presStyleIdx="1" presStyleCnt="4"/>
      <dgm:spPr/>
    </dgm:pt>
    <dgm:pt modelId="{BD6EE2AE-FF80-4AD8-BE5E-795C064DD214}" type="pres">
      <dgm:prSet presAssocID="{2C479CC1-3232-4A5A-9C0D-27868E721D0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dical"/>
        </a:ext>
      </dgm:extLst>
    </dgm:pt>
    <dgm:pt modelId="{8426499A-3546-4B9D-AB16-E83C964E11A9}" type="pres">
      <dgm:prSet presAssocID="{2C479CC1-3232-4A5A-9C0D-27868E721D01}" presName="spaceRect" presStyleCnt="0"/>
      <dgm:spPr/>
    </dgm:pt>
    <dgm:pt modelId="{7E8BFC6B-8B52-4EE7-8F55-DDE7B4131D42}" type="pres">
      <dgm:prSet presAssocID="{2C479CC1-3232-4A5A-9C0D-27868E721D01}" presName="textRect" presStyleLbl="revTx" presStyleIdx="1" presStyleCnt="4">
        <dgm:presLayoutVars>
          <dgm:chMax val="1"/>
          <dgm:chPref val="1"/>
        </dgm:presLayoutVars>
      </dgm:prSet>
      <dgm:spPr/>
    </dgm:pt>
    <dgm:pt modelId="{FFDA4F0D-206D-4CEF-84E4-BB33C1BF9D90}" type="pres">
      <dgm:prSet presAssocID="{D9235078-6487-4B8F-8AEC-C2DACEAE8912}" presName="sibTrans" presStyleCnt="0"/>
      <dgm:spPr/>
    </dgm:pt>
    <dgm:pt modelId="{A8CA4909-6BA2-4654-AF31-9D8F2C464DDE}" type="pres">
      <dgm:prSet presAssocID="{8D779F8A-E85D-4DB7-AC9E-1F42CDDD4448}" presName="compNode" presStyleCnt="0"/>
      <dgm:spPr/>
    </dgm:pt>
    <dgm:pt modelId="{2F46B530-B7FF-4D18-A6D7-E8221B4F68A3}" type="pres">
      <dgm:prSet presAssocID="{8D779F8A-E85D-4DB7-AC9E-1F42CDDD4448}" presName="iconBgRect" presStyleLbl="bgShp" presStyleIdx="2" presStyleCnt="4"/>
      <dgm:spPr/>
    </dgm:pt>
    <dgm:pt modelId="{F6D5163A-E9F2-435D-BB77-61ADD555DD7A}" type="pres">
      <dgm:prSet presAssocID="{8D779F8A-E85D-4DB7-AC9E-1F42CDDD444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in head"/>
        </a:ext>
      </dgm:extLst>
    </dgm:pt>
    <dgm:pt modelId="{99A773E6-D326-4BEB-A4AC-C6BBCC2BCC7E}" type="pres">
      <dgm:prSet presAssocID="{8D779F8A-E85D-4DB7-AC9E-1F42CDDD4448}" presName="spaceRect" presStyleCnt="0"/>
      <dgm:spPr/>
    </dgm:pt>
    <dgm:pt modelId="{E7E1E905-49BC-4ED1-A23C-218959ED625E}" type="pres">
      <dgm:prSet presAssocID="{8D779F8A-E85D-4DB7-AC9E-1F42CDDD4448}" presName="textRect" presStyleLbl="revTx" presStyleIdx="2" presStyleCnt="4">
        <dgm:presLayoutVars>
          <dgm:chMax val="1"/>
          <dgm:chPref val="1"/>
        </dgm:presLayoutVars>
      </dgm:prSet>
      <dgm:spPr/>
    </dgm:pt>
    <dgm:pt modelId="{29E008CA-0769-483E-8CAB-DCB7F45802B6}" type="pres">
      <dgm:prSet presAssocID="{D3877C0E-0C0C-48B8-A71D-A34B7A78350A}" presName="sibTrans" presStyleCnt="0"/>
      <dgm:spPr/>
    </dgm:pt>
    <dgm:pt modelId="{FA5EC5C9-80A9-40AF-8B50-14D3B78091F1}" type="pres">
      <dgm:prSet presAssocID="{26BD7982-914A-4C29-BD8F-D0AC1DFC6EC0}" presName="compNode" presStyleCnt="0"/>
      <dgm:spPr/>
    </dgm:pt>
    <dgm:pt modelId="{97F761B3-74C4-4702-B27E-017B3180FC64}" type="pres">
      <dgm:prSet presAssocID="{26BD7982-914A-4C29-BD8F-D0AC1DFC6EC0}" presName="iconBgRect" presStyleLbl="bgShp" presStyleIdx="3" presStyleCnt="4"/>
      <dgm:spPr/>
    </dgm:pt>
    <dgm:pt modelId="{3B9C26D0-C33E-4B8D-BCFE-125EEF0779E8}" type="pres">
      <dgm:prSet presAssocID="{26BD7982-914A-4C29-BD8F-D0AC1DFC6EC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ethoscope"/>
        </a:ext>
      </dgm:extLst>
    </dgm:pt>
    <dgm:pt modelId="{5BC5B761-C250-4DD2-BAFD-A7620E47CBB1}" type="pres">
      <dgm:prSet presAssocID="{26BD7982-914A-4C29-BD8F-D0AC1DFC6EC0}" presName="spaceRect" presStyleCnt="0"/>
      <dgm:spPr/>
    </dgm:pt>
    <dgm:pt modelId="{2425C9CD-26D6-4F9F-88DB-D4F92DC20A88}" type="pres">
      <dgm:prSet presAssocID="{26BD7982-914A-4C29-BD8F-D0AC1DFC6EC0}" presName="textRect" presStyleLbl="revTx" presStyleIdx="3" presStyleCnt="4">
        <dgm:presLayoutVars>
          <dgm:chMax val="1"/>
          <dgm:chPref val="1"/>
        </dgm:presLayoutVars>
      </dgm:prSet>
      <dgm:spPr/>
    </dgm:pt>
  </dgm:ptLst>
  <dgm:cxnLst>
    <dgm:cxn modelId="{AEA0D13F-B401-42AF-BD4C-27F735FD0A34}" type="presOf" srcId="{26BD7982-914A-4C29-BD8F-D0AC1DFC6EC0}" destId="{2425C9CD-26D6-4F9F-88DB-D4F92DC20A88}" srcOrd="0" destOrd="0" presId="urn:microsoft.com/office/officeart/2018/5/layout/IconCircleLabelList"/>
    <dgm:cxn modelId="{BE8AD642-4603-4596-AA24-1C143D213904}" type="presOf" srcId="{4F3D92D6-BDB1-4566-BC62-D9F26473E162}" destId="{930C11CA-6325-41FD-B36C-FC963CB4DC95}" srcOrd="0" destOrd="0" presId="urn:microsoft.com/office/officeart/2018/5/layout/IconCircleLabelList"/>
    <dgm:cxn modelId="{A2CCB869-C5E2-4AD9-B917-83183B23E2D3}" srcId="{58966BA2-2312-4E3B-9CF1-1FA6DC57CE79}" destId="{4F3D92D6-BDB1-4566-BC62-D9F26473E162}" srcOrd="0" destOrd="0" parTransId="{AC8E10B1-D4A5-4786-A344-9A6B490E1CB0}" sibTransId="{B229B0D7-C3A4-4AA8-B98A-1747DFDA8CDB}"/>
    <dgm:cxn modelId="{841D6B77-1C1C-4B2D-8E87-AF2098717E52}" type="presOf" srcId="{8D779F8A-E85D-4DB7-AC9E-1F42CDDD4448}" destId="{E7E1E905-49BC-4ED1-A23C-218959ED625E}" srcOrd="0" destOrd="0" presId="urn:microsoft.com/office/officeart/2018/5/layout/IconCircleLabelList"/>
    <dgm:cxn modelId="{6CACFA7D-9EF9-4C43-8B69-8ED48F262E3B}" type="presOf" srcId="{2C479CC1-3232-4A5A-9C0D-27868E721D01}" destId="{7E8BFC6B-8B52-4EE7-8F55-DDE7B4131D42}" srcOrd="0" destOrd="0" presId="urn:microsoft.com/office/officeart/2018/5/layout/IconCircleLabelList"/>
    <dgm:cxn modelId="{FCF3A08F-4B16-45B3-82F6-F909DD81BAA4}" type="presOf" srcId="{58966BA2-2312-4E3B-9CF1-1FA6DC57CE79}" destId="{9E227FAC-52D0-4CD5-B41C-BBDFB0DB1481}" srcOrd="0" destOrd="0" presId="urn:microsoft.com/office/officeart/2018/5/layout/IconCircleLabelList"/>
    <dgm:cxn modelId="{90C12F9A-97C2-4917-8159-BD0498063183}" srcId="{58966BA2-2312-4E3B-9CF1-1FA6DC57CE79}" destId="{2C479CC1-3232-4A5A-9C0D-27868E721D01}" srcOrd="1" destOrd="0" parTransId="{8C08E9B3-85B0-4DFF-AE22-D2C3559F65B8}" sibTransId="{D9235078-6487-4B8F-8AEC-C2DACEAE8912}"/>
    <dgm:cxn modelId="{E28BD29C-1EA9-4600-8E02-D4CB58C094C7}" srcId="{58966BA2-2312-4E3B-9CF1-1FA6DC57CE79}" destId="{8D779F8A-E85D-4DB7-AC9E-1F42CDDD4448}" srcOrd="2" destOrd="0" parTransId="{B7A1C1AB-2367-4981-9B79-B3088BBAE608}" sibTransId="{D3877C0E-0C0C-48B8-A71D-A34B7A78350A}"/>
    <dgm:cxn modelId="{44AFD7BD-AACC-4F59-914F-4F0DF0CB4C77}" srcId="{58966BA2-2312-4E3B-9CF1-1FA6DC57CE79}" destId="{26BD7982-914A-4C29-BD8F-D0AC1DFC6EC0}" srcOrd="3" destOrd="0" parTransId="{9AA07E62-D5B4-434B-AD7F-4599D6A8F54B}" sibTransId="{D145381F-E156-4A59-9E00-051809F6042B}"/>
    <dgm:cxn modelId="{24802E5E-04CA-4C92-B530-0D9E802ADC64}" type="presParOf" srcId="{9E227FAC-52D0-4CD5-B41C-BBDFB0DB1481}" destId="{B23B79A8-4825-4289-8DC5-9AF9DFA69A5C}" srcOrd="0" destOrd="0" presId="urn:microsoft.com/office/officeart/2018/5/layout/IconCircleLabelList"/>
    <dgm:cxn modelId="{6DA4B3C5-6896-4330-BA73-7C663D896D11}" type="presParOf" srcId="{B23B79A8-4825-4289-8DC5-9AF9DFA69A5C}" destId="{FAE0C498-84BA-4734-96FC-F8D89B547408}" srcOrd="0" destOrd="0" presId="urn:microsoft.com/office/officeart/2018/5/layout/IconCircleLabelList"/>
    <dgm:cxn modelId="{5F7E81A4-D40F-4E0A-8279-F591A588FCF9}" type="presParOf" srcId="{B23B79A8-4825-4289-8DC5-9AF9DFA69A5C}" destId="{C10E1442-D383-4EB8-B9D1-668F2E87ED87}" srcOrd="1" destOrd="0" presId="urn:microsoft.com/office/officeart/2018/5/layout/IconCircleLabelList"/>
    <dgm:cxn modelId="{D221DC65-A498-43EF-8374-53FDD043FC16}" type="presParOf" srcId="{B23B79A8-4825-4289-8DC5-9AF9DFA69A5C}" destId="{4CC16FEF-B503-42C0-8A2A-FF723975A3AD}" srcOrd="2" destOrd="0" presId="urn:microsoft.com/office/officeart/2018/5/layout/IconCircleLabelList"/>
    <dgm:cxn modelId="{C42C539C-B94B-4427-9AA9-CA3FB012F3A8}" type="presParOf" srcId="{B23B79A8-4825-4289-8DC5-9AF9DFA69A5C}" destId="{930C11CA-6325-41FD-B36C-FC963CB4DC95}" srcOrd="3" destOrd="0" presId="urn:microsoft.com/office/officeart/2018/5/layout/IconCircleLabelList"/>
    <dgm:cxn modelId="{64D84B99-0914-4F50-8E9A-34FE76BF7FD9}" type="presParOf" srcId="{9E227FAC-52D0-4CD5-B41C-BBDFB0DB1481}" destId="{45FDEBC0-7835-408E-A40F-37A5A3764F5D}" srcOrd="1" destOrd="0" presId="urn:microsoft.com/office/officeart/2018/5/layout/IconCircleLabelList"/>
    <dgm:cxn modelId="{0E89CEE2-A763-40E8-97FA-8EE251DFB4B5}" type="presParOf" srcId="{9E227FAC-52D0-4CD5-B41C-BBDFB0DB1481}" destId="{244F725B-32E2-48D5-B79B-73565EC7F2E0}" srcOrd="2" destOrd="0" presId="urn:microsoft.com/office/officeart/2018/5/layout/IconCircleLabelList"/>
    <dgm:cxn modelId="{030B0701-7673-49F5-9FBE-B9CD77ADB44D}" type="presParOf" srcId="{244F725B-32E2-48D5-B79B-73565EC7F2E0}" destId="{B9023FDA-0B88-4A99-BEAD-0C30DC11C81E}" srcOrd="0" destOrd="0" presId="urn:microsoft.com/office/officeart/2018/5/layout/IconCircleLabelList"/>
    <dgm:cxn modelId="{476A941B-F60D-4272-9F65-63F58E3232EB}" type="presParOf" srcId="{244F725B-32E2-48D5-B79B-73565EC7F2E0}" destId="{BD6EE2AE-FF80-4AD8-BE5E-795C064DD214}" srcOrd="1" destOrd="0" presId="urn:microsoft.com/office/officeart/2018/5/layout/IconCircleLabelList"/>
    <dgm:cxn modelId="{FE0D322E-C861-4237-9BC2-4DE9C8A1DC31}" type="presParOf" srcId="{244F725B-32E2-48D5-B79B-73565EC7F2E0}" destId="{8426499A-3546-4B9D-AB16-E83C964E11A9}" srcOrd="2" destOrd="0" presId="urn:microsoft.com/office/officeart/2018/5/layout/IconCircleLabelList"/>
    <dgm:cxn modelId="{0FABD9E8-30AB-44BF-AB15-788E6435795C}" type="presParOf" srcId="{244F725B-32E2-48D5-B79B-73565EC7F2E0}" destId="{7E8BFC6B-8B52-4EE7-8F55-DDE7B4131D42}" srcOrd="3" destOrd="0" presId="urn:microsoft.com/office/officeart/2018/5/layout/IconCircleLabelList"/>
    <dgm:cxn modelId="{C765BB27-76A0-440C-B5A4-6E574DC9B820}" type="presParOf" srcId="{9E227FAC-52D0-4CD5-B41C-BBDFB0DB1481}" destId="{FFDA4F0D-206D-4CEF-84E4-BB33C1BF9D90}" srcOrd="3" destOrd="0" presId="urn:microsoft.com/office/officeart/2018/5/layout/IconCircleLabelList"/>
    <dgm:cxn modelId="{8664C233-D2F5-49F8-88E7-E67D6B3BA30C}" type="presParOf" srcId="{9E227FAC-52D0-4CD5-B41C-BBDFB0DB1481}" destId="{A8CA4909-6BA2-4654-AF31-9D8F2C464DDE}" srcOrd="4" destOrd="0" presId="urn:microsoft.com/office/officeart/2018/5/layout/IconCircleLabelList"/>
    <dgm:cxn modelId="{1C029DE4-24F3-4AF0-A86D-72FC626BB1BE}" type="presParOf" srcId="{A8CA4909-6BA2-4654-AF31-9D8F2C464DDE}" destId="{2F46B530-B7FF-4D18-A6D7-E8221B4F68A3}" srcOrd="0" destOrd="0" presId="urn:microsoft.com/office/officeart/2018/5/layout/IconCircleLabelList"/>
    <dgm:cxn modelId="{AD091E20-710E-47B1-888B-64242C02A7C3}" type="presParOf" srcId="{A8CA4909-6BA2-4654-AF31-9D8F2C464DDE}" destId="{F6D5163A-E9F2-435D-BB77-61ADD555DD7A}" srcOrd="1" destOrd="0" presId="urn:microsoft.com/office/officeart/2018/5/layout/IconCircleLabelList"/>
    <dgm:cxn modelId="{E3851E30-4E78-4FED-BC89-1B156A716F20}" type="presParOf" srcId="{A8CA4909-6BA2-4654-AF31-9D8F2C464DDE}" destId="{99A773E6-D326-4BEB-A4AC-C6BBCC2BCC7E}" srcOrd="2" destOrd="0" presId="urn:microsoft.com/office/officeart/2018/5/layout/IconCircleLabelList"/>
    <dgm:cxn modelId="{19C0C4AC-3BD9-4AF4-99AF-18E2219D92C4}" type="presParOf" srcId="{A8CA4909-6BA2-4654-AF31-9D8F2C464DDE}" destId="{E7E1E905-49BC-4ED1-A23C-218959ED625E}" srcOrd="3" destOrd="0" presId="urn:microsoft.com/office/officeart/2018/5/layout/IconCircleLabelList"/>
    <dgm:cxn modelId="{0E73EE73-5F39-493A-9131-BE8EE97C9BB8}" type="presParOf" srcId="{9E227FAC-52D0-4CD5-B41C-BBDFB0DB1481}" destId="{29E008CA-0769-483E-8CAB-DCB7F45802B6}" srcOrd="5" destOrd="0" presId="urn:microsoft.com/office/officeart/2018/5/layout/IconCircleLabelList"/>
    <dgm:cxn modelId="{4C4A268F-9118-4E5B-8E4D-9DC84EC367D7}" type="presParOf" srcId="{9E227FAC-52D0-4CD5-B41C-BBDFB0DB1481}" destId="{FA5EC5C9-80A9-40AF-8B50-14D3B78091F1}" srcOrd="6" destOrd="0" presId="urn:microsoft.com/office/officeart/2018/5/layout/IconCircleLabelList"/>
    <dgm:cxn modelId="{90A08845-150D-4359-8323-B846542DAA3B}" type="presParOf" srcId="{FA5EC5C9-80A9-40AF-8B50-14D3B78091F1}" destId="{97F761B3-74C4-4702-B27E-017B3180FC64}" srcOrd="0" destOrd="0" presId="urn:microsoft.com/office/officeart/2018/5/layout/IconCircleLabelList"/>
    <dgm:cxn modelId="{C3AB1FA6-5B4E-4F93-AEC1-79A50182567A}" type="presParOf" srcId="{FA5EC5C9-80A9-40AF-8B50-14D3B78091F1}" destId="{3B9C26D0-C33E-4B8D-BCFE-125EEF0779E8}" srcOrd="1" destOrd="0" presId="urn:microsoft.com/office/officeart/2018/5/layout/IconCircleLabelList"/>
    <dgm:cxn modelId="{555E7CFA-6A94-4E47-B11E-9EB186B09713}" type="presParOf" srcId="{FA5EC5C9-80A9-40AF-8B50-14D3B78091F1}" destId="{5BC5B761-C250-4DD2-BAFD-A7620E47CBB1}" srcOrd="2" destOrd="0" presId="urn:microsoft.com/office/officeart/2018/5/layout/IconCircleLabelList"/>
    <dgm:cxn modelId="{16725391-EB49-4662-B6D4-71750056BE9D}" type="presParOf" srcId="{FA5EC5C9-80A9-40AF-8B50-14D3B78091F1}" destId="{2425C9CD-26D6-4F9F-88DB-D4F92DC20A88}"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235F36-08D0-4938-B820-126664460C2B}"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BED2F87A-9E4D-45A7-A34B-42ECCEC4C3E1}">
      <dgm:prSet/>
      <dgm:spPr/>
      <dgm:t>
        <a:bodyPr/>
        <a:lstStyle/>
        <a:p>
          <a:r>
            <a:rPr lang="en-US"/>
            <a:t>Underreporting: Potential underreporting of COVID-19 deaths reflected in increases across other causes.</a:t>
          </a:r>
        </a:p>
      </dgm:t>
    </dgm:pt>
    <dgm:pt modelId="{953B71DA-BC18-45AE-9F7C-BF77EDED3513}" type="parTrans" cxnId="{41D39AE6-515A-42A6-82BE-656BBA002F00}">
      <dgm:prSet/>
      <dgm:spPr/>
      <dgm:t>
        <a:bodyPr/>
        <a:lstStyle/>
        <a:p>
          <a:endParaRPr lang="en-US"/>
        </a:p>
      </dgm:t>
    </dgm:pt>
    <dgm:pt modelId="{6850B647-859A-45AA-8B5E-79B517D15381}" type="sibTrans" cxnId="{41D39AE6-515A-42A6-82BE-656BBA002F00}">
      <dgm:prSet/>
      <dgm:spPr/>
      <dgm:t>
        <a:bodyPr/>
        <a:lstStyle/>
        <a:p>
          <a:endParaRPr lang="en-US"/>
        </a:p>
      </dgm:t>
    </dgm:pt>
    <dgm:pt modelId="{51D2A2E5-EDE9-4D92-A309-AEC3941C3FEE}">
      <dgm:prSet/>
      <dgm:spPr/>
      <dgm:t>
        <a:bodyPr/>
        <a:lstStyle/>
        <a:p>
          <a:r>
            <a:rPr lang="en-US"/>
            <a:t>Misclassification: Deaths from COVID-19 complications possibly recorded under causes like pneumonia, heart disease, etc.</a:t>
          </a:r>
        </a:p>
      </dgm:t>
    </dgm:pt>
    <dgm:pt modelId="{24A53B30-040B-45D0-80C8-EF0160FDE8A9}" type="parTrans" cxnId="{3E96B8DE-6AA5-43C0-8A9F-E6589F8B8E91}">
      <dgm:prSet/>
      <dgm:spPr/>
      <dgm:t>
        <a:bodyPr/>
        <a:lstStyle/>
        <a:p>
          <a:endParaRPr lang="en-US"/>
        </a:p>
      </dgm:t>
    </dgm:pt>
    <dgm:pt modelId="{74B17416-C251-460C-ACDD-D3DABEAF8282}" type="sibTrans" cxnId="{3E96B8DE-6AA5-43C0-8A9F-E6589F8B8E91}">
      <dgm:prSet/>
      <dgm:spPr/>
      <dgm:t>
        <a:bodyPr/>
        <a:lstStyle/>
        <a:p>
          <a:endParaRPr lang="en-US"/>
        </a:p>
      </dgm:t>
    </dgm:pt>
    <dgm:pt modelId="{B172AFDF-07CF-415A-ADE8-416841BEBEB0}" type="pres">
      <dgm:prSet presAssocID="{C8235F36-08D0-4938-B820-126664460C2B}" presName="root" presStyleCnt="0">
        <dgm:presLayoutVars>
          <dgm:dir/>
          <dgm:resizeHandles val="exact"/>
        </dgm:presLayoutVars>
      </dgm:prSet>
      <dgm:spPr/>
    </dgm:pt>
    <dgm:pt modelId="{BF5A32BE-315B-46A0-9C9E-743FB122BABB}" type="pres">
      <dgm:prSet presAssocID="{BED2F87A-9E4D-45A7-A34B-42ECCEC4C3E1}" presName="compNode" presStyleCnt="0"/>
      <dgm:spPr/>
    </dgm:pt>
    <dgm:pt modelId="{F973E21A-0DA9-44D3-94A6-898DEEBA87CC}" type="pres">
      <dgm:prSet presAssocID="{BED2F87A-9E4D-45A7-A34B-42ECCEC4C3E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ull"/>
        </a:ext>
      </dgm:extLst>
    </dgm:pt>
    <dgm:pt modelId="{D42A3E91-82C5-4AEA-98C4-DF239CCA392F}" type="pres">
      <dgm:prSet presAssocID="{BED2F87A-9E4D-45A7-A34B-42ECCEC4C3E1}" presName="spaceRect" presStyleCnt="0"/>
      <dgm:spPr/>
    </dgm:pt>
    <dgm:pt modelId="{11D47F3A-59C7-48CB-AE9A-7FF1A4F688F7}" type="pres">
      <dgm:prSet presAssocID="{BED2F87A-9E4D-45A7-A34B-42ECCEC4C3E1}" presName="textRect" presStyleLbl="revTx" presStyleIdx="0" presStyleCnt="2">
        <dgm:presLayoutVars>
          <dgm:chMax val="1"/>
          <dgm:chPref val="1"/>
        </dgm:presLayoutVars>
      </dgm:prSet>
      <dgm:spPr/>
    </dgm:pt>
    <dgm:pt modelId="{F3DFA829-8548-4633-84C6-00DFF8DC2443}" type="pres">
      <dgm:prSet presAssocID="{6850B647-859A-45AA-8B5E-79B517D15381}" presName="sibTrans" presStyleCnt="0"/>
      <dgm:spPr/>
    </dgm:pt>
    <dgm:pt modelId="{C01E55B9-BDEE-4153-9C84-D17EBB5C157B}" type="pres">
      <dgm:prSet presAssocID="{51D2A2E5-EDE9-4D92-A309-AEC3941C3FEE}" presName="compNode" presStyleCnt="0"/>
      <dgm:spPr/>
    </dgm:pt>
    <dgm:pt modelId="{B9EC8F51-5EFF-4A6B-8711-18EB3CEEE240}" type="pres">
      <dgm:prSet presAssocID="{51D2A2E5-EDE9-4D92-A309-AEC3941C3FE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tor"/>
        </a:ext>
      </dgm:extLst>
    </dgm:pt>
    <dgm:pt modelId="{BFEE18E2-AA5E-4C2D-B1EF-2D9560655401}" type="pres">
      <dgm:prSet presAssocID="{51D2A2E5-EDE9-4D92-A309-AEC3941C3FEE}" presName="spaceRect" presStyleCnt="0"/>
      <dgm:spPr/>
    </dgm:pt>
    <dgm:pt modelId="{20AC353D-DFF7-4A1B-892F-B9410D05DF42}" type="pres">
      <dgm:prSet presAssocID="{51D2A2E5-EDE9-4D92-A309-AEC3941C3FEE}" presName="textRect" presStyleLbl="revTx" presStyleIdx="1" presStyleCnt="2">
        <dgm:presLayoutVars>
          <dgm:chMax val="1"/>
          <dgm:chPref val="1"/>
        </dgm:presLayoutVars>
      </dgm:prSet>
      <dgm:spPr/>
    </dgm:pt>
  </dgm:ptLst>
  <dgm:cxnLst>
    <dgm:cxn modelId="{EE5DD318-3A1D-46ED-AE86-4B9956E497BB}" type="presOf" srcId="{51D2A2E5-EDE9-4D92-A309-AEC3941C3FEE}" destId="{20AC353D-DFF7-4A1B-892F-B9410D05DF42}" srcOrd="0" destOrd="0" presId="urn:microsoft.com/office/officeart/2018/2/layout/IconLabelList"/>
    <dgm:cxn modelId="{0461BC61-B40B-49AA-8C5F-9D4C57A3F85C}" type="presOf" srcId="{C8235F36-08D0-4938-B820-126664460C2B}" destId="{B172AFDF-07CF-415A-ADE8-416841BEBEB0}" srcOrd="0" destOrd="0" presId="urn:microsoft.com/office/officeart/2018/2/layout/IconLabelList"/>
    <dgm:cxn modelId="{6CA23F71-2D12-41E9-BD6F-8FF402C92AB1}" type="presOf" srcId="{BED2F87A-9E4D-45A7-A34B-42ECCEC4C3E1}" destId="{11D47F3A-59C7-48CB-AE9A-7FF1A4F688F7}" srcOrd="0" destOrd="0" presId="urn:microsoft.com/office/officeart/2018/2/layout/IconLabelList"/>
    <dgm:cxn modelId="{3E96B8DE-6AA5-43C0-8A9F-E6589F8B8E91}" srcId="{C8235F36-08D0-4938-B820-126664460C2B}" destId="{51D2A2E5-EDE9-4D92-A309-AEC3941C3FEE}" srcOrd="1" destOrd="0" parTransId="{24A53B30-040B-45D0-80C8-EF0160FDE8A9}" sibTransId="{74B17416-C251-460C-ACDD-D3DABEAF8282}"/>
    <dgm:cxn modelId="{41D39AE6-515A-42A6-82BE-656BBA002F00}" srcId="{C8235F36-08D0-4938-B820-126664460C2B}" destId="{BED2F87A-9E4D-45A7-A34B-42ECCEC4C3E1}" srcOrd="0" destOrd="0" parTransId="{953B71DA-BC18-45AE-9F7C-BF77EDED3513}" sibTransId="{6850B647-859A-45AA-8B5E-79B517D15381}"/>
    <dgm:cxn modelId="{BD2944BA-5066-4CC5-898C-6B31D6D9E19D}" type="presParOf" srcId="{B172AFDF-07CF-415A-ADE8-416841BEBEB0}" destId="{BF5A32BE-315B-46A0-9C9E-743FB122BABB}" srcOrd="0" destOrd="0" presId="urn:microsoft.com/office/officeart/2018/2/layout/IconLabelList"/>
    <dgm:cxn modelId="{8394B65E-B24B-4A04-A44F-4E13BD9E6976}" type="presParOf" srcId="{BF5A32BE-315B-46A0-9C9E-743FB122BABB}" destId="{F973E21A-0DA9-44D3-94A6-898DEEBA87CC}" srcOrd="0" destOrd="0" presId="urn:microsoft.com/office/officeart/2018/2/layout/IconLabelList"/>
    <dgm:cxn modelId="{C8C5D93A-42EB-473D-9CD7-2A9A70486D09}" type="presParOf" srcId="{BF5A32BE-315B-46A0-9C9E-743FB122BABB}" destId="{D42A3E91-82C5-4AEA-98C4-DF239CCA392F}" srcOrd="1" destOrd="0" presId="urn:microsoft.com/office/officeart/2018/2/layout/IconLabelList"/>
    <dgm:cxn modelId="{7D417590-4DC5-4EAB-9226-1840A644B14F}" type="presParOf" srcId="{BF5A32BE-315B-46A0-9C9E-743FB122BABB}" destId="{11D47F3A-59C7-48CB-AE9A-7FF1A4F688F7}" srcOrd="2" destOrd="0" presId="urn:microsoft.com/office/officeart/2018/2/layout/IconLabelList"/>
    <dgm:cxn modelId="{D702B48E-7549-401B-B43F-C25643729B3E}" type="presParOf" srcId="{B172AFDF-07CF-415A-ADE8-416841BEBEB0}" destId="{F3DFA829-8548-4633-84C6-00DFF8DC2443}" srcOrd="1" destOrd="0" presId="urn:microsoft.com/office/officeart/2018/2/layout/IconLabelList"/>
    <dgm:cxn modelId="{732F376A-E9BF-478D-AD2C-DDEBC5FF0904}" type="presParOf" srcId="{B172AFDF-07CF-415A-ADE8-416841BEBEB0}" destId="{C01E55B9-BDEE-4153-9C84-D17EBB5C157B}" srcOrd="2" destOrd="0" presId="urn:microsoft.com/office/officeart/2018/2/layout/IconLabelList"/>
    <dgm:cxn modelId="{658FA780-7479-41FF-B714-AB922E862726}" type="presParOf" srcId="{C01E55B9-BDEE-4153-9C84-D17EBB5C157B}" destId="{B9EC8F51-5EFF-4A6B-8711-18EB3CEEE240}" srcOrd="0" destOrd="0" presId="urn:microsoft.com/office/officeart/2018/2/layout/IconLabelList"/>
    <dgm:cxn modelId="{C2806AF1-2B3D-4CEC-A13D-DBCE81577F9E}" type="presParOf" srcId="{C01E55B9-BDEE-4153-9C84-D17EBB5C157B}" destId="{BFEE18E2-AA5E-4C2D-B1EF-2D9560655401}" srcOrd="1" destOrd="0" presId="urn:microsoft.com/office/officeart/2018/2/layout/IconLabelList"/>
    <dgm:cxn modelId="{ECD64DDC-AC7E-4B0F-BA10-CA265BE4A2E6}" type="presParOf" srcId="{C01E55B9-BDEE-4153-9C84-D17EBB5C157B}" destId="{20AC353D-DFF7-4A1B-892F-B9410D05DF42}"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0C498-84BA-4734-96FC-F8D89B547408}">
      <dsp:nvSpPr>
        <dsp:cNvPr id="0" name=""/>
        <dsp:cNvSpPr/>
      </dsp:nvSpPr>
      <dsp:spPr>
        <a:xfrm>
          <a:off x="341781" y="929242"/>
          <a:ext cx="1062615" cy="10626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0E1442-D383-4EB8-B9D1-668F2E87ED87}">
      <dsp:nvSpPr>
        <dsp:cNvPr id="0" name=""/>
        <dsp:cNvSpPr/>
      </dsp:nvSpPr>
      <dsp:spPr>
        <a:xfrm>
          <a:off x="568240" y="1155701"/>
          <a:ext cx="609697" cy="6096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0C11CA-6325-41FD-B36C-FC963CB4DC95}">
      <dsp:nvSpPr>
        <dsp:cNvPr id="0" name=""/>
        <dsp:cNvSpPr/>
      </dsp:nvSpPr>
      <dsp:spPr>
        <a:xfrm>
          <a:off x="2092" y="2322836"/>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CA" sz="1600" kern="1200" dirty="0"/>
            <a:t>Cardiovascular Related Deaths</a:t>
          </a:r>
          <a:endParaRPr lang="en-US" sz="1600" kern="1200" dirty="0"/>
        </a:p>
      </dsp:txBody>
      <dsp:txXfrm>
        <a:off x="2092" y="2322836"/>
        <a:ext cx="1741992" cy="696796"/>
      </dsp:txXfrm>
    </dsp:sp>
    <dsp:sp modelId="{B9023FDA-0B88-4A99-BEAD-0C30DC11C81E}">
      <dsp:nvSpPr>
        <dsp:cNvPr id="0" name=""/>
        <dsp:cNvSpPr/>
      </dsp:nvSpPr>
      <dsp:spPr>
        <a:xfrm>
          <a:off x="2388621" y="929242"/>
          <a:ext cx="1062615" cy="10626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6EE2AE-FF80-4AD8-BE5E-795C064DD214}">
      <dsp:nvSpPr>
        <dsp:cNvPr id="0" name=""/>
        <dsp:cNvSpPr/>
      </dsp:nvSpPr>
      <dsp:spPr>
        <a:xfrm>
          <a:off x="2615080" y="1155701"/>
          <a:ext cx="609697" cy="6096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8BFC6B-8B52-4EE7-8F55-DDE7B4131D42}">
      <dsp:nvSpPr>
        <dsp:cNvPr id="0" name=""/>
        <dsp:cNvSpPr/>
      </dsp:nvSpPr>
      <dsp:spPr>
        <a:xfrm>
          <a:off x="2048933" y="2322836"/>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CA" sz="1600" kern="1200"/>
            <a:t>Infectious Disease Related Deaths</a:t>
          </a:r>
          <a:endParaRPr lang="en-US" sz="1600" kern="1200"/>
        </a:p>
      </dsp:txBody>
      <dsp:txXfrm>
        <a:off x="2048933" y="2322836"/>
        <a:ext cx="1741992" cy="696796"/>
      </dsp:txXfrm>
    </dsp:sp>
    <dsp:sp modelId="{2F46B530-B7FF-4D18-A6D7-E8221B4F68A3}">
      <dsp:nvSpPr>
        <dsp:cNvPr id="0" name=""/>
        <dsp:cNvSpPr/>
      </dsp:nvSpPr>
      <dsp:spPr>
        <a:xfrm>
          <a:off x="4435462" y="929242"/>
          <a:ext cx="1062615" cy="106261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D5163A-E9F2-435D-BB77-61ADD555DD7A}">
      <dsp:nvSpPr>
        <dsp:cNvPr id="0" name=""/>
        <dsp:cNvSpPr/>
      </dsp:nvSpPr>
      <dsp:spPr>
        <a:xfrm>
          <a:off x="4661921" y="1155701"/>
          <a:ext cx="609697" cy="6096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E1E905-49BC-4ED1-A23C-218959ED625E}">
      <dsp:nvSpPr>
        <dsp:cNvPr id="0" name=""/>
        <dsp:cNvSpPr/>
      </dsp:nvSpPr>
      <dsp:spPr>
        <a:xfrm>
          <a:off x="4095774" y="2322836"/>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CA" sz="1600" kern="1200" dirty="0"/>
            <a:t>Neurological Conditions</a:t>
          </a:r>
          <a:endParaRPr lang="en-US" sz="1600" kern="1200" dirty="0"/>
        </a:p>
      </dsp:txBody>
      <dsp:txXfrm>
        <a:off x="4095774" y="2322836"/>
        <a:ext cx="1741992" cy="696796"/>
      </dsp:txXfrm>
    </dsp:sp>
    <dsp:sp modelId="{97F761B3-74C4-4702-B27E-017B3180FC64}">
      <dsp:nvSpPr>
        <dsp:cNvPr id="0" name=""/>
        <dsp:cNvSpPr/>
      </dsp:nvSpPr>
      <dsp:spPr>
        <a:xfrm>
          <a:off x="6482303" y="929242"/>
          <a:ext cx="1062615" cy="106261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9C26D0-C33E-4B8D-BCFE-125EEF0779E8}">
      <dsp:nvSpPr>
        <dsp:cNvPr id="0" name=""/>
        <dsp:cNvSpPr/>
      </dsp:nvSpPr>
      <dsp:spPr>
        <a:xfrm>
          <a:off x="6708762" y="1155701"/>
          <a:ext cx="609697" cy="6096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425C9CD-26D6-4F9F-88DB-D4F92DC20A88}">
      <dsp:nvSpPr>
        <dsp:cNvPr id="0" name=""/>
        <dsp:cNvSpPr/>
      </dsp:nvSpPr>
      <dsp:spPr>
        <a:xfrm>
          <a:off x="6142615" y="2322836"/>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CA" sz="1600" kern="1200"/>
            <a:t>Non-Medical Related Conditions</a:t>
          </a:r>
          <a:endParaRPr lang="en-US" sz="1600" kern="1200"/>
        </a:p>
      </dsp:txBody>
      <dsp:txXfrm>
        <a:off x="6142615" y="2322836"/>
        <a:ext cx="1741992" cy="6967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73E21A-0DA9-44D3-94A6-898DEEBA87CC}">
      <dsp:nvSpPr>
        <dsp:cNvPr id="0" name=""/>
        <dsp:cNvSpPr/>
      </dsp:nvSpPr>
      <dsp:spPr>
        <a:xfrm>
          <a:off x="1009209" y="594937"/>
          <a:ext cx="1625062" cy="1625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D47F3A-59C7-48CB-AE9A-7FF1A4F688F7}">
      <dsp:nvSpPr>
        <dsp:cNvPr id="0" name=""/>
        <dsp:cNvSpPr/>
      </dsp:nvSpPr>
      <dsp:spPr>
        <a:xfrm>
          <a:off x="16115" y="2633938"/>
          <a:ext cx="361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Underreporting: Potential underreporting of COVID-19 deaths reflected in increases across other causes.</a:t>
          </a:r>
        </a:p>
      </dsp:txBody>
      <dsp:txXfrm>
        <a:off x="16115" y="2633938"/>
        <a:ext cx="3611250" cy="720000"/>
      </dsp:txXfrm>
    </dsp:sp>
    <dsp:sp modelId="{B9EC8F51-5EFF-4A6B-8711-18EB3CEEE240}">
      <dsp:nvSpPr>
        <dsp:cNvPr id="0" name=""/>
        <dsp:cNvSpPr/>
      </dsp:nvSpPr>
      <dsp:spPr>
        <a:xfrm>
          <a:off x="5252428" y="594937"/>
          <a:ext cx="1625062" cy="1625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AC353D-DFF7-4A1B-892F-B9410D05DF42}">
      <dsp:nvSpPr>
        <dsp:cNvPr id="0" name=""/>
        <dsp:cNvSpPr/>
      </dsp:nvSpPr>
      <dsp:spPr>
        <a:xfrm>
          <a:off x="4259334" y="2633938"/>
          <a:ext cx="361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Misclassification: Deaths from COVID-19 complications possibly recorded under causes like pneumonia, heart disease, etc.</a:t>
          </a:r>
        </a:p>
      </dsp:txBody>
      <dsp:txXfrm>
        <a:off x="4259334" y="2633938"/>
        <a:ext cx="361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7EBF5D-13EE-411A-A4CD-9EF729BC9C71}" type="datetimeFigureOut">
              <a:rPr lang="en-CA" smtClean="0"/>
              <a:t>2024-07-13</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DDA9BC-5C95-4A0E-8573-EAB96C298945}" type="slidenum">
              <a:rPr lang="en-CA" smtClean="0"/>
              <a:t>‹#›</a:t>
            </a:fld>
            <a:endParaRPr lang="en-CA"/>
          </a:p>
        </p:txBody>
      </p:sp>
    </p:spTree>
    <p:extLst>
      <p:ext uri="{BB962C8B-B14F-4D97-AF65-F5344CB8AC3E}">
        <p14:creationId xmlns:p14="http://schemas.microsoft.com/office/powerpoint/2010/main" val="3915832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EDDA9BC-5C95-4A0E-8573-EAB96C298945}" type="slidenum">
              <a:rPr lang="en-CA" smtClean="0"/>
              <a:t>3</a:t>
            </a:fld>
            <a:endParaRPr lang="en-CA"/>
          </a:p>
        </p:txBody>
      </p:sp>
    </p:spTree>
    <p:extLst>
      <p:ext uri="{BB962C8B-B14F-4D97-AF65-F5344CB8AC3E}">
        <p14:creationId xmlns:p14="http://schemas.microsoft.com/office/powerpoint/2010/main" val="417620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Within each of those Categories we want to ask ourselves a question. Has there been a significant change possibly an uptick in number of deaths which would hint towards covid-19 numbers being under reported. </a:t>
            </a:r>
          </a:p>
        </p:txBody>
      </p:sp>
      <p:sp>
        <p:nvSpPr>
          <p:cNvPr id="4" name="Slide Number Placeholder 3"/>
          <p:cNvSpPr>
            <a:spLocks noGrp="1"/>
          </p:cNvSpPr>
          <p:nvPr>
            <p:ph type="sldNum" sz="quarter" idx="5"/>
          </p:nvPr>
        </p:nvSpPr>
        <p:spPr/>
        <p:txBody>
          <a:bodyPr/>
          <a:lstStyle/>
          <a:p>
            <a:fld id="{CEDDA9BC-5C95-4A0E-8573-EAB96C298945}" type="slidenum">
              <a:rPr lang="en-CA" smtClean="0"/>
              <a:t>5</a:t>
            </a:fld>
            <a:endParaRPr lang="en-CA"/>
          </a:p>
        </p:txBody>
      </p:sp>
    </p:spTree>
    <p:extLst>
      <p:ext uri="{BB962C8B-B14F-4D97-AF65-F5344CB8AC3E}">
        <p14:creationId xmlns:p14="http://schemas.microsoft.com/office/powerpoint/2010/main" val="3864579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First Category we will focus on is Cardiovascular related deaths. In this category the 2 main causes of death care Heart Disease and Hypertension. These 2 are in a way categories of there own as Heart Disease more specifically </a:t>
            </a:r>
            <a:r>
              <a:rPr lang="en-CA" b="1" i="0" u="none" strike="noStrike" dirty="0">
                <a:solidFill>
                  <a:srgbClr val="000000"/>
                </a:solidFill>
                <a:effectLst/>
                <a:highlight>
                  <a:srgbClr val="FFFFC0"/>
                </a:highlight>
                <a:latin typeface="Verdana" panose="020B0604030504040204" pitchFamily="34" charset="0"/>
              </a:rPr>
              <a:t>Ischaemic heart diseases</a:t>
            </a:r>
            <a:r>
              <a:rPr lang="en-CA" b="0" i="0" u="none" strike="noStrike" dirty="0">
                <a:solidFill>
                  <a:srgbClr val="000000"/>
                </a:solidFill>
                <a:effectLst/>
                <a:highlight>
                  <a:srgbClr val="FFFFC0"/>
                </a:highlight>
                <a:latin typeface="Verdana" panose="020B0604030504040204" pitchFamily="34" charset="0"/>
              </a:rPr>
              <a:t>,  can be anything from </a:t>
            </a:r>
            <a:r>
              <a:rPr lang="en-CA" b="1" i="0" dirty="0">
                <a:solidFill>
                  <a:srgbClr val="000000"/>
                </a:solidFill>
                <a:effectLst/>
                <a:highlight>
                  <a:srgbClr val="FFFFFF"/>
                </a:highlight>
                <a:latin typeface="Verdana" panose="020B0604030504040204" pitchFamily="34" charset="0"/>
              </a:rPr>
              <a:t>Angina pectoris or </a:t>
            </a:r>
            <a:r>
              <a:rPr lang="en-CA" b="0" i="0" dirty="0">
                <a:solidFill>
                  <a:srgbClr val="000000"/>
                </a:solidFill>
                <a:effectLst/>
                <a:highlight>
                  <a:srgbClr val="FFFFFF"/>
                </a:highlight>
                <a:latin typeface="Verdana" panose="020B0604030504040204" pitchFamily="34" charset="0"/>
              </a:rPr>
              <a:t>myocardial infarction.  We can see over the years Death Rate per 100,000 people was on a consistent downward tread. This is great as modern medicine has been greatly improving our quality of life and we can see since even before 2000’s we have been seeing death rate go from 260 to around 160 in 2019. But then look what happened. In 2020 there was a jump, that downward trend changed to an upward, a 4% increase in 2020 from 2019 and 3% increase from 20202 to 2021. </a:t>
            </a:r>
            <a:br>
              <a:rPr lang="en-CA" b="0" i="0" dirty="0">
                <a:solidFill>
                  <a:srgbClr val="000000"/>
                </a:solidFill>
                <a:effectLst/>
                <a:highlight>
                  <a:srgbClr val="FFFFFF"/>
                </a:highlight>
                <a:latin typeface="Verdana" panose="020B0604030504040204" pitchFamily="34" charset="0"/>
              </a:rPr>
            </a:br>
            <a:br>
              <a:rPr lang="en-CA" b="0" i="0" dirty="0">
                <a:solidFill>
                  <a:srgbClr val="000000"/>
                </a:solidFill>
                <a:effectLst/>
                <a:highlight>
                  <a:srgbClr val="FFFFFF"/>
                </a:highlight>
                <a:latin typeface="Verdana" panose="020B0604030504040204" pitchFamily="34" charset="0"/>
              </a:rPr>
            </a:br>
            <a:r>
              <a:rPr lang="en-CA" b="0" i="0" dirty="0">
                <a:solidFill>
                  <a:srgbClr val="000000"/>
                </a:solidFill>
                <a:effectLst/>
                <a:highlight>
                  <a:srgbClr val="FFFFFF"/>
                </a:highlight>
                <a:latin typeface="Verdana" panose="020B0604030504040204" pitchFamily="34" charset="0"/>
              </a:rPr>
              <a:t>Hypertension related deaths we see it wasn’t always in a downward trend. In some cases YoY in 2006 and even around 2013 there were moments when it was decreasing, but if we zoom out and review death rate per 100,000 from 2000, it has been increasing. But in 2020 you will notice a 13% increase, this is a huge jump, Hypertension increase 13% in 2020 alone, if we look at the previous record it took nearly 8 years if you look at the graph you’ll see that increase from 2010 to 2018 ( that 8 year span) was equivalent to that of just 1 year in 2020. </a:t>
            </a:r>
            <a:br>
              <a:rPr lang="en-CA" b="0" i="0" dirty="0">
                <a:solidFill>
                  <a:srgbClr val="000000"/>
                </a:solidFill>
                <a:effectLst/>
                <a:highlight>
                  <a:srgbClr val="FFFFFF"/>
                </a:highlight>
                <a:latin typeface="Verdana" panose="020B0604030504040204" pitchFamily="34" charset="0"/>
              </a:rPr>
            </a:br>
            <a:br>
              <a:rPr lang="en-CA" b="0" i="0" dirty="0">
                <a:solidFill>
                  <a:srgbClr val="000000"/>
                </a:solidFill>
                <a:effectLst/>
                <a:highlight>
                  <a:srgbClr val="FFFFFF"/>
                </a:highlight>
                <a:latin typeface="Verdana" panose="020B0604030504040204" pitchFamily="34" charset="0"/>
              </a:rPr>
            </a:br>
            <a:r>
              <a:rPr lang="en-CA" b="0" i="0" dirty="0">
                <a:solidFill>
                  <a:srgbClr val="000000"/>
                </a:solidFill>
                <a:effectLst/>
                <a:highlight>
                  <a:srgbClr val="FFFFFF"/>
                </a:highlight>
                <a:latin typeface="Verdana" panose="020B0604030504040204" pitchFamily="34" charset="0"/>
              </a:rPr>
              <a:t> </a:t>
            </a:r>
            <a:br>
              <a:rPr lang="en-CA" b="0" i="0" dirty="0">
                <a:solidFill>
                  <a:srgbClr val="000000"/>
                </a:solidFill>
                <a:effectLst/>
                <a:highlight>
                  <a:srgbClr val="FFFFFF"/>
                </a:highlight>
                <a:latin typeface="Verdana" panose="020B0604030504040204" pitchFamily="34" charset="0"/>
              </a:rPr>
            </a:br>
            <a:br>
              <a:rPr lang="en-CA" b="0" i="0" dirty="0">
                <a:solidFill>
                  <a:srgbClr val="000000"/>
                </a:solidFill>
                <a:effectLst/>
                <a:highlight>
                  <a:srgbClr val="FFFFFF"/>
                </a:highlight>
                <a:latin typeface="Verdana" panose="020B0604030504040204" pitchFamily="34" charset="0"/>
              </a:rPr>
            </a:br>
            <a:br>
              <a:rPr lang="en-CA" dirty="0"/>
            </a:br>
            <a:br>
              <a:rPr lang="en-CA" dirty="0"/>
            </a:br>
            <a:endParaRPr lang="en-CA" dirty="0"/>
          </a:p>
        </p:txBody>
      </p:sp>
      <p:sp>
        <p:nvSpPr>
          <p:cNvPr id="4" name="Slide Number Placeholder 3"/>
          <p:cNvSpPr>
            <a:spLocks noGrp="1"/>
          </p:cNvSpPr>
          <p:nvPr>
            <p:ph type="sldNum" sz="quarter" idx="5"/>
          </p:nvPr>
        </p:nvSpPr>
        <p:spPr/>
        <p:txBody>
          <a:bodyPr/>
          <a:lstStyle/>
          <a:p>
            <a:fld id="{CEDDA9BC-5C95-4A0E-8573-EAB96C298945}" type="slidenum">
              <a:rPr lang="en-CA" smtClean="0"/>
              <a:t>6</a:t>
            </a:fld>
            <a:endParaRPr lang="en-CA"/>
          </a:p>
        </p:txBody>
      </p:sp>
    </p:spTree>
    <p:extLst>
      <p:ext uri="{BB962C8B-B14F-4D97-AF65-F5344CB8AC3E}">
        <p14:creationId xmlns:p14="http://schemas.microsoft.com/office/powerpoint/2010/main" val="60906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err="1"/>
              <a:t>Hre</a:t>
            </a:r>
            <a:r>
              <a:rPr lang="en-CA" dirty="0"/>
              <a:t> for Infectious disease we’ll review Influenza and pneumonia with the orange line and Septicemia with the green. One interesting thing is that Influenza cases have been consistently decreasing and further decreased in 2021. Many experts had mentioned this as the mask mandate had prevented the spread, as it has a lower contact rate than that of COVID-19. And Of course we will plot Covid-19 in this graph as it classifies as infectious disease. Septicemia has increased however reviewing the trend over the years there isn’t quite a noticeable change. </a:t>
            </a:r>
          </a:p>
        </p:txBody>
      </p:sp>
      <p:sp>
        <p:nvSpPr>
          <p:cNvPr id="4" name="Slide Number Placeholder 3"/>
          <p:cNvSpPr>
            <a:spLocks noGrp="1"/>
          </p:cNvSpPr>
          <p:nvPr>
            <p:ph type="sldNum" sz="quarter" idx="5"/>
          </p:nvPr>
        </p:nvSpPr>
        <p:spPr/>
        <p:txBody>
          <a:bodyPr/>
          <a:lstStyle/>
          <a:p>
            <a:fld id="{CEDDA9BC-5C95-4A0E-8573-EAB96C298945}" type="slidenum">
              <a:rPr lang="en-CA" smtClean="0"/>
              <a:t>7</a:t>
            </a:fld>
            <a:endParaRPr lang="en-CA"/>
          </a:p>
        </p:txBody>
      </p:sp>
    </p:spTree>
    <p:extLst>
      <p:ext uri="{BB962C8B-B14F-4D97-AF65-F5344CB8AC3E}">
        <p14:creationId xmlns:p14="http://schemas.microsoft.com/office/powerpoint/2010/main" val="2632231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err="1"/>
              <a:t>Strones</a:t>
            </a:r>
            <a:r>
              <a:rPr lang="en-CA" dirty="0"/>
              <a:t> have had the largest noticeable increase. This maybe due to misclassification but also due to medical/hospital constrains and individuals refusing to seek medical attention as there was a fear of visiting emergency units as they would be exposed to the Covid-19 Virus.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There maybe another case where these </a:t>
            </a:r>
            <a:r>
              <a:rPr lang="en-CA" dirty="0" err="1"/>
              <a:t>idividuals</a:t>
            </a:r>
            <a:r>
              <a:rPr lang="en-CA" dirty="0"/>
              <a:t> are at a higher risk of dying from the virus</a:t>
            </a:r>
          </a:p>
        </p:txBody>
      </p:sp>
      <p:sp>
        <p:nvSpPr>
          <p:cNvPr id="4" name="Slide Number Placeholder 3"/>
          <p:cNvSpPr>
            <a:spLocks noGrp="1"/>
          </p:cNvSpPr>
          <p:nvPr>
            <p:ph type="sldNum" sz="quarter" idx="5"/>
          </p:nvPr>
        </p:nvSpPr>
        <p:spPr/>
        <p:txBody>
          <a:bodyPr/>
          <a:lstStyle/>
          <a:p>
            <a:fld id="{CEDDA9BC-5C95-4A0E-8573-EAB96C298945}" type="slidenum">
              <a:rPr lang="en-CA" smtClean="0"/>
              <a:t>8</a:t>
            </a:fld>
            <a:endParaRPr lang="en-CA"/>
          </a:p>
        </p:txBody>
      </p:sp>
    </p:spTree>
    <p:extLst>
      <p:ext uri="{BB962C8B-B14F-4D97-AF65-F5344CB8AC3E}">
        <p14:creationId xmlns:p14="http://schemas.microsoft.com/office/powerpoint/2010/main" val="2168745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This was </a:t>
            </a:r>
            <a:r>
              <a:rPr lang="en-CA" dirty="0" err="1"/>
              <a:t>byfar</a:t>
            </a:r>
            <a:r>
              <a:rPr lang="en-CA" dirty="0"/>
              <a:t> the most interesting data. Despite the </a:t>
            </a:r>
            <a:r>
              <a:rPr lang="en-CA" dirty="0" err="1"/>
              <a:t>workfrom</a:t>
            </a:r>
            <a:r>
              <a:rPr lang="en-CA" dirty="0"/>
              <a:t> home mandates, less drivers on the road. The most surprising detail is the death rate for Vehicle accidents. This detail I have to note that vehicle accidents do include at home lawnmowers and heavy workplace equipment accidents as well. But it does come at a surprise.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Another surprising detail is number of Suicides had decreased. While if you look at the years prior it was always increasing at a consistent rate and then a decrease. This maybe a whole other research to understand why this maybe the case so we won’t dive deep into this but isn’t this interesting?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And another just interesting detail… Homicides. Reached an all time high, while these items aren’t not to point out any suspicion for covid data misclassification, it is just an interesting observation. </a:t>
            </a:r>
          </a:p>
        </p:txBody>
      </p:sp>
      <p:sp>
        <p:nvSpPr>
          <p:cNvPr id="4" name="Slide Number Placeholder 3"/>
          <p:cNvSpPr>
            <a:spLocks noGrp="1"/>
          </p:cNvSpPr>
          <p:nvPr>
            <p:ph type="sldNum" sz="quarter" idx="5"/>
          </p:nvPr>
        </p:nvSpPr>
        <p:spPr/>
        <p:txBody>
          <a:bodyPr/>
          <a:lstStyle/>
          <a:p>
            <a:fld id="{CEDDA9BC-5C95-4A0E-8573-EAB96C298945}" type="slidenum">
              <a:rPr lang="en-CA" smtClean="0"/>
              <a:t>9</a:t>
            </a:fld>
            <a:endParaRPr lang="en-CA"/>
          </a:p>
        </p:txBody>
      </p:sp>
    </p:spTree>
    <p:extLst>
      <p:ext uri="{BB962C8B-B14F-4D97-AF65-F5344CB8AC3E}">
        <p14:creationId xmlns:p14="http://schemas.microsoft.com/office/powerpoint/2010/main" val="590477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conclusion we can determine there is Significant impact of Covid-19 and the impact on death rates, we cannot jump to conclusion that there was misclassification. But it does prove the need for accurate reporting and to ensure it was correct during the pandemics. With this further Research is required. </a:t>
            </a:r>
          </a:p>
          <a:p>
            <a:endParaRPr lang="en-CA" dirty="0"/>
          </a:p>
          <a:p>
            <a:endParaRPr lang="en-CA" dirty="0"/>
          </a:p>
        </p:txBody>
      </p:sp>
      <p:sp>
        <p:nvSpPr>
          <p:cNvPr id="4" name="Slide Number Placeholder 3"/>
          <p:cNvSpPr>
            <a:spLocks noGrp="1"/>
          </p:cNvSpPr>
          <p:nvPr>
            <p:ph type="sldNum" sz="quarter" idx="5"/>
          </p:nvPr>
        </p:nvSpPr>
        <p:spPr/>
        <p:txBody>
          <a:bodyPr/>
          <a:lstStyle/>
          <a:p>
            <a:fld id="{CEDDA9BC-5C95-4A0E-8573-EAB96C298945}" type="slidenum">
              <a:rPr lang="en-CA" smtClean="0"/>
              <a:t>10</a:t>
            </a:fld>
            <a:endParaRPr lang="en-CA"/>
          </a:p>
        </p:txBody>
      </p:sp>
    </p:spTree>
    <p:extLst>
      <p:ext uri="{BB962C8B-B14F-4D97-AF65-F5344CB8AC3E}">
        <p14:creationId xmlns:p14="http://schemas.microsoft.com/office/powerpoint/2010/main" val="2015129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EDDA9BC-5C95-4A0E-8573-EAB96C298945}" type="slidenum">
              <a:rPr lang="en-CA" smtClean="0"/>
              <a:t>11</a:t>
            </a:fld>
            <a:endParaRPr lang="en-CA"/>
          </a:p>
        </p:txBody>
      </p:sp>
    </p:spTree>
    <p:extLst>
      <p:ext uri="{BB962C8B-B14F-4D97-AF65-F5344CB8AC3E}">
        <p14:creationId xmlns:p14="http://schemas.microsoft.com/office/powerpoint/2010/main" val="3559848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5.sv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4.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4.png"/><Relationship Id="rId7"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25.png"/><Relationship Id="rId4" Type="http://schemas.openxmlformats.org/officeDocument/2006/relationships/image" Target="../media/image5.svg"/><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28.png"/><Relationship Id="rId5" Type="http://schemas.openxmlformats.org/officeDocument/2006/relationships/image" Target="../media/image8.png"/><Relationship Id="rId10" Type="http://schemas.openxmlformats.org/officeDocument/2006/relationships/image" Target="../media/image27.png"/><Relationship Id="rId4" Type="http://schemas.openxmlformats.org/officeDocument/2006/relationships/image" Target="../media/image5.sv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Causes of Death </a:t>
            </a:r>
            <a:endParaRPr dirty="0"/>
          </a:p>
        </p:txBody>
      </p:sp>
      <p:sp>
        <p:nvSpPr>
          <p:cNvPr id="3" name="Subtitle 2"/>
          <p:cNvSpPr>
            <a:spLocks noGrp="1"/>
          </p:cNvSpPr>
          <p:nvPr>
            <p:ph type="subTitle" idx="1"/>
          </p:nvPr>
        </p:nvSpPr>
        <p:spPr>
          <a:xfrm>
            <a:off x="1371600" y="4115883"/>
            <a:ext cx="6400800" cy="1752600"/>
          </a:xfrm>
        </p:spPr>
        <p:txBody>
          <a:bodyPr>
            <a:normAutofit/>
          </a:bodyPr>
          <a:lstStyle/>
          <a:p>
            <a:r>
              <a:rPr sz="1800" dirty="0"/>
              <a:t>Investigating the Causes of </a:t>
            </a:r>
            <a:r>
              <a:rPr sz="1800" dirty="0" err="1"/>
              <a:t>Deat</a:t>
            </a:r>
            <a:r>
              <a:rPr lang="en-CA" sz="1800" dirty="0"/>
              <a:t>h before and after COVID-19</a:t>
            </a:r>
            <a:endParaRPr sz="1800" dirty="0"/>
          </a:p>
        </p:txBody>
      </p:sp>
      <p:sp>
        <p:nvSpPr>
          <p:cNvPr id="4" name="Subtitle 2">
            <a:extLst>
              <a:ext uri="{FF2B5EF4-FFF2-40B4-BE49-F238E27FC236}">
                <a16:creationId xmlns:a16="http://schemas.microsoft.com/office/drawing/2014/main" id="{5AF7A4CD-CCDE-7D5B-C85C-C97BF3D4F269}"/>
              </a:ext>
            </a:extLst>
          </p:cNvPr>
          <p:cNvSpPr txBox="1">
            <a:spLocks/>
          </p:cNvSpPr>
          <p:nvPr/>
        </p:nvSpPr>
        <p:spPr>
          <a:xfrm>
            <a:off x="4242175" y="6124795"/>
            <a:ext cx="6167718" cy="878382"/>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400" dirty="0"/>
              <a:t>Presented by: </a:t>
            </a:r>
            <a:r>
              <a:rPr lang="en-US" sz="1400" dirty="0" err="1"/>
              <a:t>Dardeep</a:t>
            </a:r>
            <a:r>
              <a:rPr lang="en-US" sz="1400" dirty="0"/>
              <a:t> </a:t>
            </a:r>
            <a:r>
              <a:rPr lang="en-US" sz="1400" dirty="0" err="1"/>
              <a:t>Somel</a:t>
            </a:r>
            <a:endParaRPr lang="en-US" sz="1400" dirty="0"/>
          </a:p>
          <a:p>
            <a:r>
              <a:rPr lang="en-US" sz="1400" dirty="0"/>
              <a:t>Non-technical Presentation</a:t>
            </a:r>
          </a:p>
        </p:txBody>
      </p:sp>
      <p:pic>
        <p:nvPicPr>
          <p:cNvPr id="6" name="Picture 5">
            <a:extLst>
              <a:ext uri="{FF2B5EF4-FFF2-40B4-BE49-F238E27FC236}">
                <a16:creationId xmlns:a16="http://schemas.microsoft.com/office/drawing/2014/main" id="{606BF4D2-BAFA-B07B-0569-9F650A81A37E}"/>
              </a:ext>
            </a:extLst>
          </p:cNvPr>
          <p:cNvPicPr>
            <a:picLocks noChangeAspect="1"/>
          </p:cNvPicPr>
          <p:nvPr/>
        </p:nvPicPr>
        <p:blipFill>
          <a:blip r:embed="rId2"/>
          <a:stretch>
            <a:fillRect/>
          </a:stretch>
        </p:blipFill>
        <p:spPr>
          <a:xfrm>
            <a:off x="1362075" y="3324225"/>
            <a:ext cx="6419850" cy="2762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CA" sz="4700" dirty="0"/>
              <a:t>Conclusion</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1865313"/>
            <a:ext cx="7818120" cy="18288"/>
          </a:xfrm>
          <a:custGeom>
            <a:avLst/>
            <a:gdLst>
              <a:gd name="connsiteX0" fmla="*/ 0 w 7818120"/>
              <a:gd name="connsiteY0" fmla="*/ 0 h 18288"/>
              <a:gd name="connsiteX1" fmla="*/ 416966 w 7818120"/>
              <a:gd name="connsiteY1" fmla="*/ 0 h 18288"/>
              <a:gd name="connsiteX2" fmla="*/ 1146658 w 7818120"/>
              <a:gd name="connsiteY2" fmla="*/ 0 h 18288"/>
              <a:gd name="connsiteX3" fmla="*/ 1563624 w 7818120"/>
              <a:gd name="connsiteY3" fmla="*/ 0 h 18288"/>
              <a:gd name="connsiteX4" fmla="*/ 2136953 w 7818120"/>
              <a:gd name="connsiteY4" fmla="*/ 0 h 18288"/>
              <a:gd name="connsiteX5" fmla="*/ 2944825 w 7818120"/>
              <a:gd name="connsiteY5" fmla="*/ 0 h 18288"/>
              <a:gd name="connsiteX6" fmla="*/ 3596335 w 7818120"/>
              <a:gd name="connsiteY6" fmla="*/ 0 h 18288"/>
              <a:gd name="connsiteX7" fmla="*/ 4326026 w 7818120"/>
              <a:gd name="connsiteY7" fmla="*/ 0 h 18288"/>
              <a:gd name="connsiteX8" fmla="*/ 4899355 w 7818120"/>
              <a:gd name="connsiteY8" fmla="*/ 0 h 18288"/>
              <a:gd name="connsiteX9" fmla="*/ 5550865 w 7818120"/>
              <a:gd name="connsiteY9" fmla="*/ 0 h 18288"/>
              <a:gd name="connsiteX10" fmla="*/ 6358738 w 7818120"/>
              <a:gd name="connsiteY10" fmla="*/ 0 h 18288"/>
              <a:gd name="connsiteX11" fmla="*/ 6853885 w 7818120"/>
              <a:gd name="connsiteY11" fmla="*/ 0 h 18288"/>
              <a:gd name="connsiteX12" fmla="*/ 7818120 w 7818120"/>
              <a:gd name="connsiteY12" fmla="*/ 0 h 18288"/>
              <a:gd name="connsiteX13" fmla="*/ 7818120 w 7818120"/>
              <a:gd name="connsiteY13" fmla="*/ 18288 h 18288"/>
              <a:gd name="connsiteX14" fmla="*/ 7244791 w 7818120"/>
              <a:gd name="connsiteY14" fmla="*/ 18288 h 18288"/>
              <a:gd name="connsiteX15" fmla="*/ 6827825 w 7818120"/>
              <a:gd name="connsiteY15" fmla="*/ 18288 h 18288"/>
              <a:gd name="connsiteX16" fmla="*/ 6176315 w 7818120"/>
              <a:gd name="connsiteY16" fmla="*/ 18288 h 18288"/>
              <a:gd name="connsiteX17" fmla="*/ 5681167 w 7818120"/>
              <a:gd name="connsiteY17" fmla="*/ 18288 h 18288"/>
              <a:gd name="connsiteX18" fmla="*/ 5029657 w 7818120"/>
              <a:gd name="connsiteY18" fmla="*/ 18288 h 18288"/>
              <a:gd name="connsiteX19" fmla="*/ 4378147 w 7818120"/>
              <a:gd name="connsiteY19" fmla="*/ 18288 h 18288"/>
              <a:gd name="connsiteX20" fmla="*/ 3726637 w 7818120"/>
              <a:gd name="connsiteY20" fmla="*/ 18288 h 18288"/>
              <a:gd name="connsiteX21" fmla="*/ 3075127 w 7818120"/>
              <a:gd name="connsiteY21" fmla="*/ 18288 h 18288"/>
              <a:gd name="connsiteX22" fmla="*/ 2501798 w 7818120"/>
              <a:gd name="connsiteY22" fmla="*/ 18288 h 18288"/>
              <a:gd name="connsiteX23" fmla="*/ 1772107 w 7818120"/>
              <a:gd name="connsiteY23" fmla="*/ 18288 h 18288"/>
              <a:gd name="connsiteX24" fmla="*/ 1120597 w 7818120"/>
              <a:gd name="connsiteY24" fmla="*/ 18288 h 18288"/>
              <a:gd name="connsiteX25" fmla="*/ 0 w 7818120"/>
              <a:gd name="connsiteY25" fmla="*/ 18288 h 18288"/>
              <a:gd name="connsiteX26" fmla="*/ 0 w 7818120"/>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818120" h="18288" fill="none" extrusionOk="0">
                <a:moveTo>
                  <a:pt x="0" y="0"/>
                </a:moveTo>
                <a:cubicBezTo>
                  <a:pt x="121520" y="-12182"/>
                  <a:pt x="211324" y="18247"/>
                  <a:pt x="416966" y="0"/>
                </a:cubicBezTo>
                <a:cubicBezTo>
                  <a:pt x="622608" y="-18247"/>
                  <a:pt x="891241" y="-13744"/>
                  <a:pt x="1146658" y="0"/>
                </a:cubicBezTo>
                <a:cubicBezTo>
                  <a:pt x="1402075" y="13744"/>
                  <a:pt x="1378880" y="-8543"/>
                  <a:pt x="1563624" y="0"/>
                </a:cubicBezTo>
                <a:cubicBezTo>
                  <a:pt x="1748368" y="8543"/>
                  <a:pt x="1972300" y="7443"/>
                  <a:pt x="2136953" y="0"/>
                </a:cubicBezTo>
                <a:cubicBezTo>
                  <a:pt x="2301606" y="-7443"/>
                  <a:pt x="2679634" y="12382"/>
                  <a:pt x="2944825" y="0"/>
                </a:cubicBezTo>
                <a:cubicBezTo>
                  <a:pt x="3210016" y="-12382"/>
                  <a:pt x="3409232" y="17967"/>
                  <a:pt x="3596335" y="0"/>
                </a:cubicBezTo>
                <a:cubicBezTo>
                  <a:pt x="3783438" y="-17967"/>
                  <a:pt x="4002523" y="-28578"/>
                  <a:pt x="4326026" y="0"/>
                </a:cubicBezTo>
                <a:cubicBezTo>
                  <a:pt x="4649529" y="28578"/>
                  <a:pt x="4777384" y="-3624"/>
                  <a:pt x="4899355" y="0"/>
                </a:cubicBezTo>
                <a:cubicBezTo>
                  <a:pt x="5021326" y="3624"/>
                  <a:pt x="5317653" y="1281"/>
                  <a:pt x="5550865" y="0"/>
                </a:cubicBezTo>
                <a:cubicBezTo>
                  <a:pt x="5784077" y="-1281"/>
                  <a:pt x="6142956" y="-39637"/>
                  <a:pt x="6358738" y="0"/>
                </a:cubicBezTo>
                <a:cubicBezTo>
                  <a:pt x="6574520" y="39637"/>
                  <a:pt x="6724785" y="-4460"/>
                  <a:pt x="6853885" y="0"/>
                </a:cubicBezTo>
                <a:cubicBezTo>
                  <a:pt x="6982985" y="4460"/>
                  <a:pt x="7403044" y="-1955"/>
                  <a:pt x="7818120" y="0"/>
                </a:cubicBezTo>
                <a:cubicBezTo>
                  <a:pt x="7817988" y="7702"/>
                  <a:pt x="7817908" y="13511"/>
                  <a:pt x="7818120" y="18288"/>
                </a:cubicBezTo>
                <a:cubicBezTo>
                  <a:pt x="7698847" y="-3267"/>
                  <a:pt x="7390924" y="22979"/>
                  <a:pt x="7244791" y="18288"/>
                </a:cubicBezTo>
                <a:cubicBezTo>
                  <a:pt x="7098658" y="13597"/>
                  <a:pt x="6952735" y="29357"/>
                  <a:pt x="6827825" y="18288"/>
                </a:cubicBezTo>
                <a:cubicBezTo>
                  <a:pt x="6702915" y="7219"/>
                  <a:pt x="6338661" y="34530"/>
                  <a:pt x="6176315" y="18288"/>
                </a:cubicBezTo>
                <a:cubicBezTo>
                  <a:pt x="6013969" y="2047"/>
                  <a:pt x="5850602" y="6362"/>
                  <a:pt x="5681167" y="18288"/>
                </a:cubicBezTo>
                <a:cubicBezTo>
                  <a:pt x="5511732" y="30214"/>
                  <a:pt x="5312143" y="419"/>
                  <a:pt x="5029657" y="18288"/>
                </a:cubicBezTo>
                <a:cubicBezTo>
                  <a:pt x="4747171" y="36158"/>
                  <a:pt x="4655062" y="30740"/>
                  <a:pt x="4378147" y="18288"/>
                </a:cubicBezTo>
                <a:cubicBezTo>
                  <a:pt x="4101232" y="5837"/>
                  <a:pt x="4037646" y="44706"/>
                  <a:pt x="3726637" y="18288"/>
                </a:cubicBezTo>
                <a:cubicBezTo>
                  <a:pt x="3415628" y="-8130"/>
                  <a:pt x="3321756" y="45507"/>
                  <a:pt x="3075127" y="18288"/>
                </a:cubicBezTo>
                <a:cubicBezTo>
                  <a:pt x="2828498" y="-8931"/>
                  <a:pt x="2684733" y="14853"/>
                  <a:pt x="2501798" y="18288"/>
                </a:cubicBezTo>
                <a:cubicBezTo>
                  <a:pt x="2318863" y="21723"/>
                  <a:pt x="2121844" y="-13013"/>
                  <a:pt x="1772107" y="18288"/>
                </a:cubicBezTo>
                <a:cubicBezTo>
                  <a:pt x="1422370" y="49589"/>
                  <a:pt x="1431548" y="31666"/>
                  <a:pt x="1120597" y="18288"/>
                </a:cubicBezTo>
                <a:cubicBezTo>
                  <a:pt x="809646" y="4911"/>
                  <a:pt x="246393" y="56240"/>
                  <a:pt x="0" y="18288"/>
                </a:cubicBezTo>
                <a:cubicBezTo>
                  <a:pt x="129" y="13298"/>
                  <a:pt x="-675" y="6857"/>
                  <a:pt x="0" y="0"/>
                </a:cubicBezTo>
                <a:close/>
              </a:path>
              <a:path w="7818120" h="18288" stroke="0" extrusionOk="0">
                <a:moveTo>
                  <a:pt x="0" y="0"/>
                </a:moveTo>
                <a:cubicBezTo>
                  <a:pt x="177487" y="-4302"/>
                  <a:pt x="287499" y="4997"/>
                  <a:pt x="573329" y="0"/>
                </a:cubicBezTo>
                <a:cubicBezTo>
                  <a:pt x="859159" y="-4997"/>
                  <a:pt x="821965" y="-336"/>
                  <a:pt x="990295" y="0"/>
                </a:cubicBezTo>
                <a:cubicBezTo>
                  <a:pt x="1158625" y="336"/>
                  <a:pt x="1587918" y="-4681"/>
                  <a:pt x="1798168" y="0"/>
                </a:cubicBezTo>
                <a:cubicBezTo>
                  <a:pt x="2008418" y="4681"/>
                  <a:pt x="2088841" y="-2754"/>
                  <a:pt x="2371496" y="0"/>
                </a:cubicBezTo>
                <a:cubicBezTo>
                  <a:pt x="2654151" y="2754"/>
                  <a:pt x="2701462" y="-24976"/>
                  <a:pt x="2944825" y="0"/>
                </a:cubicBezTo>
                <a:cubicBezTo>
                  <a:pt x="3188188" y="24976"/>
                  <a:pt x="3511636" y="25407"/>
                  <a:pt x="3752698" y="0"/>
                </a:cubicBezTo>
                <a:cubicBezTo>
                  <a:pt x="3993760" y="-25407"/>
                  <a:pt x="4107153" y="6432"/>
                  <a:pt x="4247845" y="0"/>
                </a:cubicBezTo>
                <a:cubicBezTo>
                  <a:pt x="4388537" y="-6432"/>
                  <a:pt x="4835598" y="-5108"/>
                  <a:pt x="5055718" y="0"/>
                </a:cubicBezTo>
                <a:cubicBezTo>
                  <a:pt x="5275838" y="5108"/>
                  <a:pt x="5461006" y="-24536"/>
                  <a:pt x="5863590" y="0"/>
                </a:cubicBezTo>
                <a:cubicBezTo>
                  <a:pt x="6266174" y="24536"/>
                  <a:pt x="6355549" y="-19657"/>
                  <a:pt x="6515100" y="0"/>
                </a:cubicBezTo>
                <a:cubicBezTo>
                  <a:pt x="6674651" y="19657"/>
                  <a:pt x="7275423" y="-57462"/>
                  <a:pt x="7818120" y="0"/>
                </a:cubicBezTo>
                <a:cubicBezTo>
                  <a:pt x="7818132" y="8833"/>
                  <a:pt x="7818660" y="9830"/>
                  <a:pt x="7818120" y="18288"/>
                </a:cubicBezTo>
                <a:cubicBezTo>
                  <a:pt x="7610240" y="4606"/>
                  <a:pt x="7521789" y="7721"/>
                  <a:pt x="7401154" y="18288"/>
                </a:cubicBezTo>
                <a:cubicBezTo>
                  <a:pt x="7280519" y="28855"/>
                  <a:pt x="6930719" y="4225"/>
                  <a:pt x="6593281" y="18288"/>
                </a:cubicBezTo>
                <a:cubicBezTo>
                  <a:pt x="6255843" y="32351"/>
                  <a:pt x="6286682" y="1162"/>
                  <a:pt x="6098134" y="18288"/>
                </a:cubicBezTo>
                <a:cubicBezTo>
                  <a:pt x="5909586" y="35414"/>
                  <a:pt x="5602789" y="48596"/>
                  <a:pt x="5446624" y="18288"/>
                </a:cubicBezTo>
                <a:cubicBezTo>
                  <a:pt x="5290459" y="-12020"/>
                  <a:pt x="4917039" y="21960"/>
                  <a:pt x="4638751" y="18288"/>
                </a:cubicBezTo>
                <a:cubicBezTo>
                  <a:pt x="4360463" y="14616"/>
                  <a:pt x="4304690" y="5450"/>
                  <a:pt x="3987241" y="18288"/>
                </a:cubicBezTo>
                <a:cubicBezTo>
                  <a:pt x="3669792" y="31127"/>
                  <a:pt x="3758742" y="32551"/>
                  <a:pt x="3570275" y="18288"/>
                </a:cubicBezTo>
                <a:cubicBezTo>
                  <a:pt x="3381808" y="4025"/>
                  <a:pt x="3267153" y="36200"/>
                  <a:pt x="3075127" y="18288"/>
                </a:cubicBezTo>
                <a:cubicBezTo>
                  <a:pt x="2883101" y="376"/>
                  <a:pt x="2665825" y="10973"/>
                  <a:pt x="2267255" y="18288"/>
                </a:cubicBezTo>
                <a:cubicBezTo>
                  <a:pt x="1868685" y="25603"/>
                  <a:pt x="1884698" y="28410"/>
                  <a:pt x="1615745" y="18288"/>
                </a:cubicBezTo>
                <a:cubicBezTo>
                  <a:pt x="1346792" y="8167"/>
                  <a:pt x="1320952" y="10430"/>
                  <a:pt x="1120597" y="18288"/>
                </a:cubicBezTo>
                <a:cubicBezTo>
                  <a:pt x="920242" y="26146"/>
                  <a:pt x="556507" y="50790"/>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924AFAEB-7D8E-7D4A-E7B3-8C099EF5D923}"/>
              </a:ext>
            </a:extLst>
          </p:cNvPr>
          <p:cNvSpPr>
            <a:spLocks noGrp="1"/>
          </p:cNvSpPr>
          <p:nvPr>
            <p:ph idx="1"/>
          </p:nvPr>
        </p:nvSpPr>
        <p:spPr>
          <a:xfrm>
            <a:off x="457200" y="2016571"/>
            <a:ext cx="8229600" cy="4109592"/>
          </a:xfrm>
        </p:spPr>
        <p:txBody>
          <a:bodyPr/>
          <a:lstStyle/>
          <a:p>
            <a:r>
              <a:rPr lang="en-US" dirty="0"/>
              <a:t>Significant Impact: COVID-19 had a significant impact on death rates.</a:t>
            </a:r>
          </a:p>
          <a:p>
            <a:r>
              <a:rPr lang="en-US" dirty="0"/>
              <a:t>Need for Accurate Reporting: Ensuring correct classification of causes of death is crucial, especially during pandemics.</a:t>
            </a:r>
          </a:p>
          <a:p>
            <a:r>
              <a:rPr lang="en-US" dirty="0"/>
              <a:t>Further Research: Continued analysis required to understand the full impact.</a:t>
            </a:r>
          </a:p>
          <a:p>
            <a:endParaRPr lang="en-CA" dirty="0"/>
          </a:p>
        </p:txBody>
      </p:sp>
    </p:spTree>
    <p:extLst>
      <p:ext uri="{BB962C8B-B14F-4D97-AF65-F5344CB8AC3E}">
        <p14:creationId xmlns:p14="http://schemas.microsoft.com/office/powerpoint/2010/main" val="2897946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CA" sz="4700" dirty="0"/>
              <a:t>Questions &amp; Answers</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1865313"/>
            <a:ext cx="7818120" cy="18288"/>
          </a:xfrm>
          <a:custGeom>
            <a:avLst/>
            <a:gdLst>
              <a:gd name="connsiteX0" fmla="*/ 0 w 7818120"/>
              <a:gd name="connsiteY0" fmla="*/ 0 h 18288"/>
              <a:gd name="connsiteX1" fmla="*/ 416966 w 7818120"/>
              <a:gd name="connsiteY1" fmla="*/ 0 h 18288"/>
              <a:gd name="connsiteX2" fmla="*/ 1146658 w 7818120"/>
              <a:gd name="connsiteY2" fmla="*/ 0 h 18288"/>
              <a:gd name="connsiteX3" fmla="*/ 1563624 w 7818120"/>
              <a:gd name="connsiteY3" fmla="*/ 0 h 18288"/>
              <a:gd name="connsiteX4" fmla="*/ 2136953 w 7818120"/>
              <a:gd name="connsiteY4" fmla="*/ 0 h 18288"/>
              <a:gd name="connsiteX5" fmla="*/ 2944825 w 7818120"/>
              <a:gd name="connsiteY5" fmla="*/ 0 h 18288"/>
              <a:gd name="connsiteX6" fmla="*/ 3596335 w 7818120"/>
              <a:gd name="connsiteY6" fmla="*/ 0 h 18288"/>
              <a:gd name="connsiteX7" fmla="*/ 4326026 w 7818120"/>
              <a:gd name="connsiteY7" fmla="*/ 0 h 18288"/>
              <a:gd name="connsiteX8" fmla="*/ 4899355 w 7818120"/>
              <a:gd name="connsiteY8" fmla="*/ 0 h 18288"/>
              <a:gd name="connsiteX9" fmla="*/ 5550865 w 7818120"/>
              <a:gd name="connsiteY9" fmla="*/ 0 h 18288"/>
              <a:gd name="connsiteX10" fmla="*/ 6358738 w 7818120"/>
              <a:gd name="connsiteY10" fmla="*/ 0 h 18288"/>
              <a:gd name="connsiteX11" fmla="*/ 6853885 w 7818120"/>
              <a:gd name="connsiteY11" fmla="*/ 0 h 18288"/>
              <a:gd name="connsiteX12" fmla="*/ 7818120 w 7818120"/>
              <a:gd name="connsiteY12" fmla="*/ 0 h 18288"/>
              <a:gd name="connsiteX13" fmla="*/ 7818120 w 7818120"/>
              <a:gd name="connsiteY13" fmla="*/ 18288 h 18288"/>
              <a:gd name="connsiteX14" fmla="*/ 7244791 w 7818120"/>
              <a:gd name="connsiteY14" fmla="*/ 18288 h 18288"/>
              <a:gd name="connsiteX15" fmla="*/ 6827825 w 7818120"/>
              <a:gd name="connsiteY15" fmla="*/ 18288 h 18288"/>
              <a:gd name="connsiteX16" fmla="*/ 6176315 w 7818120"/>
              <a:gd name="connsiteY16" fmla="*/ 18288 h 18288"/>
              <a:gd name="connsiteX17" fmla="*/ 5681167 w 7818120"/>
              <a:gd name="connsiteY17" fmla="*/ 18288 h 18288"/>
              <a:gd name="connsiteX18" fmla="*/ 5029657 w 7818120"/>
              <a:gd name="connsiteY18" fmla="*/ 18288 h 18288"/>
              <a:gd name="connsiteX19" fmla="*/ 4378147 w 7818120"/>
              <a:gd name="connsiteY19" fmla="*/ 18288 h 18288"/>
              <a:gd name="connsiteX20" fmla="*/ 3726637 w 7818120"/>
              <a:gd name="connsiteY20" fmla="*/ 18288 h 18288"/>
              <a:gd name="connsiteX21" fmla="*/ 3075127 w 7818120"/>
              <a:gd name="connsiteY21" fmla="*/ 18288 h 18288"/>
              <a:gd name="connsiteX22" fmla="*/ 2501798 w 7818120"/>
              <a:gd name="connsiteY22" fmla="*/ 18288 h 18288"/>
              <a:gd name="connsiteX23" fmla="*/ 1772107 w 7818120"/>
              <a:gd name="connsiteY23" fmla="*/ 18288 h 18288"/>
              <a:gd name="connsiteX24" fmla="*/ 1120597 w 7818120"/>
              <a:gd name="connsiteY24" fmla="*/ 18288 h 18288"/>
              <a:gd name="connsiteX25" fmla="*/ 0 w 7818120"/>
              <a:gd name="connsiteY25" fmla="*/ 18288 h 18288"/>
              <a:gd name="connsiteX26" fmla="*/ 0 w 7818120"/>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818120" h="18288" fill="none" extrusionOk="0">
                <a:moveTo>
                  <a:pt x="0" y="0"/>
                </a:moveTo>
                <a:cubicBezTo>
                  <a:pt x="121520" y="-12182"/>
                  <a:pt x="211324" y="18247"/>
                  <a:pt x="416966" y="0"/>
                </a:cubicBezTo>
                <a:cubicBezTo>
                  <a:pt x="622608" y="-18247"/>
                  <a:pt x="891241" y="-13744"/>
                  <a:pt x="1146658" y="0"/>
                </a:cubicBezTo>
                <a:cubicBezTo>
                  <a:pt x="1402075" y="13744"/>
                  <a:pt x="1378880" y="-8543"/>
                  <a:pt x="1563624" y="0"/>
                </a:cubicBezTo>
                <a:cubicBezTo>
                  <a:pt x="1748368" y="8543"/>
                  <a:pt x="1972300" y="7443"/>
                  <a:pt x="2136953" y="0"/>
                </a:cubicBezTo>
                <a:cubicBezTo>
                  <a:pt x="2301606" y="-7443"/>
                  <a:pt x="2679634" y="12382"/>
                  <a:pt x="2944825" y="0"/>
                </a:cubicBezTo>
                <a:cubicBezTo>
                  <a:pt x="3210016" y="-12382"/>
                  <a:pt x="3409232" y="17967"/>
                  <a:pt x="3596335" y="0"/>
                </a:cubicBezTo>
                <a:cubicBezTo>
                  <a:pt x="3783438" y="-17967"/>
                  <a:pt x="4002523" y="-28578"/>
                  <a:pt x="4326026" y="0"/>
                </a:cubicBezTo>
                <a:cubicBezTo>
                  <a:pt x="4649529" y="28578"/>
                  <a:pt x="4777384" y="-3624"/>
                  <a:pt x="4899355" y="0"/>
                </a:cubicBezTo>
                <a:cubicBezTo>
                  <a:pt x="5021326" y="3624"/>
                  <a:pt x="5317653" y="1281"/>
                  <a:pt x="5550865" y="0"/>
                </a:cubicBezTo>
                <a:cubicBezTo>
                  <a:pt x="5784077" y="-1281"/>
                  <a:pt x="6142956" y="-39637"/>
                  <a:pt x="6358738" y="0"/>
                </a:cubicBezTo>
                <a:cubicBezTo>
                  <a:pt x="6574520" y="39637"/>
                  <a:pt x="6724785" y="-4460"/>
                  <a:pt x="6853885" y="0"/>
                </a:cubicBezTo>
                <a:cubicBezTo>
                  <a:pt x="6982985" y="4460"/>
                  <a:pt x="7403044" y="-1955"/>
                  <a:pt x="7818120" y="0"/>
                </a:cubicBezTo>
                <a:cubicBezTo>
                  <a:pt x="7817988" y="7702"/>
                  <a:pt x="7817908" y="13511"/>
                  <a:pt x="7818120" y="18288"/>
                </a:cubicBezTo>
                <a:cubicBezTo>
                  <a:pt x="7698847" y="-3267"/>
                  <a:pt x="7390924" y="22979"/>
                  <a:pt x="7244791" y="18288"/>
                </a:cubicBezTo>
                <a:cubicBezTo>
                  <a:pt x="7098658" y="13597"/>
                  <a:pt x="6952735" y="29357"/>
                  <a:pt x="6827825" y="18288"/>
                </a:cubicBezTo>
                <a:cubicBezTo>
                  <a:pt x="6702915" y="7219"/>
                  <a:pt x="6338661" y="34530"/>
                  <a:pt x="6176315" y="18288"/>
                </a:cubicBezTo>
                <a:cubicBezTo>
                  <a:pt x="6013969" y="2047"/>
                  <a:pt x="5850602" y="6362"/>
                  <a:pt x="5681167" y="18288"/>
                </a:cubicBezTo>
                <a:cubicBezTo>
                  <a:pt x="5511732" y="30214"/>
                  <a:pt x="5312143" y="419"/>
                  <a:pt x="5029657" y="18288"/>
                </a:cubicBezTo>
                <a:cubicBezTo>
                  <a:pt x="4747171" y="36158"/>
                  <a:pt x="4655062" y="30740"/>
                  <a:pt x="4378147" y="18288"/>
                </a:cubicBezTo>
                <a:cubicBezTo>
                  <a:pt x="4101232" y="5837"/>
                  <a:pt x="4037646" y="44706"/>
                  <a:pt x="3726637" y="18288"/>
                </a:cubicBezTo>
                <a:cubicBezTo>
                  <a:pt x="3415628" y="-8130"/>
                  <a:pt x="3321756" y="45507"/>
                  <a:pt x="3075127" y="18288"/>
                </a:cubicBezTo>
                <a:cubicBezTo>
                  <a:pt x="2828498" y="-8931"/>
                  <a:pt x="2684733" y="14853"/>
                  <a:pt x="2501798" y="18288"/>
                </a:cubicBezTo>
                <a:cubicBezTo>
                  <a:pt x="2318863" y="21723"/>
                  <a:pt x="2121844" y="-13013"/>
                  <a:pt x="1772107" y="18288"/>
                </a:cubicBezTo>
                <a:cubicBezTo>
                  <a:pt x="1422370" y="49589"/>
                  <a:pt x="1431548" y="31666"/>
                  <a:pt x="1120597" y="18288"/>
                </a:cubicBezTo>
                <a:cubicBezTo>
                  <a:pt x="809646" y="4911"/>
                  <a:pt x="246393" y="56240"/>
                  <a:pt x="0" y="18288"/>
                </a:cubicBezTo>
                <a:cubicBezTo>
                  <a:pt x="129" y="13298"/>
                  <a:pt x="-675" y="6857"/>
                  <a:pt x="0" y="0"/>
                </a:cubicBezTo>
                <a:close/>
              </a:path>
              <a:path w="7818120" h="18288" stroke="0" extrusionOk="0">
                <a:moveTo>
                  <a:pt x="0" y="0"/>
                </a:moveTo>
                <a:cubicBezTo>
                  <a:pt x="177487" y="-4302"/>
                  <a:pt x="287499" y="4997"/>
                  <a:pt x="573329" y="0"/>
                </a:cubicBezTo>
                <a:cubicBezTo>
                  <a:pt x="859159" y="-4997"/>
                  <a:pt x="821965" y="-336"/>
                  <a:pt x="990295" y="0"/>
                </a:cubicBezTo>
                <a:cubicBezTo>
                  <a:pt x="1158625" y="336"/>
                  <a:pt x="1587918" y="-4681"/>
                  <a:pt x="1798168" y="0"/>
                </a:cubicBezTo>
                <a:cubicBezTo>
                  <a:pt x="2008418" y="4681"/>
                  <a:pt x="2088841" y="-2754"/>
                  <a:pt x="2371496" y="0"/>
                </a:cubicBezTo>
                <a:cubicBezTo>
                  <a:pt x="2654151" y="2754"/>
                  <a:pt x="2701462" y="-24976"/>
                  <a:pt x="2944825" y="0"/>
                </a:cubicBezTo>
                <a:cubicBezTo>
                  <a:pt x="3188188" y="24976"/>
                  <a:pt x="3511636" y="25407"/>
                  <a:pt x="3752698" y="0"/>
                </a:cubicBezTo>
                <a:cubicBezTo>
                  <a:pt x="3993760" y="-25407"/>
                  <a:pt x="4107153" y="6432"/>
                  <a:pt x="4247845" y="0"/>
                </a:cubicBezTo>
                <a:cubicBezTo>
                  <a:pt x="4388537" y="-6432"/>
                  <a:pt x="4835598" y="-5108"/>
                  <a:pt x="5055718" y="0"/>
                </a:cubicBezTo>
                <a:cubicBezTo>
                  <a:pt x="5275838" y="5108"/>
                  <a:pt x="5461006" y="-24536"/>
                  <a:pt x="5863590" y="0"/>
                </a:cubicBezTo>
                <a:cubicBezTo>
                  <a:pt x="6266174" y="24536"/>
                  <a:pt x="6355549" y="-19657"/>
                  <a:pt x="6515100" y="0"/>
                </a:cubicBezTo>
                <a:cubicBezTo>
                  <a:pt x="6674651" y="19657"/>
                  <a:pt x="7275423" y="-57462"/>
                  <a:pt x="7818120" y="0"/>
                </a:cubicBezTo>
                <a:cubicBezTo>
                  <a:pt x="7818132" y="8833"/>
                  <a:pt x="7818660" y="9830"/>
                  <a:pt x="7818120" y="18288"/>
                </a:cubicBezTo>
                <a:cubicBezTo>
                  <a:pt x="7610240" y="4606"/>
                  <a:pt x="7521789" y="7721"/>
                  <a:pt x="7401154" y="18288"/>
                </a:cubicBezTo>
                <a:cubicBezTo>
                  <a:pt x="7280519" y="28855"/>
                  <a:pt x="6930719" y="4225"/>
                  <a:pt x="6593281" y="18288"/>
                </a:cubicBezTo>
                <a:cubicBezTo>
                  <a:pt x="6255843" y="32351"/>
                  <a:pt x="6286682" y="1162"/>
                  <a:pt x="6098134" y="18288"/>
                </a:cubicBezTo>
                <a:cubicBezTo>
                  <a:pt x="5909586" y="35414"/>
                  <a:pt x="5602789" y="48596"/>
                  <a:pt x="5446624" y="18288"/>
                </a:cubicBezTo>
                <a:cubicBezTo>
                  <a:pt x="5290459" y="-12020"/>
                  <a:pt x="4917039" y="21960"/>
                  <a:pt x="4638751" y="18288"/>
                </a:cubicBezTo>
                <a:cubicBezTo>
                  <a:pt x="4360463" y="14616"/>
                  <a:pt x="4304690" y="5450"/>
                  <a:pt x="3987241" y="18288"/>
                </a:cubicBezTo>
                <a:cubicBezTo>
                  <a:pt x="3669792" y="31127"/>
                  <a:pt x="3758742" y="32551"/>
                  <a:pt x="3570275" y="18288"/>
                </a:cubicBezTo>
                <a:cubicBezTo>
                  <a:pt x="3381808" y="4025"/>
                  <a:pt x="3267153" y="36200"/>
                  <a:pt x="3075127" y="18288"/>
                </a:cubicBezTo>
                <a:cubicBezTo>
                  <a:pt x="2883101" y="376"/>
                  <a:pt x="2665825" y="10973"/>
                  <a:pt x="2267255" y="18288"/>
                </a:cubicBezTo>
                <a:cubicBezTo>
                  <a:pt x="1868685" y="25603"/>
                  <a:pt x="1884698" y="28410"/>
                  <a:pt x="1615745" y="18288"/>
                </a:cubicBezTo>
                <a:cubicBezTo>
                  <a:pt x="1346792" y="8167"/>
                  <a:pt x="1320952" y="10430"/>
                  <a:pt x="1120597" y="18288"/>
                </a:cubicBezTo>
                <a:cubicBezTo>
                  <a:pt x="920242" y="26146"/>
                  <a:pt x="556507" y="50790"/>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924AFAEB-7D8E-7D4A-E7B3-8C099EF5D923}"/>
              </a:ext>
            </a:extLst>
          </p:cNvPr>
          <p:cNvSpPr>
            <a:spLocks noGrp="1"/>
          </p:cNvSpPr>
          <p:nvPr>
            <p:ph idx="1"/>
          </p:nvPr>
        </p:nvSpPr>
        <p:spPr>
          <a:xfrm>
            <a:off x="457200" y="3266535"/>
            <a:ext cx="8229600" cy="2859628"/>
          </a:xfrm>
        </p:spPr>
        <p:txBody>
          <a:bodyPr/>
          <a:lstStyle/>
          <a:p>
            <a:pPr marL="0" indent="0">
              <a:buNone/>
            </a:pPr>
            <a:r>
              <a:rPr lang="en-CA" dirty="0"/>
              <a:t>Open floor for questions and further discussion</a:t>
            </a:r>
          </a:p>
          <a:p>
            <a:pPr marL="0" indent="0">
              <a:buNone/>
            </a:pPr>
            <a:endParaRPr lang="en-CA" dirty="0"/>
          </a:p>
        </p:txBody>
      </p:sp>
    </p:spTree>
    <p:extLst>
      <p:ext uri="{BB962C8B-B14F-4D97-AF65-F5344CB8AC3E}">
        <p14:creationId xmlns:p14="http://schemas.microsoft.com/office/powerpoint/2010/main" val="3660067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40823"/>
            <a:ext cx="2564892" cy="5583148"/>
          </a:xfrm>
        </p:spPr>
        <p:txBody>
          <a:bodyPr anchor="ctr">
            <a:normAutofit/>
          </a:bodyPr>
          <a:lstStyle/>
          <a:p>
            <a:r>
              <a:rPr lang="en-CA" sz="4700" dirty="0"/>
              <a:t>Dataset</a:t>
            </a:r>
          </a:p>
        </p:txBody>
      </p:sp>
      <p:sp>
        <p:nvSpPr>
          <p:cNvPr id="15"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00400" y="630936"/>
            <a:ext cx="13716" cy="5590381"/>
          </a:xfrm>
          <a:custGeom>
            <a:avLst/>
            <a:gdLst>
              <a:gd name="connsiteX0" fmla="*/ 0 w 13716"/>
              <a:gd name="connsiteY0" fmla="*/ 0 h 5590381"/>
              <a:gd name="connsiteX1" fmla="*/ 13716 w 13716"/>
              <a:gd name="connsiteY1" fmla="*/ 0 h 5590381"/>
              <a:gd name="connsiteX2" fmla="*/ 13716 w 13716"/>
              <a:gd name="connsiteY2" fmla="*/ 754701 h 5590381"/>
              <a:gd name="connsiteX3" fmla="*/ 13716 w 13716"/>
              <a:gd name="connsiteY3" fmla="*/ 1565307 h 5590381"/>
              <a:gd name="connsiteX4" fmla="*/ 13716 w 13716"/>
              <a:gd name="connsiteY4" fmla="*/ 2152297 h 5590381"/>
              <a:gd name="connsiteX5" fmla="*/ 13716 w 13716"/>
              <a:gd name="connsiteY5" fmla="*/ 2906998 h 5590381"/>
              <a:gd name="connsiteX6" fmla="*/ 13716 w 13716"/>
              <a:gd name="connsiteY6" fmla="*/ 3549892 h 5590381"/>
              <a:gd name="connsiteX7" fmla="*/ 13716 w 13716"/>
              <a:gd name="connsiteY7" fmla="*/ 4080978 h 5590381"/>
              <a:gd name="connsiteX8" fmla="*/ 13716 w 13716"/>
              <a:gd name="connsiteY8" fmla="*/ 4835680 h 5590381"/>
              <a:gd name="connsiteX9" fmla="*/ 13716 w 13716"/>
              <a:gd name="connsiteY9" fmla="*/ 5590381 h 5590381"/>
              <a:gd name="connsiteX10" fmla="*/ 0 w 13716"/>
              <a:gd name="connsiteY10" fmla="*/ 5590381 h 5590381"/>
              <a:gd name="connsiteX11" fmla="*/ 0 w 13716"/>
              <a:gd name="connsiteY11" fmla="*/ 4835680 h 5590381"/>
              <a:gd name="connsiteX12" fmla="*/ 0 w 13716"/>
              <a:gd name="connsiteY12" fmla="*/ 4304593 h 5590381"/>
              <a:gd name="connsiteX13" fmla="*/ 0 w 13716"/>
              <a:gd name="connsiteY13" fmla="*/ 3773507 h 5590381"/>
              <a:gd name="connsiteX14" fmla="*/ 0 w 13716"/>
              <a:gd name="connsiteY14" fmla="*/ 3186517 h 5590381"/>
              <a:gd name="connsiteX15" fmla="*/ 0 w 13716"/>
              <a:gd name="connsiteY15" fmla="*/ 2487720 h 5590381"/>
              <a:gd name="connsiteX16" fmla="*/ 0 w 13716"/>
              <a:gd name="connsiteY16" fmla="*/ 1956633 h 5590381"/>
              <a:gd name="connsiteX17" fmla="*/ 0 w 13716"/>
              <a:gd name="connsiteY17" fmla="*/ 1425547 h 5590381"/>
              <a:gd name="connsiteX18" fmla="*/ 0 w 13716"/>
              <a:gd name="connsiteY18" fmla="*/ 614942 h 5590381"/>
              <a:gd name="connsiteX19" fmla="*/ 0 w 13716"/>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 h="5590381" fill="none" extrusionOk="0">
                <a:moveTo>
                  <a:pt x="0" y="0"/>
                </a:moveTo>
                <a:cubicBezTo>
                  <a:pt x="6519" y="-664"/>
                  <a:pt x="8288" y="665"/>
                  <a:pt x="13716" y="0"/>
                </a:cubicBezTo>
                <a:cubicBezTo>
                  <a:pt x="-9798" y="225076"/>
                  <a:pt x="41703" y="562283"/>
                  <a:pt x="13716" y="754701"/>
                </a:cubicBezTo>
                <a:cubicBezTo>
                  <a:pt x="-14271" y="947119"/>
                  <a:pt x="25509" y="1239251"/>
                  <a:pt x="13716" y="1565307"/>
                </a:cubicBezTo>
                <a:cubicBezTo>
                  <a:pt x="1923" y="1891363"/>
                  <a:pt x="2588" y="1999140"/>
                  <a:pt x="13716" y="2152297"/>
                </a:cubicBezTo>
                <a:cubicBezTo>
                  <a:pt x="24845" y="2305454"/>
                  <a:pt x="24133" y="2598333"/>
                  <a:pt x="13716" y="2906998"/>
                </a:cubicBezTo>
                <a:cubicBezTo>
                  <a:pt x="3299" y="3215663"/>
                  <a:pt x="30691" y="3327412"/>
                  <a:pt x="13716" y="3549892"/>
                </a:cubicBezTo>
                <a:cubicBezTo>
                  <a:pt x="-3259" y="3772372"/>
                  <a:pt x="33989" y="3843836"/>
                  <a:pt x="13716" y="4080978"/>
                </a:cubicBezTo>
                <a:cubicBezTo>
                  <a:pt x="-6557" y="4318120"/>
                  <a:pt x="-8378" y="4511166"/>
                  <a:pt x="13716" y="4835680"/>
                </a:cubicBezTo>
                <a:cubicBezTo>
                  <a:pt x="35810" y="5160194"/>
                  <a:pt x="-17642" y="5401748"/>
                  <a:pt x="13716" y="5590381"/>
                </a:cubicBezTo>
                <a:cubicBezTo>
                  <a:pt x="8599" y="5590092"/>
                  <a:pt x="6708" y="5590668"/>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3716" h="5590381" stroke="0" extrusionOk="0">
                <a:moveTo>
                  <a:pt x="0" y="0"/>
                </a:moveTo>
                <a:cubicBezTo>
                  <a:pt x="4626" y="620"/>
                  <a:pt x="7856" y="-428"/>
                  <a:pt x="13716" y="0"/>
                </a:cubicBezTo>
                <a:cubicBezTo>
                  <a:pt x="36569" y="165299"/>
                  <a:pt x="-959" y="427555"/>
                  <a:pt x="13716" y="698798"/>
                </a:cubicBezTo>
                <a:cubicBezTo>
                  <a:pt x="28391" y="970041"/>
                  <a:pt x="15108" y="1226199"/>
                  <a:pt x="13716" y="1397595"/>
                </a:cubicBezTo>
                <a:cubicBezTo>
                  <a:pt x="12324" y="1568991"/>
                  <a:pt x="34226" y="1794517"/>
                  <a:pt x="13716" y="2152297"/>
                </a:cubicBezTo>
                <a:cubicBezTo>
                  <a:pt x="-6794" y="2510077"/>
                  <a:pt x="36274" y="2594424"/>
                  <a:pt x="13716" y="2739287"/>
                </a:cubicBezTo>
                <a:cubicBezTo>
                  <a:pt x="-8842" y="2884150"/>
                  <a:pt x="22545" y="3129706"/>
                  <a:pt x="13716" y="3493988"/>
                </a:cubicBezTo>
                <a:cubicBezTo>
                  <a:pt x="4887" y="3858270"/>
                  <a:pt x="49629" y="4041447"/>
                  <a:pt x="13716" y="4304593"/>
                </a:cubicBezTo>
                <a:cubicBezTo>
                  <a:pt x="-22197" y="4567740"/>
                  <a:pt x="45055" y="5149125"/>
                  <a:pt x="13716" y="5590381"/>
                </a:cubicBezTo>
                <a:cubicBezTo>
                  <a:pt x="9649" y="5590058"/>
                  <a:pt x="6483" y="5589928"/>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D57566D-AFFC-A5AC-719B-1048733F0F4D}"/>
              </a:ext>
            </a:extLst>
          </p:cNvPr>
          <p:cNvPicPr>
            <a:picLocks noChangeAspect="1"/>
          </p:cNvPicPr>
          <p:nvPr/>
        </p:nvPicPr>
        <p:blipFill>
          <a:blip r:embed="rId2"/>
          <a:stretch>
            <a:fillRect/>
          </a:stretch>
        </p:blipFill>
        <p:spPr>
          <a:xfrm>
            <a:off x="3474579" y="4457395"/>
            <a:ext cx="5170932" cy="646365"/>
          </a:xfrm>
          <a:prstGeom prst="rect">
            <a:avLst/>
          </a:prstGeom>
        </p:spPr>
      </p:pic>
      <p:sp>
        <p:nvSpPr>
          <p:cNvPr id="3" name="Content Placeholder 2"/>
          <p:cNvSpPr>
            <a:spLocks noGrp="1"/>
          </p:cNvSpPr>
          <p:nvPr>
            <p:ph idx="1"/>
          </p:nvPr>
        </p:nvSpPr>
        <p:spPr>
          <a:xfrm>
            <a:off x="3417570" y="3032852"/>
            <a:ext cx="5170932" cy="1428487"/>
          </a:xfrm>
        </p:spPr>
        <p:txBody>
          <a:bodyPr anchor="t">
            <a:normAutofit/>
          </a:bodyPr>
          <a:lstStyle/>
          <a:p>
            <a:r>
              <a:rPr lang="en-US" sz="1900" dirty="0"/>
              <a:t>Dataset: Death rates by cause of death (per 100,000 people) from 2017 to 2021.</a:t>
            </a:r>
          </a:p>
          <a:p>
            <a:pPr marL="0" indent="0">
              <a:buNone/>
            </a:pP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39520"/>
            <a:ext cx="2571750" cy="1719072"/>
          </a:xfrm>
        </p:spPr>
        <p:txBody>
          <a:bodyPr anchor="b">
            <a:normAutofit/>
          </a:bodyPr>
          <a:lstStyle/>
          <a:p>
            <a:r>
              <a:rPr lang="en-CA" sz="4700" dirty="0"/>
              <a:t>Purpose</a:t>
            </a:r>
          </a:p>
        </p:txBody>
      </p:sp>
      <p:sp>
        <p:nvSpPr>
          <p:cNvPr id="1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2" y="2807208"/>
            <a:ext cx="2571750" cy="3410712"/>
          </a:xfrm>
        </p:spPr>
        <p:txBody>
          <a:bodyPr anchor="t">
            <a:normAutofit/>
          </a:bodyPr>
          <a:lstStyle/>
          <a:p>
            <a:r>
              <a:rPr lang="en-US" sz="1900" dirty="0"/>
              <a:t>To identify trends and significant increases/decreases in causes of deaths.</a:t>
            </a:r>
            <a:br>
              <a:rPr lang="en-US" sz="1900" dirty="0"/>
            </a:br>
            <a:endParaRPr lang="en-US" sz="1900" dirty="0"/>
          </a:p>
          <a:p>
            <a:r>
              <a:rPr lang="en-US" sz="1900" dirty="0"/>
              <a:t>Review causes in 4 different categories</a:t>
            </a:r>
          </a:p>
          <a:p>
            <a:pPr marL="0" indent="0">
              <a:buNone/>
            </a:pPr>
            <a:endParaRPr lang="en-US" sz="1900" dirty="0"/>
          </a:p>
        </p:txBody>
      </p:sp>
      <p:pic>
        <p:nvPicPr>
          <p:cNvPr id="10" name="Picture 9">
            <a:extLst>
              <a:ext uri="{FF2B5EF4-FFF2-40B4-BE49-F238E27FC236}">
                <a16:creationId xmlns:a16="http://schemas.microsoft.com/office/drawing/2014/main" id="{B8DC94A3-5721-3697-03FA-60E1B63623EA}"/>
              </a:ext>
            </a:extLst>
          </p:cNvPr>
          <p:cNvPicPr>
            <a:picLocks noChangeAspect="1"/>
          </p:cNvPicPr>
          <p:nvPr/>
        </p:nvPicPr>
        <p:blipFill>
          <a:blip r:embed="rId3"/>
          <a:stretch>
            <a:fillRect/>
          </a:stretch>
        </p:blipFill>
        <p:spPr>
          <a:xfrm>
            <a:off x="3490722" y="1675024"/>
            <a:ext cx="5177790" cy="3507952"/>
          </a:xfrm>
          <a:prstGeom prst="rect">
            <a:avLst/>
          </a:prstGeom>
        </p:spPr>
      </p:pic>
    </p:spTree>
    <p:extLst>
      <p:ext uri="{BB962C8B-B14F-4D97-AF65-F5344CB8AC3E}">
        <p14:creationId xmlns:p14="http://schemas.microsoft.com/office/powerpoint/2010/main" val="3108739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CA" sz="4700"/>
              <a:t> </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1865313"/>
            <a:ext cx="7818120" cy="18288"/>
          </a:xfrm>
          <a:custGeom>
            <a:avLst/>
            <a:gdLst>
              <a:gd name="connsiteX0" fmla="*/ 0 w 7818120"/>
              <a:gd name="connsiteY0" fmla="*/ 0 h 18288"/>
              <a:gd name="connsiteX1" fmla="*/ 416966 w 7818120"/>
              <a:gd name="connsiteY1" fmla="*/ 0 h 18288"/>
              <a:gd name="connsiteX2" fmla="*/ 1146658 w 7818120"/>
              <a:gd name="connsiteY2" fmla="*/ 0 h 18288"/>
              <a:gd name="connsiteX3" fmla="*/ 1563624 w 7818120"/>
              <a:gd name="connsiteY3" fmla="*/ 0 h 18288"/>
              <a:gd name="connsiteX4" fmla="*/ 2136953 w 7818120"/>
              <a:gd name="connsiteY4" fmla="*/ 0 h 18288"/>
              <a:gd name="connsiteX5" fmla="*/ 2944825 w 7818120"/>
              <a:gd name="connsiteY5" fmla="*/ 0 h 18288"/>
              <a:gd name="connsiteX6" fmla="*/ 3596335 w 7818120"/>
              <a:gd name="connsiteY6" fmla="*/ 0 h 18288"/>
              <a:gd name="connsiteX7" fmla="*/ 4326026 w 7818120"/>
              <a:gd name="connsiteY7" fmla="*/ 0 h 18288"/>
              <a:gd name="connsiteX8" fmla="*/ 4899355 w 7818120"/>
              <a:gd name="connsiteY8" fmla="*/ 0 h 18288"/>
              <a:gd name="connsiteX9" fmla="*/ 5550865 w 7818120"/>
              <a:gd name="connsiteY9" fmla="*/ 0 h 18288"/>
              <a:gd name="connsiteX10" fmla="*/ 6358738 w 7818120"/>
              <a:gd name="connsiteY10" fmla="*/ 0 h 18288"/>
              <a:gd name="connsiteX11" fmla="*/ 6853885 w 7818120"/>
              <a:gd name="connsiteY11" fmla="*/ 0 h 18288"/>
              <a:gd name="connsiteX12" fmla="*/ 7818120 w 7818120"/>
              <a:gd name="connsiteY12" fmla="*/ 0 h 18288"/>
              <a:gd name="connsiteX13" fmla="*/ 7818120 w 7818120"/>
              <a:gd name="connsiteY13" fmla="*/ 18288 h 18288"/>
              <a:gd name="connsiteX14" fmla="*/ 7244791 w 7818120"/>
              <a:gd name="connsiteY14" fmla="*/ 18288 h 18288"/>
              <a:gd name="connsiteX15" fmla="*/ 6827825 w 7818120"/>
              <a:gd name="connsiteY15" fmla="*/ 18288 h 18288"/>
              <a:gd name="connsiteX16" fmla="*/ 6176315 w 7818120"/>
              <a:gd name="connsiteY16" fmla="*/ 18288 h 18288"/>
              <a:gd name="connsiteX17" fmla="*/ 5681167 w 7818120"/>
              <a:gd name="connsiteY17" fmla="*/ 18288 h 18288"/>
              <a:gd name="connsiteX18" fmla="*/ 5029657 w 7818120"/>
              <a:gd name="connsiteY18" fmla="*/ 18288 h 18288"/>
              <a:gd name="connsiteX19" fmla="*/ 4378147 w 7818120"/>
              <a:gd name="connsiteY19" fmla="*/ 18288 h 18288"/>
              <a:gd name="connsiteX20" fmla="*/ 3726637 w 7818120"/>
              <a:gd name="connsiteY20" fmla="*/ 18288 h 18288"/>
              <a:gd name="connsiteX21" fmla="*/ 3075127 w 7818120"/>
              <a:gd name="connsiteY21" fmla="*/ 18288 h 18288"/>
              <a:gd name="connsiteX22" fmla="*/ 2501798 w 7818120"/>
              <a:gd name="connsiteY22" fmla="*/ 18288 h 18288"/>
              <a:gd name="connsiteX23" fmla="*/ 1772107 w 7818120"/>
              <a:gd name="connsiteY23" fmla="*/ 18288 h 18288"/>
              <a:gd name="connsiteX24" fmla="*/ 1120597 w 7818120"/>
              <a:gd name="connsiteY24" fmla="*/ 18288 h 18288"/>
              <a:gd name="connsiteX25" fmla="*/ 0 w 7818120"/>
              <a:gd name="connsiteY25" fmla="*/ 18288 h 18288"/>
              <a:gd name="connsiteX26" fmla="*/ 0 w 7818120"/>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818120" h="18288" fill="none" extrusionOk="0">
                <a:moveTo>
                  <a:pt x="0" y="0"/>
                </a:moveTo>
                <a:cubicBezTo>
                  <a:pt x="121520" y="-12182"/>
                  <a:pt x="211324" y="18247"/>
                  <a:pt x="416966" y="0"/>
                </a:cubicBezTo>
                <a:cubicBezTo>
                  <a:pt x="622608" y="-18247"/>
                  <a:pt x="891241" y="-13744"/>
                  <a:pt x="1146658" y="0"/>
                </a:cubicBezTo>
                <a:cubicBezTo>
                  <a:pt x="1402075" y="13744"/>
                  <a:pt x="1378880" y="-8543"/>
                  <a:pt x="1563624" y="0"/>
                </a:cubicBezTo>
                <a:cubicBezTo>
                  <a:pt x="1748368" y="8543"/>
                  <a:pt x="1972300" y="7443"/>
                  <a:pt x="2136953" y="0"/>
                </a:cubicBezTo>
                <a:cubicBezTo>
                  <a:pt x="2301606" y="-7443"/>
                  <a:pt x="2679634" y="12382"/>
                  <a:pt x="2944825" y="0"/>
                </a:cubicBezTo>
                <a:cubicBezTo>
                  <a:pt x="3210016" y="-12382"/>
                  <a:pt x="3409232" y="17967"/>
                  <a:pt x="3596335" y="0"/>
                </a:cubicBezTo>
                <a:cubicBezTo>
                  <a:pt x="3783438" y="-17967"/>
                  <a:pt x="4002523" y="-28578"/>
                  <a:pt x="4326026" y="0"/>
                </a:cubicBezTo>
                <a:cubicBezTo>
                  <a:pt x="4649529" y="28578"/>
                  <a:pt x="4777384" y="-3624"/>
                  <a:pt x="4899355" y="0"/>
                </a:cubicBezTo>
                <a:cubicBezTo>
                  <a:pt x="5021326" y="3624"/>
                  <a:pt x="5317653" y="1281"/>
                  <a:pt x="5550865" y="0"/>
                </a:cubicBezTo>
                <a:cubicBezTo>
                  <a:pt x="5784077" y="-1281"/>
                  <a:pt x="6142956" y="-39637"/>
                  <a:pt x="6358738" y="0"/>
                </a:cubicBezTo>
                <a:cubicBezTo>
                  <a:pt x="6574520" y="39637"/>
                  <a:pt x="6724785" y="-4460"/>
                  <a:pt x="6853885" y="0"/>
                </a:cubicBezTo>
                <a:cubicBezTo>
                  <a:pt x="6982985" y="4460"/>
                  <a:pt x="7403044" y="-1955"/>
                  <a:pt x="7818120" y="0"/>
                </a:cubicBezTo>
                <a:cubicBezTo>
                  <a:pt x="7817988" y="7702"/>
                  <a:pt x="7817908" y="13511"/>
                  <a:pt x="7818120" y="18288"/>
                </a:cubicBezTo>
                <a:cubicBezTo>
                  <a:pt x="7698847" y="-3267"/>
                  <a:pt x="7390924" y="22979"/>
                  <a:pt x="7244791" y="18288"/>
                </a:cubicBezTo>
                <a:cubicBezTo>
                  <a:pt x="7098658" y="13597"/>
                  <a:pt x="6952735" y="29357"/>
                  <a:pt x="6827825" y="18288"/>
                </a:cubicBezTo>
                <a:cubicBezTo>
                  <a:pt x="6702915" y="7219"/>
                  <a:pt x="6338661" y="34530"/>
                  <a:pt x="6176315" y="18288"/>
                </a:cubicBezTo>
                <a:cubicBezTo>
                  <a:pt x="6013969" y="2047"/>
                  <a:pt x="5850602" y="6362"/>
                  <a:pt x="5681167" y="18288"/>
                </a:cubicBezTo>
                <a:cubicBezTo>
                  <a:pt x="5511732" y="30214"/>
                  <a:pt x="5312143" y="419"/>
                  <a:pt x="5029657" y="18288"/>
                </a:cubicBezTo>
                <a:cubicBezTo>
                  <a:pt x="4747171" y="36158"/>
                  <a:pt x="4655062" y="30740"/>
                  <a:pt x="4378147" y="18288"/>
                </a:cubicBezTo>
                <a:cubicBezTo>
                  <a:pt x="4101232" y="5837"/>
                  <a:pt x="4037646" y="44706"/>
                  <a:pt x="3726637" y="18288"/>
                </a:cubicBezTo>
                <a:cubicBezTo>
                  <a:pt x="3415628" y="-8130"/>
                  <a:pt x="3321756" y="45507"/>
                  <a:pt x="3075127" y="18288"/>
                </a:cubicBezTo>
                <a:cubicBezTo>
                  <a:pt x="2828498" y="-8931"/>
                  <a:pt x="2684733" y="14853"/>
                  <a:pt x="2501798" y="18288"/>
                </a:cubicBezTo>
                <a:cubicBezTo>
                  <a:pt x="2318863" y="21723"/>
                  <a:pt x="2121844" y="-13013"/>
                  <a:pt x="1772107" y="18288"/>
                </a:cubicBezTo>
                <a:cubicBezTo>
                  <a:pt x="1422370" y="49589"/>
                  <a:pt x="1431548" y="31666"/>
                  <a:pt x="1120597" y="18288"/>
                </a:cubicBezTo>
                <a:cubicBezTo>
                  <a:pt x="809646" y="4911"/>
                  <a:pt x="246393" y="56240"/>
                  <a:pt x="0" y="18288"/>
                </a:cubicBezTo>
                <a:cubicBezTo>
                  <a:pt x="129" y="13298"/>
                  <a:pt x="-675" y="6857"/>
                  <a:pt x="0" y="0"/>
                </a:cubicBezTo>
                <a:close/>
              </a:path>
              <a:path w="7818120" h="18288" stroke="0" extrusionOk="0">
                <a:moveTo>
                  <a:pt x="0" y="0"/>
                </a:moveTo>
                <a:cubicBezTo>
                  <a:pt x="177487" y="-4302"/>
                  <a:pt x="287499" y="4997"/>
                  <a:pt x="573329" y="0"/>
                </a:cubicBezTo>
                <a:cubicBezTo>
                  <a:pt x="859159" y="-4997"/>
                  <a:pt x="821965" y="-336"/>
                  <a:pt x="990295" y="0"/>
                </a:cubicBezTo>
                <a:cubicBezTo>
                  <a:pt x="1158625" y="336"/>
                  <a:pt x="1587918" y="-4681"/>
                  <a:pt x="1798168" y="0"/>
                </a:cubicBezTo>
                <a:cubicBezTo>
                  <a:pt x="2008418" y="4681"/>
                  <a:pt x="2088841" y="-2754"/>
                  <a:pt x="2371496" y="0"/>
                </a:cubicBezTo>
                <a:cubicBezTo>
                  <a:pt x="2654151" y="2754"/>
                  <a:pt x="2701462" y="-24976"/>
                  <a:pt x="2944825" y="0"/>
                </a:cubicBezTo>
                <a:cubicBezTo>
                  <a:pt x="3188188" y="24976"/>
                  <a:pt x="3511636" y="25407"/>
                  <a:pt x="3752698" y="0"/>
                </a:cubicBezTo>
                <a:cubicBezTo>
                  <a:pt x="3993760" y="-25407"/>
                  <a:pt x="4107153" y="6432"/>
                  <a:pt x="4247845" y="0"/>
                </a:cubicBezTo>
                <a:cubicBezTo>
                  <a:pt x="4388537" y="-6432"/>
                  <a:pt x="4835598" y="-5108"/>
                  <a:pt x="5055718" y="0"/>
                </a:cubicBezTo>
                <a:cubicBezTo>
                  <a:pt x="5275838" y="5108"/>
                  <a:pt x="5461006" y="-24536"/>
                  <a:pt x="5863590" y="0"/>
                </a:cubicBezTo>
                <a:cubicBezTo>
                  <a:pt x="6266174" y="24536"/>
                  <a:pt x="6355549" y="-19657"/>
                  <a:pt x="6515100" y="0"/>
                </a:cubicBezTo>
                <a:cubicBezTo>
                  <a:pt x="6674651" y="19657"/>
                  <a:pt x="7275423" y="-57462"/>
                  <a:pt x="7818120" y="0"/>
                </a:cubicBezTo>
                <a:cubicBezTo>
                  <a:pt x="7818132" y="8833"/>
                  <a:pt x="7818660" y="9830"/>
                  <a:pt x="7818120" y="18288"/>
                </a:cubicBezTo>
                <a:cubicBezTo>
                  <a:pt x="7610240" y="4606"/>
                  <a:pt x="7521789" y="7721"/>
                  <a:pt x="7401154" y="18288"/>
                </a:cubicBezTo>
                <a:cubicBezTo>
                  <a:pt x="7280519" y="28855"/>
                  <a:pt x="6930719" y="4225"/>
                  <a:pt x="6593281" y="18288"/>
                </a:cubicBezTo>
                <a:cubicBezTo>
                  <a:pt x="6255843" y="32351"/>
                  <a:pt x="6286682" y="1162"/>
                  <a:pt x="6098134" y="18288"/>
                </a:cubicBezTo>
                <a:cubicBezTo>
                  <a:pt x="5909586" y="35414"/>
                  <a:pt x="5602789" y="48596"/>
                  <a:pt x="5446624" y="18288"/>
                </a:cubicBezTo>
                <a:cubicBezTo>
                  <a:pt x="5290459" y="-12020"/>
                  <a:pt x="4917039" y="21960"/>
                  <a:pt x="4638751" y="18288"/>
                </a:cubicBezTo>
                <a:cubicBezTo>
                  <a:pt x="4360463" y="14616"/>
                  <a:pt x="4304690" y="5450"/>
                  <a:pt x="3987241" y="18288"/>
                </a:cubicBezTo>
                <a:cubicBezTo>
                  <a:pt x="3669792" y="31127"/>
                  <a:pt x="3758742" y="32551"/>
                  <a:pt x="3570275" y="18288"/>
                </a:cubicBezTo>
                <a:cubicBezTo>
                  <a:pt x="3381808" y="4025"/>
                  <a:pt x="3267153" y="36200"/>
                  <a:pt x="3075127" y="18288"/>
                </a:cubicBezTo>
                <a:cubicBezTo>
                  <a:pt x="2883101" y="376"/>
                  <a:pt x="2665825" y="10973"/>
                  <a:pt x="2267255" y="18288"/>
                </a:cubicBezTo>
                <a:cubicBezTo>
                  <a:pt x="1868685" y="25603"/>
                  <a:pt x="1884698" y="28410"/>
                  <a:pt x="1615745" y="18288"/>
                </a:cubicBezTo>
                <a:cubicBezTo>
                  <a:pt x="1346792" y="8167"/>
                  <a:pt x="1320952" y="10430"/>
                  <a:pt x="1120597" y="18288"/>
                </a:cubicBezTo>
                <a:cubicBezTo>
                  <a:pt x="920242" y="26146"/>
                  <a:pt x="556507" y="50790"/>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2">
            <a:extLst>
              <a:ext uri="{FF2B5EF4-FFF2-40B4-BE49-F238E27FC236}">
                <a16:creationId xmlns:a16="http://schemas.microsoft.com/office/drawing/2014/main" id="{12D4D142-4C99-C777-7710-19880EC77E4E}"/>
              </a:ext>
            </a:extLst>
          </p:cNvPr>
          <p:cNvGraphicFramePr>
            <a:graphicFrameLocks noGrp="1"/>
          </p:cNvGraphicFramePr>
          <p:nvPr>
            <p:ph idx="1"/>
            <p:extLst>
              <p:ext uri="{D42A27DB-BD31-4B8C-83A1-F6EECF244321}">
                <p14:modId xmlns:p14="http://schemas.microsoft.com/office/powerpoint/2010/main" val="2085235654"/>
              </p:ext>
            </p:extLst>
          </p:nvPr>
        </p:nvGraphicFramePr>
        <p:xfrm>
          <a:off x="628650" y="2228087"/>
          <a:ext cx="78867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FA205159-439E-C567-6B9F-C33527B3A9D9}"/>
              </a:ext>
            </a:extLst>
          </p:cNvPr>
          <p:cNvSpPr txBox="1"/>
          <p:nvPr/>
        </p:nvSpPr>
        <p:spPr>
          <a:xfrm>
            <a:off x="786810" y="801102"/>
            <a:ext cx="4572000" cy="707886"/>
          </a:xfrm>
          <a:prstGeom prst="rect">
            <a:avLst/>
          </a:prstGeom>
          <a:noFill/>
        </p:spPr>
        <p:txBody>
          <a:bodyPr wrap="square">
            <a:spAutoFit/>
          </a:bodyPr>
          <a:lstStyle/>
          <a:p>
            <a:r>
              <a:rPr lang="en-CA" sz="4000" dirty="0"/>
              <a:t>Categories</a:t>
            </a:r>
            <a:endParaRPr lang="en-CA"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CA" sz="4700" dirty="0"/>
              <a:t>Impact of COVID-19</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1865313"/>
            <a:ext cx="7818120" cy="18288"/>
          </a:xfrm>
          <a:custGeom>
            <a:avLst/>
            <a:gdLst>
              <a:gd name="connsiteX0" fmla="*/ 0 w 7818120"/>
              <a:gd name="connsiteY0" fmla="*/ 0 h 18288"/>
              <a:gd name="connsiteX1" fmla="*/ 416966 w 7818120"/>
              <a:gd name="connsiteY1" fmla="*/ 0 h 18288"/>
              <a:gd name="connsiteX2" fmla="*/ 1146658 w 7818120"/>
              <a:gd name="connsiteY2" fmla="*/ 0 h 18288"/>
              <a:gd name="connsiteX3" fmla="*/ 1563624 w 7818120"/>
              <a:gd name="connsiteY3" fmla="*/ 0 h 18288"/>
              <a:gd name="connsiteX4" fmla="*/ 2136953 w 7818120"/>
              <a:gd name="connsiteY4" fmla="*/ 0 h 18288"/>
              <a:gd name="connsiteX5" fmla="*/ 2944825 w 7818120"/>
              <a:gd name="connsiteY5" fmla="*/ 0 h 18288"/>
              <a:gd name="connsiteX6" fmla="*/ 3596335 w 7818120"/>
              <a:gd name="connsiteY6" fmla="*/ 0 h 18288"/>
              <a:gd name="connsiteX7" fmla="*/ 4326026 w 7818120"/>
              <a:gd name="connsiteY7" fmla="*/ 0 h 18288"/>
              <a:gd name="connsiteX8" fmla="*/ 4899355 w 7818120"/>
              <a:gd name="connsiteY8" fmla="*/ 0 h 18288"/>
              <a:gd name="connsiteX9" fmla="*/ 5550865 w 7818120"/>
              <a:gd name="connsiteY9" fmla="*/ 0 h 18288"/>
              <a:gd name="connsiteX10" fmla="*/ 6358738 w 7818120"/>
              <a:gd name="connsiteY10" fmla="*/ 0 h 18288"/>
              <a:gd name="connsiteX11" fmla="*/ 6853885 w 7818120"/>
              <a:gd name="connsiteY11" fmla="*/ 0 h 18288"/>
              <a:gd name="connsiteX12" fmla="*/ 7818120 w 7818120"/>
              <a:gd name="connsiteY12" fmla="*/ 0 h 18288"/>
              <a:gd name="connsiteX13" fmla="*/ 7818120 w 7818120"/>
              <a:gd name="connsiteY13" fmla="*/ 18288 h 18288"/>
              <a:gd name="connsiteX14" fmla="*/ 7244791 w 7818120"/>
              <a:gd name="connsiteY14" fmla="*/ 18288 h 18288"/>
              <a:gd name="connsiteX15" fmla="*/ 6827825 w 7818120"/>
              <a:gd name="connsiteY15" fmla="*/ 18288 h 18288"/>
              <a:gd name="connsiteX16" fmla="*/ 6176315 w 7818120"/>
              <a:gd name="connsiteY16" fmla="*/ 18288 h 18288"/>
              <a:gd name="connsiteX17" fmla="*/ 5681167 w 7818120"/>
              <a:gd name="connsiteY17" fmla="*/ 18288 h 18288"/>
              <a:gd name="connsiteX18" fmla="*/ 5029657 w 7818120"/>
              <a:gd name="connsiteY18" fmla="*/ 18288 h 18288"/>
              <a:gd name="connsiteX19" fmla="*/ 4378147 w 7818120"/>
              <a:gd name="connsiteY19" fmla="*/ 18288 h 18288"/>
              <a:gd name="connsiteX20" fmla="*/ 3726637 w 7818120"/>
              <a:gd name="connsiteY20" fmla="*/ 18288 h 18288"/>
              <a:gd name="connsiteX21" fmla="*/ 3075127 w 7818120"/>
              <a:gd name="connsiteY21" fmla="*/ 18288 h 18288"/>
              <a:gd name="connsiteX22" fmla="*/ 2501798 w 7818120"/>
              <a:gd name="connsiteY22" fmla="*/ 18288 h 18288"/>
              <a:gd name="connsiteX23" fmla="*/ 1772107 w 7818120"/>
              <a:gd name="connsiteY23" fmla="*/ 18288 h 18288"/>
              <a:gd name="connsiteX24" fmla="*/ 1120597 w 7818120"/>
              <a:gd name="connsiteY24" fmla="*/ 18288 h 18288"/>
              <a:gd name="connsiteX25" fmla="*/ 0 w 7818120"/>
              <a:gd name="connsiteY25" fmla="*/ 18288 h 18288"/>
              <a:gd name="connsiteX26" fmla="*/ 0 w 7818120"/>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818120" h="18288" fill="none" extrusionOk="0">
                <a:moveTo>
                  <a:pt x="0" y="0"/>
                </a:moveTo>
                <a:cubicBezTo>
                  <a:pt x="121520" y="-12182"/>
                  <a:pt x="211324" y="18247"/>
                  <a:pt x="416966" y="0"/>
                </a:cubicBezTo>
                <a:cubicBezTo>
                  <a:pt x="622608" y="-18247"/>
                  <a:pt x="891241" y="-13744"/>
                  <a:pt x="1146658" y="0"/>
                </a:cubicBezTo>
                <a:cubicBezTo>
                  <a:pt x="1402075" y="13744"/>
                  <a:pt x="1378880" y="-8543"/>
                  <a:pt x="1563624" y="0"/>
                </a:cubicBezTo>
                <a:cubicBezTo>
                  <a:pt x="1748368" y="8543"/>
                  <a:pt x="1972300" y="7443"/>
                  <a:pt x="2136953" y="0"/>
                </a:cubicBezTo>
                <a:cubicBezTo>
                  <a:pt x="2301606" y="-7443"/>
                  <a:pt x="2679634" y="12382"/>
                  <a:pt x="2944825" y="0"/>
                </a:cubicBezTo>
                <a:cubicBezTo>
                  <a:pt x="3210016" y="-12382"/>
                  <a:pt x="3409232" y="17967"/>
                  <a:pt x="3596335" y="0"/>
                </a:cubicBezTo>
                <a:cubicBezTo>
                  <a:pt x="3783438" y="-17967"/>
                  <a:pt x="4002523" y="-28578"/>
                  <a:pt x="4326026" y="0"/>
                </a:cubicBezTo>
                <a:cubicBezTo>
                  <a:pt x="4649529" y="28578"/>
                  <a:pt x="4777384" y="-3624"/>
                  <a:pt x="4899355" y="0"/>
                </a:cubicBezTo>
                <a:cubicBezTo>
                  <a:pt x="5021326" y="3624"/>
                  <a:pt x="5317653" y="1281"/>
                  <a:pt x="5550865" y="0"/>
                </a:cubicBezTo>
                <a:cubicBezTo>
                  <a:pt x="5784077" y="-1281"/>
                  <a:pt x="6142956" y="-39637"/>
                  <a:pt x="6358738" y="0"/>
                </a:cubicBezTo>
                <a:cubicBezTo>
                  <a:pt x="6574520" y="39637"/>
                  <a:pt x="6724785" y="-4460"/>
                  <a:pt x="6853885" y="0"/>
                </a:cubicBezTo>
                <a:cubicBezTo>
                  <a:pt x="6982985" y="4460"/>
                  <a:pt x="7403044" y="-1955"/>
                  <a:pt x="7818120" y="0"/>
                </a:cubicBezTo>
                <a:cubicBezTo>
                  <a:pt x="7817988" y="7702"/>
                  <a:pt x="7817908" y="13511"/>
                  <a:pt x="7818120" y="18288"/>
                </a:cubicBezTo>
                <a:cubicBezTo>
                  <a:pt x="7698847" y="-3267"/>
                  <a:pt x="7390924" y="22979"/>
                  <a:pt x="7244791" y="18288"/>
                </a:cubicBezTo>
                <a:cubicBezTo>
                  <a:pt x="7098658" y="13597"/>
                  <a:pt x="6952735" y="29357"/>
                  <a:pt x="6827825" y="18288"/>
                </a:cubicBezTo>
                <a:cubicBezTo>
                  <a:pt x="6702915" y="7219"/>
                  <a:pt x="6338661" y="34530"/>
                  <a:pt x="6176315" y="18288"/>
                </a:cubicBezTo>
                <a:cubicBezTo>
                  <a:pt x="6013969" y="2047"/>
                  <a:pt x="5850602" y="6362"/>
                  <a:pt x="5681167" y="18288"/>
                </a:cubicBezTo>
                <a:cubicBezTo>
                  <a:pt x="5511732" y="30214"/>
                  <a:pt x="5312143" y="419"/>
                  <a:pt x="5029657" y="18288"/>
                </a:cubicBezTo>
                <a:cubicBezTo>
                  <a:pt x="4747171" y="36158"/>
                  <a:pt x="4655062" y="30740"/>
                  <a:pt x="4378147" y="18288"/>
                </a:cubicBezTo>
                <a:cubicBezTo>
                  <a:pt x="4101232" y="5837"/>
                  <a:pt x="4037646" y="44706"/>
                  <a:pt x="3726637" y="18288"/>
                </a:cubicBezTo>
                <a:cubicBezTo>
                  <a:pt x="3415628" y="-8130"/>
                  <a:pt x="3321756" y="45507"/>
                  <a:pt x="3075127" y="18288"/>
                </a:cubicBezTo>
                <a:cubicBezTo>
                  <a:pt x="2828498" y="-8931"/>
                  <a:pt x="2684733" y="14853"/>
                  <a:pt x="2501798" y="18288"/>
                </a:cubicBezTo>
                <a:cubicBezTo>
                  <a:pt x="2318863" y="21723"/>
                  <a:pt x="2121844" y="-13013"/>
                  <a:pt x="1772107" y="18288"/>
                </a:cubicBezTo>
                <a:cubicBezTo>
                  <a:pt x="1422370" y="49589"/>
                  <a:pt x="1431548" y="31666"/>
                  <a:pt x="1120597" y="18288"/>
                </a:cubicBezTo>
                <a:cubicBezTo>
                  <a:pt x="809646" y="4911"/>
                  <a:pt x="246393" y="56240"/>
                  <a:pt x="0" y="18288"/>
                </a:cubicBezTo>
                <a:cubicBezTo>
                  <a:pt x="129" y="13298"/>
                  <a:pt x="-675" y="6857"/>
                  <a:pt x="0" y="0"/>
                </a:cubicBezTo>
                <a:close/>
              </a:path>
              <a:path w="7818120" h="18288" stroke="0" extrusionOk="0">
                <a:moveTo>
                  <a:pt x="0" y="0"/>
                </a:moveTo>
                <a:cubicBezTo>
                  <a:pt x="177487" y="-4302"/>
                  <a:pt x="287499" y="4997"/>
                  <a:pt x="573329" y="0"/>
                </a:cubicBezTo>
                <a:cubicBezTo>
                  <a:pt x="859159" y="-4997"/>
                  <a:pt x="821965" y="-336"/>
                  <a:pt x="990295" y="0"/>
                </a:cubicBezTo>
                <a:cubicBezTo>
                  <a:pt x="1158625" y="336"/>
                  <a:pt x="1587918" y="-4681"/>
                  <a:pt x="1798168" y="0"/>
                </a:cubicBezTo>
                <a:cubicBezTo>
                  <a:pt x="2008418" y="4681"/>
                  <a:pt x="2088841" y="-2754"/>
                  <a:pt x="2371496" y="0"/>
                </a:cubicBezTo>
                <a:cubicBezTo>
                  <a:pt x="2654151" y="2754"/>
                  <a:pt x="2701462" y="-24976"/>
                  <a:pt x="2944825" y="0"/>
                </a:cubicBezTo>
                <a:cubicBezTo>
                  <a:pt x="3188188" y="24976"/>
                  <a:pt x="3511636" y="25407"/>
                  <a:pt x="3752698" y="0"/>
                </a:cubicBezTo>
                <a:cubicBezTo>
                  <a:pt x="3993760" y="-25407"/>
                  <a:pt x="4107153" y="6432"/>
                  <a:pt x="4247845" y="0"/>
                </a:cubicBezTo>
                <a:cubicBezTo>
                  <a:pt x="4388537" y="-6432"/>
                  <a:pt x="4835598" y="-5108"/>
                  <a:pt x="5055718" y="0"/>
                </a:cubicBezTo>
                <a:cubicBezTo>
                  <a:pt x="5275838" y="5108"/>
                  <a:pt x="5461006" y="-24536"/>
                  <a:pt x="5863590" y="0"/>
                </a:cubicBezTo>
                <a:cubicBezTo>
                  <a:pt x="6266174" y="24536"/>
                  <a:pt x="6355549" y="-19657"/>
                  <a:pt x="6515100" y="0"/>
                </a:cubicBezTo>
                <a:cubicBezTo>
                  <a:pt x="6674651" y="19657"/>
                  <a:pt x="7275423" y="-57462"/>
                  <a:pt x="7818120" y="0"/>
                </a:cubicBezTo>
                <a:cubicBezTo>
                  <a:pt x="7818132" y="8833"/>
                  <a:pt x="7818660" y="9830"/>
                  <a:pt x="7818120" y="18288"/>
                </a:cubicBezTo>
                <a:cubicBezTo>
                  <a:pt x="7610240" y="4606"/>
                  <a:pt x="7521789" y="7721"/>
                  <a:pt x="7401154" y="18288"/>
                </a:cubicBezTo>
                <a:cubicBezTo>
                  <a:pt x="7280519" y="28855"/>
                  <a:pt x="6930719" y="4225"/>
                  <a:pt x="6593281" y="18288"/>
                </a:cubicBezTo>
                <a:cubicBezTo>
                  <a:pt x="6255843" y="32351"/>
                  <a:pt x="6286682" y="1162"/>
                  <a:pt x="6098134" y="18288"/>
                </a:cubicBezTo>
                <a:cubicBezTo>
                  <a:pt x="5909586" y="35414"/>
                  <a:pt x="5602789" y="48596"/>
                  <a:pt x="5446624" y="18288"/>
                </a:cubicBezTo>
                <a:cubicBezTo>
                  <a:pt x="5290459" y="-12020"/>
                  <a:pt x="4917039" y="21960"/>
                  <a:pt x="4638751" y="18288"/>
                </a:cubicBezTo>
                <a:cubicBezTo>
                  <a:pt x="4360463" y="14616"/>
                  <a:pt x="4304690" y="5450"/>
                  <a:pt x="3987241" y="18288"/>
                </a:cubicBezTo>
                <a:cubicBezTo>
                  <a:pt x="3669792" y="31127"/>
                  <a:pt x="3758742" y="32551"/>
                  <a:pt x="3570275" y="18288"/>
                </a:cubicBezTo>
                <a:cubicBezTo>
                  <a:pt x="3381808" y="4025"/>
                  <a:pt x="3267153" y="36200"/>
                  <a:pt x="3075127" y="18288"/>
                </a:cubicBezTo>
                <a:cubicBezTo>
                  <a:pt x="2883101" y="376"/>
                  <a:pt x="2665825" y="10973"/>
                  <a:pt x="2267255" y="18288"/>
                </a:cubicBezTo>
                <a:cubicBezTo>
                  <a:pt x="1868685" y="25603"/>
                  <a:pt x="1884698" y="28410"/>
                  <a:pt x="1615745" y="18288"/>
                </a:cubicBezTo>
                <a:cubicBezTo>
                  <a:pt x="1346792" y="8167"/>
                  <a:pt x="1320952" y="10430"/>
                  <a:pt x="1120597" y="18288"/>
                </a:cubicBezTo>
                <a:cubicBezTo>
                  <a:pt x="920242" y="26146"/>
                  <a:pt x="556507" y="50790"/>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B33C77C-90E1-6982-E847-10858C08EA76}"/>
              </a:ext>
            </a:extLst>
          </p:cNvPr>
          <p:cNvGraphicFramePr>
            <a:graphicFrameLocks noGrp="1"/>
          </p:cNvGraphicFramePr>
          <p:nvPr>
            <p:ph idx="1"/>
            <p:extLst>
              <p:ext uri="{D42A27DB-BD31-4B8C-83A1-F6EECF244321}">
                <p14:modId xmlns:p14="http://schemas.microsoft.com/office/powerpoint/2010/main" val="1497791933"/>
              </p:ext>
            </p:extLst>
          </p:nvPr>
        </p:nvGraphicFramePr>
        <p:xfrm>
          <a:off x="628650" y="2228087"/>
          <a:ext cx="78867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08867" y="-315468"/>
            <a:ext cx="4284868" cy="1719072"/>
          </a:xfrm>
        </p:spPr>
        <p:txBody>
          <a:bodyPr anchor="b">
            <a:normAutofit/>
          </a:bodyPr>
          <a:lstStyle/>
          <a:p>
            <a:r>
              <a:rPr lang="en-CA" sz="4700" dirty="0"/>
              <a:t>Cardiovascular</a:t>
            </a:r>
          </a:p>
        </p:txBody>
      </p:sp>
      <p:sp>
        <p:nvSpPr>
          <p:cNvPr id="1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2" y="2807208"/>
            <a:ext cx="2571750" cy="3410712"/>
          </a:xfrm>
        </p:spPr>
        <p:txBody>
          <a:bodyPr anchor="t">
            <a:normAutofit/>
          </a:bodyPr>
          <a:lstStyle/>
          <a:p>
            <a:r>
              <a:rPr lang="en-US" sz="1900" dirty="0"/>
              <a:t>Heart Disease</a:t>
            </a:r>
            <a:br>
              <a:rPr lang="en-US" sz="1900" dirty="0"/>
            </a:br>
            <a:br>
              <a:rPr lang="en-US" sz="1900" dirty="0"/>
            </a:br>
            <a:br>
              <a:rPr lang="en-US" sz="1900" dirty="0"/>
            </a:br>
            <a:br>
              <a:rPr lang="en-US" sz="1900" dirty="0"/>
            </a:br>
            <a:endParaRPr lang="en-US" sz="1900" dirty="0"/>
          </a:p>
          <a:p>
            <a:r>
              <a:rPr lang="en-US" sz="1900" dirty="0"/>
              <a:t>Hypertension</a:t>
            </a:r>
          </a:p>
          <a:p>
            <a:pPr marL="0" indent="0">
              <a:buNone/>
            </a:pPr>
            <a:endParaRPr lang="en-US" sz="1900" dirty="0"/>
          </a:p>
        </p:txBody>
      </p:sp>
      <p:pic>
        <p:nvPicPr>
          <p:cNvPr id="5" name="Picture 4">
            <a:extLst>
              <a:ext uri="{FF2B5EF4-FFF2-40B4-BE49-F238E27FC236}">
                <a16:creationId xmlns:a16="http://schemas.microsoft.com/office/drawing/2014/main" id="{1FE030B5-88F5-7F2F-54A8-5BB2AC8838CD}"/>
              </a:ext>
            </a:extLst>
          </p:cNvPr>
          <p:cNvPicPr>
            <a:picLocks noChangeAspect="1"/>
          </p:cNvPicPr>
          <p:nvPr/>
        </p:nvPicPr>
        <p:blipFill>
          <a:blip r:embed="rId3"/>
          <a:stretch>
            <a:fillRect/>
          </a:stretch>
        </p:blipFill>
        <p:spPr>
          <a:xfrm>
            <a:off x="2915730" y="2356515"/>
            <a:ext cx="6228270" cy="3736962"/>
          </a:xfrm>
          <a:prstGeom prst="rect">
            <a:avLst/>
          </a:prstGeom>
        </p:spPr>
      </p:pic>
      <p:sp>
        <p:nvSpPr>
          <p:cNvPr id="7" name="Oval 6">
            <a:extLst>
              <a:ext uri="{FF2B5EF4-FFF2-40B4-BE49-F238E27FC236}">
                <a16:creationId xmlns:a16="http://schemas.microsoft.com/office/drawing/2014/main" id="{5F8C5D90-6515-2C11-6F1C-ADF13FAA095E}"/>
              </a:ext>
            </a:extLst>
          </p:cNvPr>
          <p:cNvSpPr/>
          <p:nvPr/>
        </p:nvSpPr>
        <p:spPr>
          <a:xfrm>
            <a:off x="404356" y="440134"/>
            <a:ext cx="1062615" cy="1062615"/>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txBody>
          <a:bodyPr/>
          <a:lstStyle/>
          <a:p>
            <a:endParaRPr lang="en-CA" dirty="0"/>
          </a:p>
        </p:txBody>
      </p:sp>
      <p:sp>
        <p:nvSpPr>
          <p:cNvPr id="8" name="Rectangle 7" descr="Heartbeat">
            <a:extLst>
              <a:ext uri="{FF2B5EF4-FFF2-40B4-BE49-F238E27FC236}">
                <a16:creationId xmlns:a16="http://schemas.microsoft.com/office/drawing/2014/main" id="{6D7B74EE-713D-0ED1-C251-8851517AEF28}"/>
              </a:ext>
            </a:extLst>
          </p:cNvPr>
          <p:cNvSpPr/>
          <p:nvPr/>
        </p:nvSpPr>
        <p:spPr>
          <a:xfrm>
            <a:off x="630816" y="630181"/>
            <a:ext cx="609697" cy="609697"/>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CA"/>
          </a:p>
        </p:txBody>
      </p:sp>
      <p:pic>
        <p:nvPicPr>
          <p:cNvPr id="11" name="Picture 10">
            <a:extLst>
              <a:ext uri="{FF2B5EF4-FFF2-40B4-BE49-F238E27FC236}">
                <a16:creationId xmlns:a16="http://schemas.microsoft.com/office/drawing/2014/main" id="{678A1469-F069-646E-8E54-AF4D87F1EFAE}"/>
              </a:ext>
            </a:extLst>
          </p:cNvPr>
          <p:cNvPicPr>
            <a:picLocks noChangeAspect="1"/>
          </p:cNvPicPr>
          <p:nvPr/>
        </p:nvPicPr>
        <p:blipFill rotWithShape="1">
          <a:blip r:embed="rId6"/>
          <a:srcRect l="40836" t="37976" r="8506" b="21522"/>
          <a:stretch/>
        </p:blipFill>
        <p:spPr>
          <a:xfrm>
            <a:off x="265640" y="4819595"/>
            <a:ext cx="2658139" cy="1062615"/>
          </a:xfrm>
          <a:prstGeom prst="rect">
            <a:avLst/>
          </a:prstGeom>
        </p:spPr>
      </p:pic>
      <p:pic>
        <p:nvPicPr>
          <p:cNvPr id="13" name="Picture 12" descr="A screenshot of a graph&#10;&#10;Description automatically generated">
            <a:extLst>
              <a:ext uri="{FF2B5EF4-FFF2-40B4-BE49-F238E27FC236}">
                <a16:creationId xmlns:a16="http://schemas.microsoft.com/office/drawing/2014/main" id="{EE27C686-8368-11D1-8E84-DB75D4441CDE}"/>
              </a:ext>
            </a:extLst>
          </p:cNvPr>
          <p:cNvPicPr>
            <a:picLocks noChangeAspect="1"/>
          </p:cNvPicPr>
          <p:nvPr/>
        </p:nvPicPr>
        <p:blipFill rotWithShape="1">
          <a:blip r:embed="rId7"/>
          <a:srcRect l="40805" t="39563" r="5350" b="22254"/>
          <a:stretch/>
        </p:blipFill>
        <p:spPr>
          <a:xfrm>
            <a:off x="191341" y="3287934"/>
            <a:ext cx="3135471" cy="1111741"/>
          </a:xfrm>
          <a:prstGeom prst="rect">
            <a:avLst/>
          </a:prstGeom>
        </p:spPr>
      </p:pic>
    </p:spTree>
    <p:extLst>
      <p:ext uri="{BB962C8B-B14F-4D97-AF65-F5344CB8AC3E}">
        <p14:creationId xmlns:p14="http://schemas.microsoft.com/office/powerpoint/2010/main" val="2908896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08867" y="-315468"/>
            <a:ext cx="6087086" cy="1719072"/>
          </a:xfrm>
        </p:spPr>
        <p:txBody>
          <a:bodyPr anchor="b">
            <a:normAutofit/>
          </a:bodyPr>
          <a:lstStyle/>
          <a:p>
            <a:r>
              <a:rPr lang="en-CA" sz="4700" dirty="0"/>
              <a:t>Infectious Disease </a:t>
            </a:r>
          </a:p>
        </p:txBody>
      </p:sp>
      <p:sp>
        <p:nvSpPr>
          <p:cNvPr id="1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2" y="2807208"/>
            <a:ext cx="2571750" cy="3410712"/>
          </a:xfrm>
        </p:spPr>
        <p:txBody>
          <a:bodyPr anchor="t">
            <a:normAutofit/>
          </a:bodyPr>
          <a:lstStyle/>
          <a:p>
            <a:pPr marL="0" indent="0">
              <a:buNone/>
            </a:pPr>
            <a:endParaRPr lang="en-US" sz="1900" dirty="0"/>
          </a:p>
          <a:p>
            <a:r>
              <a:rPr lang="en-US" sz="1900" dirty="0"/>
              <a:t>Influenza and Pneumonia</a:t>
            </a:r>
            <a:br>
              <a:rPr lang="en-US" sz="1900" dirty="0"/>
            </a:br>
            <a:br>
              <a:rPr lang="en-US" sz="1900" dirty="0"/>
            </a:br>
            <a:br>
              <a:rPr lang="en-US" sz="1900" dirty="0"/>
            </a:br>
            <a:br>
              <a:rPr lang="en-US" sz="1900" dirty="0"/>
            </a:br>
            <a:endParaRPr lang="en-US" sz="1900" dirty="0"/>
          </a:p>
          <a:p>
            <a:r>
              <a:rPr lang="en-US" sz="1900" dirty="0"/>
              <a:t>Septicemia</a:t>
            </a:r>
          </a:p>
          <a:p>
            <a:pPr marL="0" indent="0">
              <a:buNone/>
            </a:pPr>
            <a:endParaRPr lang="en-US" sz="1900" dirty="0"/>
          </a:p>
        </p:txBody>
      </p:sp>
      <p:sp>
        <p:nvSpPr>
          <p:cNvPr id="8" name="Rectangle 7" descr="Heartbeat">
            <a:extLst>
              <a:ext uri="{FF2B5EF4-FFF2-40B4-BE49-F238E27FC236}">
                <a16:creationId xmlns:a16="http://schemas.microsoft.com/office/drawing/2014/main" id="{6D7B74EE-713D-0ED1-C251-8851517AEF28}"/>
              </a:ext>
            </a:extLst>
          </p:cNvPr>
          <p:cNvSpPr/>
          <p:nvPr/>
        </p:nvSpPr>
        <p:spPr>
          <a:xfrm>
            <a:off x="630816" y="630181"/>
            <a:ext cx="609697" cy="609697"/>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CA"/>
          </a:p>
        </p:txBody>
      </p:sp>
      <p:sp>
        <p:nvSpPr>
          <p:cNvPr id="4" name="Oval 3">
            <a:extLst>
              <a:ext uri="{FF2B5EF4-FFF2-40B4-BE49-F238E27FC236}">
                <a16:creationId xmlns:a16="http://schemas.microsoft.com/office/drawing/2014/main" id="{95DA596B-CC56-483B-E7A1-56590DF77A18}"/>
              </a:ext>
            </a:extLst>
          </p:cNvPr>
          <p:cNvSpPr/>
          <p:nvPr/>
        </p:nvSpPr>
        <p:spPr>
          <a:xfrm>
            <a:off x="346252" y="508844"/>
            <a:ext cx="1062615" cy="1062615"/>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txBody>
          <a:bodyPr/>
          <a:lstStyle/>
          <a:p>
            <a:endParaRPr lang="en-CA"/>
          </a:p>
        </p:txBody>
      </p:sp>
      <p:sp>
        <p:nvSpPr>
          <p:cNvPr id="6" name="Rectangle 5" descr="Medical">
            <a:extLst>
              <a:ext uri="{FF2B5EF4-FFF2-40B4-BE49-F238E27FC236}">
                <a16:creationId xmlns:a16="http://schemas.microsoft.com/office/drawing/2014/main" id="{865F0F1A-338A-9FBF-7250-0B601C1FD343}"/>
              </a:ext>
            </a:extLst>
          </p:cNvPr>
          <p:cNvSpPr/>
          <p:nvPr/>
        </p:nvSpPr>
        <p:spPr>
          <a:xfrm>
            <a:off x="572711" y="735303"/>
            <a:ext cx="609697" cy="609697"/>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CA"/>
          </a:p>
        </p:txBody>
      </p:sp>
      <p:pic>
        <p:nvPicPr>
          <p:cNvPr id="10" name="Picture 9" descr="A graph showing the disease&#10;&#10;Description automatically generated">
            <a:extLst>
              <a:ext uri="{FF2B5EF4-FFF2-40B4-BE49-F238E27FC236}">
                <a16:creationId xmlns:a16="http://schemas.microsoft.com/office/drawing/2014/main" id="{0EAFC14A-28A7-8CA5-C599-A4F5F585A44F}"/>
              </a:ext>
            </a:extLst>
          </p:cNvPr>
          <p:cNvPicPr>
            <a:picLocks noChangeAspect="1"/>
          </p:cNvPicPr>
          <p:nvPr/>
        </p:nvPicPr>
        <p:blipFill>
          <a:blip r:embed="rId7"/>
          <a:stretch>
            <a:fillRect/>
          </a:stretch>
        </p:blipFill>
        <p:spPr>
          <a:xfrm>
            <a:off x="2984453" y="2167128"/>
            <a:ext cx="6220047" cy="3732028"/>
          </a:xfrm>
          <a:prstGeom prst="rect">
            <a:avLst/>
          </a:prstGeom>
        </p:spPr>
      </p:pic>
      <p:pic>
        <p:nvPicPr>
          <p:cNvPr id="14" name="Picture 13" descr="A screenshot of a screen&#10;&#10;Description automatically generated">
            <a:extLst>
              <a:ext uri="{FF2B5EF4-FFF2-40B4-BE49-F238E27FC236}">
                <a16:creationId xmlns:a16="http://schemas.microsoft.com/office/drawing/2014/main" id="{A9EED88F-4760-1219-C8DB-50A5AA9DAC56}"/>
              </a:ext>
            </a:extLst>
          </p:cNvPr>
          <p:cNvPicPr>
            <a:picLocks noChangeAspect="1"/>
          </p:cNvPicPr>
          <p:nvPr/>
        </p:nvPicPr>
        <p:blipFill rotWithShape="1">
          <a:blip r:embed="rId8"/>
          <a:srcRect l="41734" t="39418" r="10193" b="24983"/>
          <a:stretch/>
        </p:blipFill>
        <p:spPr>
          <a:xfrm>
            <a:off x="281098" y="3827793"/>
            <a:ext cx="2763854" cy="1023325"/>
          </a:xfrm>
          <a:prstGeom prst="rect">
            <a:avLst/>
          </a:prstGeom>
        </p:spPr>
      </p:pic>
      <p:pic>
        <p:nvPicPr>
          <p:cNvPr id="18" name="Picture 17" descr="A screenshot of a graph&#10;&#10;Description automatically generated">
            <a:extLst>
              <a:ext uri="{FF2B5EF4-FFF2-40B4-BE49-F238E27FC236}">
                <a16:creationId xmlns:a16="http://schemas.microsoft.com/office/drawing/2014/main" id="{3EE195B5-3DB3-E00D-DBB5-94E54699FAFF}"/>
              </a:ext>
            </a:extLst>
          </p:cNvPr>
          <p:cNvPicPr>
            <a:picLocks noChangeAspect="1"/>
          </p:cNvPicPr>
          <p:nvPr/>
        </p:nvPicPr>
        <p:blipFill rotWithShape="1">
          <a:blip r:embed="rId9"/>
          <a:srcRect l="38165" t="38011" r="10640" b="21434"/>
          <a:stretch/>
        </p:blipFill>
        <p:spPr>
          <a:xfrm>
            <a:off x="232924" y="5461819"/>
            <a:ext cx="2751529" cy="1089838"/>
          </a:xfrm>
          <a:prstGeom prst="rect">
            <a:avLst/>
          </a:prstGeom>
        </p:spPr>
      </p:pic>
    </p:spTree>
    <p:extLst>
      <p:ext uri="{BB962C8B-B14F-4D97-AF65-F5344CB8AC3E}">
        <p14:creationId xmlns:p14="http://schemas.microsoft.com/office/powerpoint/2010/main" val="2180333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08866" y="-315468"/>
            <a:ext cx="6512389" cy="1719072"/>
          </a:xfrm>
        </p:spPr>
        <p:txBody>
          <a:bodyPr anchor="b">
            <a:normAutofit/>
          </a:bodyPr>
          <a:lstStyle/>
          <a:p>
            <a:br>
              <a:rPr lang="en-US" sz="2000" dirty="0"/>
            </a:br>
            <a:r>
              <a:rPr lang="en-CA" sz="4700" dirty="0"/>
              <a:t> Neurological Conditions </a:t>
            </a:r>
          </a:p>
        </p:txBody>
      </p:sp>
      <p:sp>
        <p:nvSpPr>
          <p:cNvPr id="1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2" y="2383516"/>
            <a:ext cx="2571750" cy="3410712"/>
          </a:xfrm>
        </p:spPr>
        <p:txBody>
          <a:bodyPr anchor="t">
            <a:normAutofit lnSpcReduction="10000"/>
          </a:bodyPr>
          <a:lstStyle/>
          <a:p>
            <a:pPr marL="0" indent="0">
              <a:buNone/>
            </a:pPr>
            <a:endParaRPr lang="en-US" sz="1900" dirty="0"/>
          </a:p>
          <a:p>
            <a:r>
              <a:rPr lang="en-US" sz="1900" dirty="0"/>
              <a:t>Parkinson’s</a:t>
            </a:r>
          </a:p>
          <a:p>
            <a:endParaRPr lang="en-US" sz="1900" dirty="0"/>
          </a:p>
          <a:p>
            <a:endParaRPr lang="en-US" sz="1900" dirty="0"/>
          </a:p>
          <a:p>
            <a:pPr marL="0" indent="0">
              <a:buNone/>
            </a:pPr>
            <a:endParaRPr lang="en-US" sz="1900" dirty="0"/>
          </a:p>
          <a:p>
            <a:r>
              <a:rPr lang="en-US" sz="1900" dirty="0"/>
              <a:t>Stroke</a:t>
            </a:r>
            <a:br>
              <a:rPr lang="en-US" sz="1900" dirty="0"/>
            </a:br>
            <a:endParaRPr lang="en-US" sz="1900" dirty="0"/>
          </a:p>
          <a:p>
            <a:pPr marL="0" indent="0">
              <a:buNone/>
            </a:pPr>
            <a:br>
              <a:rPr lang="en-US" sz="1900" dirty="0"/>
            </a:br>
            <a:br>
              <a:rPr lang="en-US" sz="1900" dirty="0"/>
            </a:br>
            <a:endParaRPr lang="en-US" sz="1900" dirty="0"/>
          </a:p>
          <a:p>
            <a:r>
              <a:rPr lang="en-US" sz="1900" dirty="0"/>
              <a:t>Alzheimer’s</a:t>
            </a:r>
          </a:p>
          <a:p>
            <a:pPr marL="0" indent="0">
              <a:buNone/>
            </a:pPr>
            <a:endParaRPr lang="en-US" sz="1900" dirty="0"/>
          </a:p>
        </p:txBody>
      </p:sp>
      <p:sp>
        <p:nvSpPr>
          <p:cNvPr id="8" name="Rectangle 7" descr="Heartbeat">
            <a:extLst>
              <a:ext uri="{FF2B5EF4-FFF2-40B4-BE49-F238E27FC236}">
                <a16:creationId xmlns:a16="http://schemas.microsoft.com/office/drawing/2014/main" id="{6D7B74EE-713D-0ED1-C251-8851517AEF28}"/>
              </a:ext>
            </a:extLst>
          </p:cNvPr>
          <p:cNvSpPr/>
          <p:nvPr/>
        </p:nvSpPr>
        <p:spPr>
          <a:xfrm>
            <a:off x="630816" y="630181"/>
            <a:ext cx="609697" cy="609697"/>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CA"/>
          </a:p>
        </p:txBody>
      </p:sp>
      <p:sp>
        <p:nvSpPr>
          <p:cNvPr id="5" name="Oval 4">
            <a:extLst>
              <a:ext uri="{FF2B5EF4-FFF2-40B4-BE49-F238E27FC236}">
                <a16:creationId xmlns:a16="http://schemas.microsoft.com/office/drawing/2014/main" id="{A493B8AD-A7F4-D8C8-1FCB-D48F51ABCB89}"/>
              </a:ext>
            </a:extLst>
          </p:cNvPr>
          <p:cNvSpPr/>
          <p:nvPr/>
        </p:nvSpPr>
        <p:spPr>
          <a:xfrm>
            <a:off x="450560" y="511483"/>
            <a:ext cx="1062615" cy="1062615"/>
          </a:xfrm>
          <a:prstGeom prst="ellipse">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lstStyle/>
          <a:p>
            <a:endParaRPr lang="en-CA"/>
          </a:p>
        </p:txBody>
      </p:sp>
      <p:sp>
        <p:nvSpPr>
          <p:cNvPr id="7" name="Rectangle 6" descr="Brain in head">
            <a:extLst>
              <a:ext uri="{FF2B5EF4-FFF2-40B4-BE49-F238E27FC236}">
                <a16:creationId xmlns:a16="http://schemas.microsoft.com/office/drawing/2014/main" id="{AD807114-3A7B-3178-B94A-FCBBAEA4BDEE}"/>
              </a:ext>
            </a:extLst>
          </p:cNvPr>
          <p:cNvSpPr/>
          <p:nvPr/>
        </p:nvSpPr>
        <p:spPr>
          <a:xfrm>
            <a:off x="677019" y="737942"/>
            <a:ext cx="609697" cy="609697"/>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CA"/>
          </a:p>
        </p:txBody>
      </p:sp>
      <p:pic>
        <p:nvPicPr>
          <p:cNvPr id="11" name="Picture 10" descr="A graph showing the number of diseases&#10;&#10;Description automatically generated">
            <a:extLst>
              <a:ext uri="{FF2B5EF4-FFF2-40B4-BE49-F238E27FC236}">
                <a16:creationId xmlns:a16="http://schemas.microsoft.com/office/drawing/2014/main" id="{29E8B6EC-4989-0036-A678-10FC35A09AAF}"/>
              </a:ext>
            </a:extLst>
          </p:cNvPr>
          <p:cNvPicPr>
            <a:picLocks noChangeAspect="1"/>
          </p:cNvPicPr>
          <p:nvPr/>
        </p:nvPicPr>
        <p:blipFill>
          <a:blip r:embed="rId7"/>
          <a:stretch>
            <a:fillRect/>
          </a:stretch>
        </p:blipFill>
        <p:spPr>
          <a:xfrm>
            <a:off x="2956639" y="2311012"/>
            <a:ext cx="6761475" cy="4056885"/>
          </a:xfrm>
          <a:prstGeom prst="rect">
            <a:avLst/>
          </a:prstGeom>
        </p:spPr>
      </p:pic>
      <p:pic>
        <p:nvPicPr>
          <p:cNvPr id="13" name="Picture 12" descr="A screenshot of a graph&#10;&#10;Description automatically generated">
            <a:extLst>
              <a:ext uri="{FF2B5EF4-FFF2-40B4-BE49-F238E27FC236}">
                <a16:creationId xmlns:a16="http://schemas.microsoft.com/office/drawing/2014/main" id="{2F64417D-7B1B-2357-BBA6-4FC91F295F3B}"/>
              </a:ext>
            </a:extLst>
          </p:cNvPr>
          <p:cNvPicPr>
            <a:picLocks noChangeAspect="1"/>
          </p:cNvPicPr>
          <p:nvPr/>
        </p:nvPicPr>
        <p:blipFill rotWithShape="1">
          <a:blip r:embed="rId8"/>
          <a:srcRect l="41497" t="38663" r="11409" b="25436"/>
          <a:stretch/>
        </p:blipFill>
        <p:spPr>
          <a:xfrm>
            <a:off x="447579" y="5771913"/>
            <a:ext cx="2733644" cy="1041991"/>
          </a:xfrm>
          <a:prstGeom prst="rect">
            <a:avLst/>
          </a:prstGeom>
        </p:spPr>
      </p:pic>
      <p:pic>
        <p:nvPicPr>
          <p:cNvPr id="19" name="Picture 18" descr="A screenshot of a graph&#10;&#10;Description automatically generated">
            <a:extLst>
              <a:ext uri="{FF2B5EF4-FFF2-40B4-BE49-F238E27FC236}">
                <a16:creationId xmlns:a16="http://schemas.microsoft.com/office/drawing/2014/main" id="{36236B39-4679-33E7-5F15-C11A2FA84F8C}"/>
              </a:ext>
            </a:extLst>
          </p:cNvPr>
          <p:cNvPicPr>
            <a:picLocks noChangeAspect="1"/>
          </p:cNvPicPr>
          <p:nvPr/>
        </p:nvPicPr>
        <p:blipFill rotWithShape="1">
          <a:blip r:embed="rId9"/>
          <a:srcRect l="45643" t="42635" r="15907" b="32992"/>
          <a:stretch/>
        </p:blipFill>
        <p:spPr>
          <a:xfrm>
            <a:off x="725106" y="3080591"/>
            <a:ext cx="2198673" cy="696817"/>
          </a:xfrm>
          <a:prstGeom prst="rect">
            <a:avLst/>
          </a:prstGeom>
        </p:spPr>
      </p:pic>
      <p:pic>
        <p:nvPicPr>
          <p:cNvPr id="21" name="Picture 20" descr="A screenshot of a graph&#10;&#10;Description automatically generated">
            <a:extLst>
              <a:ext uri="{FF2B5EF4-FFF2-40B4-BE49-F238E27FC236}">
                <a16:creationId xmlns:a16="http://schemas.microsoft.com/office/drawing/2014/main" id="{2580B07A-30D3-81DB-0E42-C05FE0F4DCDF}"/>
              </a:ext>
            </a:extLst>
          </p:cNvPr>
          <p:cNvPicPr>
            <a:picLocks noChangeAspect="1"/>
          </p:cNvPicPr>
          <p:nvPr/>
        </p:nvPicPr>
        <p:blipFill rotWithShape="1">
          <a:blip r:embed="rId10"/>
          <a:srcRect l="46294" t="40475" r="13445" b="30232"/>
          <a:stretch/>
        </p:blipFill>
        <p:spPr>
          <a:xfrm>
            <a:off x="704812" y="4353955"/>
            <a:ext cx="2408275" cy="876092"/>
          </a:xfrm>
          <a:prstGeom prst="rect">
            <a:avLst/>
          </a:prstGeom>
        </p:spPr>
      </p:pic>
    </p:spTree>
    <p:extLst>
      <p:ext uri="{BB962C8B-B14F-4D97-AF65-F5344CB8AC3E}">
        <p14:creationId xmlns:p14="http://schemas.microsoft.com/office/powerpoint/2010/main" val="3149401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08866" y="-315468"/>
            <a:ext cx="6512389" cy="1719072"/>
          </a:xfrm>
        </p:spPr>
        <p:txBody>
          <a:bodyPr anchor="b">
            <a:normAutofit/>
          </a:bodyPr>
          <a:lstStyle/>
          <a:p>
            <a:br>
              <a:rPr lang="en-US" sz="2000" dirty="0"/>
            </a:br>
            <a:r>
              <a:rPr lang="en-CA" sz="4700" dirty="0"/>
              <a:t> Non-medical related</a:t>
            </a:r>
          </a:p>
        </p:txBody>
      </p:sp>
      <p:sp>
        <p:nvSpPr>
          <p:cNvPr id="1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2" y="2383516"/>
            <a:ext cx="2571750" cy="3410712"/>
          </a:xfrm>
        </p:spPr>
        <p:txBody>
          <a:bodyPr anchor="t">
            <a:normAutofit lnSpcReduction="10000"/>
          </a:bodyPr>
          <a:lstStyle/>
          <a:p>
            <a:pPr marL="0" indent="0">
              <a:buNone/>
            </a:pPr>
            <a:endParaRPr lang="en-US" sz="1900" dirty="0"/>
          </a:p>
          <a:p>
            <a:r>
              <a:rPr lang="en-US" sz="1900" dirty="0"/>
              <a:t>Accidents</a:t>
            </a:r>
          </a:p>
          <a:p>
            <a:endParaRPr lang="en-US" sz="1900" dirty="0"/>
          </a:p>
          <a:p>
            <a:endParaRPr lang="en-US" sz="1900" dirty="0"/>
          </a:p>
          <a:p>
            <a:pPr marL="0" indent="0">
              <a:buNone/>
            </a:pPr>
            <a:endParaRPr lang="en-US" sz="1900" dirty="0"/>
          </a:p>
          <a:p>
            <a:r>
              <a:rPr lang="en-US" sz="1900" dirty="0"/>
              <a:t>Suicide</a:t>
            </a:r>
            <a:br>
              <a:rPr lang="en-US" sz="1900" dirty="0"/>
            </a:br>
            <a:endParaRPr lang="en-US" sz="1900" dirty="0"/>
          </a:p>
          <a:p>
            <a:pPr marL="0" indent="0">
              <a:buNone/>
            </a:pPr>
            <a:br>
              <a:rPr lang="en-US" sz="1900" dirty="0"/>
            </a:br>
            <a:br>
              <a:rPr lang="en-US" sz="1900" dirty="0"/>
            </a:br>
            <a:endParaRPr lang="en-US" sz="1900" dirty="0"/>
          </a:p>
          <a:p>
            <a:r>
              <a:rPr lang="en-US" sz="1900" dirty="0"/>
              <a:t>Homicide</a:t>
            </a:r>
          </a:p>
          <a:p>
            <a:pPr marL="457200" lvl="1" indent="0">
              <a:buNone/>
            </a:pPr>
            <a:endParaRPr lang="en-US" sz="1500" dirty="0"/>
          </a:p>
          <a:p>
            <a:pPr marL="0" indent="0">
              <a:buNone/>
            </a:pPr>
            <a:endParaRPr lang="en-US" sz="1900" dirty="0"/>
          </a:p>
        </p:txBody>
      </p:sp>
      <p:sp>
        <p:nvSpPr>
          <p:cNvPr id="8" name="Rectangle 7" descr="Heartbeat">
            <a:extLst>
              <a:ext uri="{FF2B5EF4-FFF2-40B4-BE49-F238E27FC236}">
                <a16:creationId xmlns:a16="http://schemas.microsoft.com/office/drawing/2014/main" id="{6D7B74EE-713D-0ED1-C251-8851517AEF28}"/>
              </a:ext>
            </a:extLst>
          </p:cNvPr>
          <p:cNvSpPr/>
          <p:nvPr/>
        </p:nvSpPr>
        <p:spPr>
          <a:xfrm>
            <a:off x="630816" y="630181"/>
            <a:ext cx="609697" cy="609697"/>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CA"/>
          </a:p>
        </p:txBody>
      </p:sp>
      <p:sp>
        <p:nvSpPr>
          <p:cNvPr id="7" name="Rectangle 6" descr="Brain in head">
            <a:extLst>
              <a:ext uri="{FF2B5EF4-FFF2-40B4-BE49-F238E27FC236}">
                <a16:creationId xmlns:a16="http://schemas.microsoft.com/office/drawing/2014/main" id="{AD807114-3A7B-3178-B94A-FCBBAEA4BDEE}"/>
              </a:ext>
            </a:extLst>
          </p:cNvPr>
          <p:cNvSpPr/>
          <p:nvPr/>
        </p:nvSpPr>
        <p:spPr>
          <a:xfrm>
            <a:off x="677019" y="737942"/>
            <a:ext cx="609697" cy="609697"/>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CA"/>
          </a:p>
        </p:txBody>
      </p:sp>
      <p:sp>
        <p:nvSpPr>
          <p:cNvPr id="4" name="Oval 3">
            <a:extLst>
              <a:ext uri="{FF2B5EF4-FFF2-40B4-BE49-F238E27FC236}">
                <a16:creationId xmlns:a16="http://schemas.microsoft.com/office/drawing/2014/main" id="{62C9124B-9536-496D-448A-EF2F8239B599}"/>
              </a:ext>
            </a:extLst>
          </p:cNvPr>
          <p:cNvSpPr/>
          <p:nvPr/>
        </p:nvSpPr>
        <p:spPr>
          <a:xfrm>
            <a:off x="285176" y="452514"/>
            <a:ext cx="1062615" cy="1062615"/>
          </a:xfrm>
          <a:prstGeom prst="ellipse">
            <a:avLst/>
          </a:prstGeom>
        </p:spPr>
        <p:style>
          <a:lnRef idx="0">
            <a:schemeClr val="lt1">
              <a:alpha val="0"/>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txBody>
          <a:bodyPr/>
          <a:lstStyle/>
          <a:p>
            <a:endParaRPr lang="en-CA"/>
          </a:p>
        </p:txBody>
      </p:sp>
      <p:sp>
        <p:nvSpPr>
          <p:cNvPr id="6" name="Rectangle 5" descr="Stethoscope">
            <a:extLst>
              <a:ext uri="{FF2B5EF4-FFF2-40B4-BE49-F238E27FC236}">
                <a16:creationId xmlns:a16="http://schemas.microsoft.com/office/drawing/2014/main" id="{40068356-DDB0-5D7E-F5E2-F5641A068E38}"/>
              </a:ext>
            </a:extLst>
          </p:cNvPr>
          <p:cNvSpPr/>
          <p:nvPr/>
        </p:nvSpPr>
        <p:spPr>
          <a:xfrm>
            <a:off x="511635" y="678973"/>
            <a:ext cx="609697" cy="609697"/>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CA"/>
          </a:p>
        </p:txBody>
      </p:sp>
      <p:pic>
        <p:nvPicPr>
          <p:cNvPr id="10" name="Picture 9" descr="A graph showing the number of patients with the number of years&#10;&#10;Description automatically generated">
            <a:extLst>
              <a:ext uri="{FF2B5EF4-FFF2-40B4-BE49-F238E27FC236}">
                <a16:creationId xmlns:a16="http://schemas.microsoft.com/office/drawing/2014/main" id="{CBAD6034-C031-EF53-DD8F-1A0E64125207}"/>
              </a:ext>
            </a:extLst>
          </p:cNvPr>
          <p:cNvPicPr>
            <a:picLocks noChangeAspect="1"/>
          </p:cNvPicPr>
          <p:nvPr/>
        </p:nvPicPr>
        <p:blipFill>
          <a:blip r:embed="rId9"/>
          <a:stretch>
            <a:fillRect/>
          </a:stretch>
        </p:blipFill>
        <p:spPr>
          <a:xfrm>
            <a:off x="3111315" y="2171622"/>
            <a:ext cx="7274442" cy="4364665"/>
          </a:xfrm>
          <a:prstGeom prst="rect">
            <a:avLst/>
          </a:prstGeom>
        </p:spPr>
      </p:pic>
      <p:pic>
        <p:nvPicPr>
          <p:cNvPr id="14" name="Picture 13" descr="A screenshot of a graph&#10;&#10;Description automatically generated">
            <a:extLst>
              <a:ext uri="{FF2B5EF4-FFF2-40B4-BE49-F238E27FC236}">
                <a16:creationId xmlns:a16="http://schemas.microsoft.com/office/drawing/2014/main" id="{3DA3B8B5-3204-569C-D540-2E34E6C12226}"/>
              </a:ext>
            </a:extLst>
          </p:cNvPr>
          <p:cNvPicPr>
            <a:picLocks noChangeAspect="1"/>
          </p:cNvPicPr>
          <p:nvPr/>
        </p:nvPicPr>
        <p:blipFill rotWithShape="1">
          <a:blip r:embed="rId10"/>
          <a:srcRect l="45058" t="41570" r="14390" b="30669"/>
          <a:stretch/>
        </p:blipFill>
        <p:spPr>
          <a:xfrm>
            <a:off x="750924" y="2993675"/>
            <a:ext cx="2441321" cy="835649"/>
          </a:xfrm>
          <a:prstGeom prst="rect">
            <a:avLst/>
          </a:prstGeom>
        </p:spPr>
      </p:pic>
      <p:pic>
        <p:nvPicPr>
          <p:cNvPr id="18" name="Picture 17" descr="A screenshot of a white background&#10;&#10;Description automatically generated">
            <a:extLst>
              <a:ext uri="{FF2B5EF4-FFF2-40B4-BE49-F238E27FC236}">
                <a16:creationId xmlns:a16="http://schemas.microsoft.com/office/drawing/2014/main" id="{DB931D1C-3908-E7B6-9444-7EA35518DF48}"/>
              </a:ext>
            </a:extLst>
          </p:cNvPr>
          <p:cNvPicPr>
            <a:picLocks noChangeAspect="1"/>
          </p:cNvPicPr>
          <p:nvPr/>
        </p:nvPicPr>
        <p:blipFill rotWithShape="1">
          <a:blip r:embed="rId11"/>
          <a:srcRect l="47019" t="42587" r="12719" b="31977"/>
          <a:stretch/>
        </p:blipFill>
        <p:spPr>
          <a:xfrm>
            <a:off x="855767" y="4423805"/>
            <a:ext cx="2440325" cy="770861"/>
          </a:xfrm>
          <a:prstGeom prst="rect">
            <a:avLst/>
          </a:prstGeom>
        </p:spPr>
      </p:pic>
    </p:spTree>
    <p:extLst>
      <p:ext uri="{BB962C8B-B14F-4D97-AF65-F5344CB8AC3E}">
        <p14:creationId xmlns:p14="http://schemas.microsoft.com/office/powerpoint/2010/main" val="1946275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9198</TotalTime>
  <Words>888</Words>
  <Application>Microsoft Office PowerPoint</Application>
  <PresentationFormat>On-screen Show (4:3)</PresentationFormat>
  <Paragraphs>69</Paragraphs>
  <Slides>11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Arial</vt:lpstr>
      <vt:lpstr>Calibri</vt:lpstr>
      <vt:lpstr>Verdana</vt:lpstr>
      <vt:lpstr>Office Theme</vt:lpstr>
      <vt:lpstr>Causes of Death </vt:lpstr>
      <vt:lpstr>Dataset</vt:lpstr>
      <vt:lpstr>Purpose</vt:lpstr>
      <vt:lpstr> </vt:lpstr>
      <vt:lpstr>Impact of COVID-19</vt:lpstr>
      <vt:lpstr>Cardiovascular</vt:lpstr>
      <vt:lpstr>Infectious Disease </vt:lpstr>
      <vt:lpstr>  Neurological Conditions </vt:lpstr>
      <vt:lpstr>  Non-medical related</vt:lpstr>
      <vt:lpstr>Conclusion</vt:lpstr>
      <vt:lpstr>Questions &amp; Answers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Dardeep Somel</dc:creator>
  <cp:keywords/>
  <dc:description>generated using python-pptx</dc:description>
  <cp:lastModifiedBy>Dardeep Somel</cp:lastModifiedBy>
  <cp:revision>4</cp:revision>
  <dcterms:created xsi:type="dcterms:W3CDTF">2013-01-27T09:14:16Z</dcterms:created>
  <dcterms:modified xsi:type="dcterms:W3CDTF">2024-07-15T10:44:09Z</dcterms:modified>
  <cp:category/>
</cp:coreProperties>
</file>