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1" r:id="rId7"/>
    <p:sldId id="272" r:id="rId8"/>
    <p:sldId id="273" r:id="rId9"/>
    <p:sldId id="279" r:id="rId10"/>
    <p:sldId id="274" r:id="rId11"/>
    <p:sldId id="275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74" autoAdjust="0"/>
  </p:normalViewPr>
  <p:slideViewPr>
    <p:cSldViewPr snapToGrid="0" showGuides="1">
      <p:cViewPr varScale="1">
        <p:scale>
          <a:sx n="43" d="100"/>
          <a:sy n="43" d="100"/>
        </p:scale>
        <p:origin x="900" y="4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339421" y="40586"/>
            <a:ext cx="82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339421" y="40586"/>
            <a:ext cx="82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339421" y="40586"/>
            <a:ext cx="82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211475" y="27145"/>
            <a:ext cx="9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Dr.Oetker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211475" y="27145"/>
            <a:ext cx="9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Dr.Oetker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339421" y="40586"/>
            <a:ext cx="82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60803" y="7948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0" dirty="0" smtClean="0">
                <a:solidFill>
                  <a:schemeClr val="bg1"/>
                </a:solidFill>
                <a:latin typeface="+mj-lt"/>
              </a:rPr>
              <a:t>Dr. Oetker</a:t>
            </a:r>
          </a:p>
          <a:p>
            <a:r>
              <a:rPr lang="en-US" sz="1600" b="1" noProof="0" dirty="0" smtClean="0">
                <a:solidFill>
                  <a:schemeClr val="bg1"/>
                </a:solidFill>
                <a:latin typeface="+mj-lt"/>
              </a:rPr>
              <a:t>Digital</a:t>
            </a:r>
            <a:endParaRPr lang="en-US" sz="1600" b="1" noProof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211475" y="27145"/>
            <a:ext cx="9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Dr.Oetker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211475" y="27145"/>
            <a:ext cx="9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Dr.Oetker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211475" y="27145"/>
            <a:ext cx="9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Dr.Oetker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+mj-lt"/>
              </a:rPr>
              <a:t>Digital </a:t>
            </a:r>
            <a:endParaRPr lang="en-US" sz="16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144600" y="3028889"/>
            <a:ext cx="15061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Oetker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Digital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Interview </a:t>
            </a:r>
            <a:r>
              <a:rPr lang="de-DE" dirty="0" err="1" smtClean="0"/>
              <a:t>task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Dardeery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79701" y="2388914"/>
            <a:ext cx="2460189" cy="213496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Oetker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Digital </a:t>
            </a:r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Dardeery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38" y="273269"/>
            <a:ext cx="2526542" cy="6268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909" y="1520457"/>
            <a:ext cx="3638608" cy="1254274"/>
          </a:xfrm>
          <a:ln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Dashboard layouts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Dashboard sample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9516" y="3901050"/>
            <a:ext cx="5052250" cy="11964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Key Performance Indicators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BI 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and Keyword Ranking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Sales per channel [Organic or Sponsored].  </a:t>
            </a:r>
          </a:p>
          <a:p>
            <a:r>
              <a:rPr lang="en-US" dirty="0" smtClean="0"/>
              <a:t>Detailed impact analysis of each Campaign. </a:t>
            </a:r>
          </a:p>
          <a:p>
            <a:r>
              <a:rPr lang="en-US" dirty="0" smtClean="0"/>
              <a:t>Create a filter based on [Page placement, retailer category].</a:t>
            </a:r>
          </a:p>
          <a:p>
            <a:r>
              <a:rPr lang="en-US" dirty="0" smtClean="0"/>
              <a:t>Create a detailed A/B testing different campaigns on the same product category and check the customer conversion. </a:t>
            </a:r>
          </a:p>
          <a:p>
            <a:r>
              <a:rPr lang="en-US" dirty="0" smtClean="0"/>
              <a:t>Analysis of customer retention rates, segmentation.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and Availability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values (in amount, in Volume)</a:t>
            </a:r>
          </a:p>
          <a:p>
            <a:r>
              <a:rPr lang="en-US" dirty="0" smtClean="0"/>
              <a:t>progression overtime </a:t>
            </a:r>
          </a:p>
          <a:p>
            <a:r>
              <a:rPr lang="en-US" dirty="0" smtClean="0"/>
              <a:t>Seasonality analysis (months V. weekdays) and (volume over weekdays, months). </a:t>
            </a:r>
          </a:p>
          <a:p>
            <a:r>
              <a:rPr lang="en-US" dirty="0" smtClean="0"/>
              <a:t>Add filters by product category, date applied on the whole dashboard.</a:t>
            </a:r>
          </a:p>
          <a:p>
            <a:r>
              <a:rPr lang="en-US" dirty="0" smtClean="0"/>
              <a:t>GIS analysis of the products demand [</a:t>
            </a:r>
            <a:r>
              <a:rPr lang="en-US" dirty="0" err="1" smtClean="0"/>
              <a:t>Heatmap</a:t>
            </a:r>
            <a:r>
              <a:rPr lang="en-US" dirty="0" smtClean="0"/>
              <a:t>].</a:t>
            </a:r>
          </a:p>
          <a:p>
            <a:r>
              <a:rPr lang="en-US" dirty="0" smtClean="0"/>
              <a:t>Forecast the demand on the product category and create a flag for the designated team to request it if its unavailable. 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ashboard </a:t>
            </a:r>
            <a:r>
              <a:rPr lang="en-US" dirty="0"/>
              <a:t>D</a:t>
            </a:r>
            <a:r>
              <a:rPr lang="en-US" dirty="0" smtClean="0"/>
              <a:t>esign Concepts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Start with Tracking the key business numbers. </a:t>
            </a:r>
          </a:p>
          <a:p>
            <a:pPr lvl="1"/>
            <a:r>
              <a:rPr lang="en-US" dirty="0" smtClean="0"/>
              <a:t>Color/font Format matches company color formatting. </a:t>
            </a:r>
          </a:p>
          <a:p>
            <a:pPr lvl="1"/>
            <a:r>
              <a:rPr lang="en-US" dirty="0" smtClean="0"/>
              <a:t>Easy to understand figures sequenced on a logical sequence. </a:t>
            </a:r>
          </a:p>
          <a:p>
            <a:pPr lvl="1"/>
            <a:r>
              <a:rPr lang="en-US" dirty="0" smtClean="0"/>
              <a:t>Limit the number of visualizations per page, if more graphs needed create it as a story. </a:t>
            </a:r>
          </a:p>
          <a:p>
            <a:pPr lvl="1"/>
            <a:r>
              <a:rPr lang="en-US" dirty="0" smtClean="0"/>
              <a:t>Create borders for each separate section. </a:t>
            </a:r>
          </a:p>
          <a:p>
            <a:pPr lvl="1"/>
            <a:r>
              <a:rPr lang="en-US" dirty="0" smtClean="0"/>
              <a:t>Clear titles/description of the graphs. </a:t>
            </a:r>
          </a:p>
          <a:p>
            <a:pPr lvl="1"/>
            <a:r>
              <a:rPr lang="en-US" dirty="0" smtClean="0"/>
              <a:t>Add footnote clarifying timeframe, segment group, definitions. </a:t>
            </a:r>
          </a:p>
          <a:p>
            <a:pPr lvl="1"/>
            <a:r>
              <a:rPr lang="en-US" dirty="0" smtClean="0"/>
              <a:t>Communication with the customer on multiple phases:</a:t>
            </a:r>
          </a:p>
          <a:p>
            <a:pPr lvl="2"/>
            <a:r>
              <a:rPr lang="en-US" dirty="0" smtClean="0"/>
              <a:t>Conception: identifying the key KPIs, frequency of update. </a:t>
            </a:r>
          </a:p>
          <a:p>
            <a:pPr lvl="2"/>
            <a:r>
              <a:rPr lang="de-DE" dirty="0" smtClean="0"/>
              <a:t>Prototype: </a:t>
            </a:r>
            <a:r>
              <a:rPr lang="de-DE" dirty="0" err="1"/>
              <a:t>P</a:t>
            </a:r>
            <a:r>
              <a:rPr lang="de-DE" dirty="0" err="1" smtClean="0"/>
              <a:t>resent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storyboard</a:t>
            </a:r>
            <a:r>
              <a:rPr lang="de-DE" dirty="0" smtClean="0"/>
              <a:t> ,Dashboard sample, Data </a:t>
            </a:r>
            <a:r>
              <a:rPr lang="de-DE" dirty="0" err="1" smtClean="0"/>
              <a:t>flow</a:t>
            </a:r>
            <a:r>
              <a:rPr lang="de-DE" dirty="0" smtClean="0"/>
              <a:t>, Definition. 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draft: present the actual dashboard/report, get feedback on adjustments. </a:t>
            </a:r>
          </a:p>
          <a:p>
            <a:pPr lvl="1"/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8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5" y="688032"/>
            <a:ext cx="11355820" cy="566831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0573" y="-235728"/>
            <a:ext cx="4591152" cy="1090167"/>
          </a:xfrm>
        </p:spPr>
        <p:txBody>
          <a:bodyPr/>
          <a:lstStyle/>
          <a:p>
            <a:r>
              <a:rPr lang="en-US" dirty="0">
                <a:solidFill>
                  <a:srgbClr val="EAB200"/>
                </a:solidFill>
              </a:rPr>
              <a:t>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15124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Analysis of the stocked items per category, region:</a:t>
            </a:r>
          </a:p>
          <a:p>
            <a:pPr lvl="2"/>
            <a:r>
              <a:rPr lang="en-US" dirty="0" smtClean="0"/>
              <a:t>Stock Analysis </a:t>
            </a:r>
          </a:p>
          <a:p>
            <a:pPr lvl="2"/>
            <a:r>
              <a:rPr lang="en-US" dirty="0" smtClean="0"/>
              <a:t>Demand Forecasting</a:t>
            </a:r>
          </a:p>
          <a:p>
            <a:pPr lvl="2"/>
            <a:r>
              <a:rPr lang="en-US" dirty="0" smtClean="0"/>
              <a:t>Trigger of insufficiency </a:t>
            </a:r>
          </a:p>
          <a:p>
            <a:pPr lvl="2"/>
            <a:endParaRPr lang="en-US" dirty="0"/>
          </a:p>
          <a:p>
            <a:r>
              <a:rPr lang="en-US" dirty="0" smtClean="0"/>
              <a:t>Distribution of Sales volume and values over time.</a:t>
            </a:r>
          </a:p>
          <a:p>
            <a:pPr lvl="2"/>
            <a:r>
              <a:rPr lang="en-US" dirty="0" smtClean="0"/>
              <a:t>Break down by category </a:t>
            </a:r>
          </a:p>
          <a:p>
            <a:pPr lvl="2"/>
            <a:r>
              <a:rPr lang="en-US" dirty="0" smtClean="0"/>
              <a:t>Break down by item</a:t>
            </a:r>
          </a:p>
          <a:p>
            <a:pPr lvl="2"/>
            <a:r>
              <a:rPr lang="en-US" dirty="0" smtClean="0"/>
              <a:t>Break down by region </a:t>
            </a:r>
          </a:p>
          <a:p>
            <a:pPr lvl="2"/>
            <a:r>
              <a:rPr lang="en-US" dirty="0" smtClean="0"/>
              <a:t>Development over time. </a:t>
            </a:r>
          </a:p>
          <a:p>
            <a:r>
              <a:rPr lang="en-US" dirty="0" smtClean="0"/>
              <a:t>Seasonality of the purchased products</a:t>
            </a:r>
          </a:p>
          <a:p>
            <a:r>
              <a:rPr lang="en-US" dirty="0" smtClean="0"/>
              <a:t>Analysis of the impact of the promotion campaigns and its impact on type of walk-in customer [organic, sponsored or actual]  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2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architecture  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531444" y="1876926"/>
            <a:ext cx="9625" cy="376347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264452" y="1896176"/>
            <a:ext cx="9625" cy="376347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626514" y="2040556"/>
            <a:ext cx="820627" cy="1072415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665445" y="3631685"/>
            <a:ext cx="799345" cy="1031508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13447" y="5124575"/>
            <a:ext cx="783538" cy="1006718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812" y="245328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Cloud DB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332" y="3972862"/>
            <a:ext cx="82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On Prem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 DB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324" y="553055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Other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839452" y="3080086"/>
            <a:ext cx="866273" cy="1212784"/>
          </a:xfrm>
          <a:prstGeom prst="flowChartMagneticDisk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2586" y="3488143"/>
            <a:ext cx="101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Warehouse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39025" y="3211634"/>
            <a:ext cx="1270535" cy="9360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6977" y="3336634"/>
            <a:ext cx="1243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 Preprocessing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80081" y="5682839"/>
            <a:ext cx="3416971" cy="333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9980" y="5683137"/>
            <a:ext cx="2332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Data </a:t>
            </a:r>
            <a:r>
              <a:rPr lang="de-DE" sz="1600" dirty="0" err="1" smtClean="0">
                <a:solidFill>
                  <a:schemeClr val="bg1"/>
                </a:solidFill>
              </a:rPr>
              <a:t>extraction</a:t>
            </a:r>
            <a:r>
              <a:rPr lang="de-DE" sz="1600" dirty="0" smtClean="0">
                <a:solidFill>
                  <a:schemeClr val="bg1"/>
                </a:solidFill>
              </a:rPr>
              <a:t> Scheduler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80082" y="6198668"/>
            <a:ext cx="3416971" cy="3080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0306" y="6183268"/>
            <a:ext cx="1491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Server Machine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29175" y="2978820"/>
            <a:ext cx="933651" cy="13820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9998" y="3450888"/>
            <a:ext cx="92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Data Mart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7729086" y="2040556"/>
            <a:ext cx="2146434" cy="866674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6" name="Snip and Round Single Corner Rectangle 25"/>
          <p:cNvSpPr/>
          <p:nvPr/>
        </p:nvSpPr>
        <p:spPr>
          <a:xfrm>
            <a:off x="7791221" y="2098951"/>
            <a:ext cx="2146434" cy="86667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7881486" y="2192956"/>
            <a:ext cx="2146434" cy="86667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BI Reporting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Snip and Round Single Corner Rectangle 27"/>
          <p:cNvSpPr/>
          <p:nvPr/>
        </p:nvSpPr>
        <p:spPr>
          <a:xfrm>
            <a:off x="7785233" y="3896629"/>
            <a:ext cx="2146434" cy="866674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9" name="Snip and Round Single Corner Rectangle 28"/>
          <p:cNvSpPr/>
          <p:nvPr/>
        </p:nvSpPr>
        <p:spPr>
          <a:xfrm>
            <a:off x="7847368" y="3955024"/>
            <a:ext cx="2146434" cy="86667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7937633" y="4049029"/>
            <a:ext cx="2146434" cy="86667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Data Visualization Dashboards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Flowchart: Predefined Process 30"/>
          <p:cNvSpPr/>
          <p:nvPr/>
        </p:nvSpPr>
        <p:spPr>
          <a:xfrm>
            <a:off x="11049802" y="2192956"/>
            <a:ext cx="759007" cy="3770602"/>
          </a:xfrm>
          <a:prstGeom prst="flowChartPredefined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Data UX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545064" y="1916470"/>
            <a:ext cx="9625" cy="376347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02445" y="3688429"/>
            <a:ext cx="651425" cy="6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21768" y="3673130"/>
            <a:ext cx="489219" cy="6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  <a:endCxn id="28" idx="2"/>
          </p:cNvCxnSpPr>
          <p:nvPr/>
        </p:nvCxnSpPr>
        <p:spPr>
          <a:xfrm>
            <a:off x="7049420" y="3604777"/>
            <a:ext cx="735813" cy="72518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7077540" y="2462661"/>
            <a:ext cx="679666" cy="113088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15" idx="1"/>
          </p:cNvCxnSpPr>
          <p:nvPr/>
        </p:nvCxnSpPr>
        <p:spPr>
          <a:xfrm>
            <a:off x="1412533" y="2607171"/>
            <a:ext cx="1360053" cy="1142582"/>
          </a:xfrm>
          <a:prstGeom prst="bentConnector3">
            <a:avLst>
              <a:gd name="adj1" fmla="val 5141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3"/>
            <a:endCxn id="15" idx="1"/>
          </p:cNvCxnSpPr>
          <p:nvPr/>
        </p:nvCxnSpPr>
        <p:spPr>
          <a:xfrm flipV="1">
            <a:off x="1454855" y="3749753"/>
            <a:ext cx="1317731" cy="193468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1464790" y="3737721"/>
            <a:ext cx="1307796" cy="39768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0"/>
          </p:cNvCxnSpPr>
          <p:nvPr/>
        </p:nvCxnSpPr>
        <p:spPr>
          <a:xfrm>
            <a:off x="10027920" y="2626293"/>
            <a:ext cx="102188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0"/>
          </p:cNvCxnSpPr>
          <p:nvPr/>
        </p:nvCxnSpPr>
        <p:spPr>
          <a:xfrm>
            <a:off x="10084067" y="4482366"/>
            <a:ext cx="965735" cy="1371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6855" y="1484159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Data Sources</a:t>
            </a:r>
            <a:endParaRPr lang="de-DE" b="1" u="sng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16452" y="1463010"/>
            <a:ext cx="271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Enterprise </a:t>
            </a:r>
            <a:r>
              <a:rPr lang="en-US" b="1" u="sng" dirty="0" err="1" smtClean="0">
                <a:solidFill>
                  <a:schemeClr val="bg1"/>
                </a:solidFill>
              </a:rPr>
              <a:t>Datawarehouse</a:t>
            </a:r>
            <a:endParaRPr lang="de-DE" b="1" u="sng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22769" y="1531166"/>
            <a:ext cx="12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User </a:t>
            </a:r>
            <a:r>
              <a:rPr lang="en-US" b="1" u="sng" dirty="0" err="1" smtClean="0">
                <a:solidFill>
                  <a:schemeClr val="bg1"/>
                </a:solidFill>
              </a:rPr>
              <a:t>Comm</a:t>
            </a:r>
            <a:endParaRPr lang="de-DE" b="1" u="sng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57206" y="1604583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Reporting and analytics</a:t>
            </a:r>
            <a:endParaRPr lang="de-DE" b="1" u="sng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90807" y="5694307"/>
            <a:ext cx="2459555" cy="323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4188" y="5658697"/>
            <a:ext cx="261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Reports update Scheduler</a:t>
            </a:r>
          </a:p>
        </p:txBody>
      </p:sp>
    </p:spTree>
    <p:extLst>
      <p:ext uri="{BB962C8B-B14F-4D97-AF65-F5344CB8AC3E}">
        <p14:creationId xmlns:p14="http://schemas.microsoft.com/office/powerpoint/2010/main" val="1327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architecture </a:t>
            </a:r>
            <a:r>
              <a:rPr lang="en-US" sz="2400" b="0" dirty="0"/>
              <a:t>-</a:t>
            </a:r>
            <a:r>
              <a:rPr lang="en-US" sz="2400" b="0" dirty="0" smtClean="0"/>
              <a:t> Explained -</a:t>
            </a:r>
            <a:endParaRPr lang="de-DE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Sources: </a:t>
            </a:r>
          </a:p>
          <a:p>
            <a:pPr lvl="1"/>
            <a:r>
              <a:rPr lang="en-US" dirty="0" smtClean="0"/>
              <a:t>Get all relevant data sources necessary for analysis. </a:t>
            </a:r>
          </a:p>
          <a:p>
            <a:pPr lvl="1"/>
            <a:r>
              <a:rPr lang="en-US" dirty="0" smtClean="0"/>
              <a:t>Find the connection between different </a:t>
            </a:r>
            <a:r>
              <a:rPr lang="en-US" dirty="0" err="1" smtClean="0"/>
              <a:t>DBs.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Enterprise Data Warehouse: </a:t>
            </a:r>
          </a:p>
          <a:p>
            <a:pPr lvl="1"/>
            <a:r>
              <a:rPr lang="en-US" dirty="0" smtClean="0"/>
              <a:t>Combine relevant data sources together. </a:t>
            </a:r>
          </a:p>
          <a:p>
            <a:pPr lvl="1"/>
            <a:r>
              <a:rPr lang="en-US" dirty="0" smtClean="0"/>
              <a:t>Create a script to union relevant tables, clean data output. </a:t>
            </a:r>
          </a:p>
          <a:p>
            <a:pPr lvl="1"/>
            <a:r>
              <a:rPr lang="en-US" dirty="0" smtClean="0"/>
              <a:t>Have the clean data output in a new “Data Mart” schema.</a:t>
            </a:r>
          </a:p>
          <a:p>
            <a:pPr lvl="1"/>
            <a:r>
              <a:rPr lang="en-US" dirty="0" smtClean="0"/>
              <a:t>Update data extraction and cleansing process via a scheduler. </a:t>
            </a:r>
          </a:p>
          <a:p>
            <a:pPr lvl="1"/>
            <a:r>
              <a:rPr lang="en-US" dirty="0" smtClean="0"/>
              <a:t>run the whole process on a dedicated server to make sure its always up and running. </a:t>
            </a:r>
          </a:p>
          <a:p>
            <a:r>
              <a:rPr lang="en-US" dirty="0" smtClean="0"/>
              <a:t>Reporting:</a:t>
            </a:r>
          </a:p>
          <a:p>
            <a:pPr lvl="1"/>
            <a:r>
              <a:rPr lang="en-US" dirty="0" smtClean="0"/>
              <a:t>Create different reports on an excel format or dashboards for different business units. </a:t>
            </a:r>
          </a:p>
          <a:p>
            <a:pPr lvl="1"/>
            <a:r>
              <a:rPr lang="en-US" dirty="0" smtClean="0"/>
              <a:t>Schedule updating reports extracting with sync of data extraction scheduler. </a:t>
            </a:r>
          </a:p>
          <a:p>
            <a:r>
              <a:rPr lang="en-US" dirty="0" smtClean="0"/>
              <a:t>User Communication: </a:t>
            </a:r>
          </a:p>
          <a:p>
            <a:pPr lvl="1"/>
            <a:r>
              <a:rPr lang="en-US" dirty="0" smtClean="0"/>
              <a:t>Creating user access, distribution channels. </a:t>
            </a:r>
          </a:p>
          <a:p>
            <a:pPr lvl="1"/>
            <a:r>
              <a:rPr lang="en-US" dirty="0" smtClean="0"/>
              <a:t>Having back and forth communication with different stakeholders into creating/updating different reports. </a:t>
            </a:r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1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522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Interview task</vt:lpstr>
      <vt:lpstr>Outline</vt:lpstr>
      <vt:lpstr>Promotion and Keyword Ranking</vt:lpstr>
      <vt:lpstr>Sales and Availability </vt:lpstr>
      <vt:lpstr>Dashboard Design Concepts</vt:lpstr>
      <vt:lpstr>Dashboard Design</vt:lpstr>
      <vt:lpstr>KPIs</vt:lpstr>
      <vt:lpstr>BI architecture  </vt:lpstr>
      <vt:lpstr>BI architecture - Explained -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2021-02-22T10:08:14Z</dcterms:created>
  <dcterms:modified xsi:type="dcterms:W3CDTF">2021-03-01T11:16:29Z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