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7" r:id="rId24"/>
    <p:sldId id="268" r:id="rId25"/>
    <p:sldId id="269" r:id="rId26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0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55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02c3a37e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c02c3a37e_4_31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c02c3a37e_4_31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0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02c3a37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c02c3a37e_4_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c02c3a37e_4_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07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fdeb239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bfdeb2394_0_59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bfdeb2394_0_59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49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fdeb239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bfdeb2394_0_6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bfdeb2394_0_6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fdeb23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bfdeb2394_0_7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bfdeb2394_0_7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71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fdeb239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bfdeb2394_0_8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bfdeb2394_0_8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16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fdeb23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bfdeb2394_0_9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bfdeb2394_0_9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4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fdeb239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bfdeb2394_0_11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bfdeb2394_0_11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493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fdeb239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bfdeb2394_0_13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bfdeb2394_0_13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8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fdeb23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bfdeb2394_0_10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bfdeb2394_0_10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70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790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fdeb239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bfdeb2394_0_1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bfdeb2394_0_1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143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fdeb23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bfdeb2394_0_16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bfdeb2394_0_16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4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fdeb239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bfdeb2394_0_18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bfdeb2394_0_18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444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2c3a37e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c02c3a37e_5_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c02c3a37e_5_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51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ffd01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affd014fb_0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affd014fb_0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9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fdeb23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bfdeb2394_0_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bfdeb2394_0_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8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02c3a3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c02c3a37e_2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c02c3a37e_2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07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deb239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bfdeb2394_0_2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bfdeb2394_0_2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1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02c3a37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c02c3a37e_4_1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c02c3a37e_4_1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49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02c3a37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c02c3a37e_4_2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c02c3a37e_4_2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0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 rot="10800000" flipH="1">
            <a:off x="238225" y="7186025"/>
            <a:ext cx="6770400" cy="1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0AA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" name="Shape 13"/>
          <p:cNvSpPr txBox="1"/>
          <p:nvPr/>
        </p:nvSpPr>
        <p:spPr>
          <a:xfrm>
            <a:off x="7008625" y="7036325"/>
            <a:ext cx="247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Darden Data Science Club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931111" y="0"/>
            <a:ext cx="512729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2"/>
            <a:ext cx="762397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238225" y="1828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5" y="588743"/>
            <a:ext cx="83008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90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8947200" y="74853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368300" y="7030770"/>
            <a:ext cx="9385310" cy="503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368300" y="620131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dn.link/repo/DardenDSC/club-resources/master/admin/sql-query-formatting-guidelin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cdn.link/repo/DardenDSC/club-resources/master/presentations/sql-for-data-science/sql-query-formatting-guideline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sql" TargetMode="External"/><Relationship Id="rId5" Type="http://schemas.openxmlformats.org/officeDocument/2006/relationships/hyperlink" Target="http://sqlzoo.net/wiki/AdventureWorks" TargetMode="External"/><Relationship Id="rId4" Type="http://schemas.openxmlformats.org/officeDocument/2006/relationships/hyperlink" Target="https://www.hackerrank.com/domains/sql/selec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enDSC@darden.virginia.ed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uendo/AdventureWorks/tree/master/OLTP/Origin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eaver.jkiss.org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ardenDSC/club-resources/blob/master/presentations/sql-for-data-science/SQL4DS%20Project.dbp?raw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92874" y="2794222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SQL For Data Science</a:t>
            </a:r>
            <a:endParaRPr sz="35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92874" y="34040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dirty="0"/>
              <a:t>10/22</a:t>
            </a:r>
            <a:r>
              <a:rPr lang="en-US" baseline="30000" dirty="0"/>
              <a:t> </a:t>
            </a:r>
            <a:r>
              <a:rPr lang="en-US" dirty="0"/>
              <a:t> - Ab </a:t>
            </a:r>
            <a:r>
              <a:rPr lang="en-US" dirty="0" err="1"/>
              <a:t>Boxley</a:t>
            </a:r>
            <a:r>
              <a:rPr lang="en-US" dirty="0"/>
              <a:t>, Ashish Singh, Steve Mortimer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70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25550" y="17376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on SQL4DS Project. You should see a connection “PostgreSQL” with green check.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do not see a “Projects” tab, go to “Window” -&gt; “Projects”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6" name="Google Shape;136;p15" descr="05-double-click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5" y="1737666"/>
            <a:ext cx="3238500" cy="2143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5" descr="05a-troubleshooting-projects-wind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49" y="4153825"/>
            <a:ext cx="2214575" cy="2915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103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25550" y="18138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click on arrow to expand the “SQL Scripts” you will see scripts and folders of scripts that are part of your profile. 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There is a folder called “SQL4DS” with all scripts for this presentation</a:t>
            </a:r>
            <a:endParaRPr sz="2400" dirty="0"/>
          </a:p>
        </p:txBody>
      </p:sp>
      <p:pic>
        <p:nvPicPr>
          <p:cNvPr id="147" name="Google Shape;147;p16" descr="06-view-scripts-in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50" y="1981103"/>
            <a:ext cx="4229100" cy="407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869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Do you have all the necessary tools?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 Checklist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79775" y="1684850"/>
            <a:ext cx="89820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PostgreSQL (Database)</a:t>
            </a:r>
            <a:endParaRPr sz="3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connection credentials?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confirm connection via “</a:t>
            </a:r>
            <a:r>
              <a:rPr lang="en-US" sz="3000" dirty="0" err="1"/>
              <a:t>nc</a:t>
            </a:r>
            <a:r>
              <a:rPr lang="en-US" sz="3000" dirty="0"/>
              <a:t>” or “telnet”?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/>
              <a:t>DBeaver</a:t>
            </a:r>
            <a:r>
              <a:rPr lang="en-US" sz="3000" b="1" dirty="0"/>
              <a:t> (SQL Client) </a:t>
            </a:r>
            <a:endParaRPr sz="30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Installed?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project or connection profile?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connect to database?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see scripts? Do they execute?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cxnSp>
        <p:nvCxnSpPr>
          <p:cNvPr id="157" name="Google Shape;157;p17"/>
          <p:cNvCxnSpPr/>
          <p:nvPr/>
        </p:nvCxnSpPr>
        <p:spPr>
          <a:xfrm>
            <a:off x="846500" y="3565575"/>
            <a:ext cx="8426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40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SELECT, FROM, WHERE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basic outline of a SQL query is SELECT, FROM, WHERE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SQL is declarative, just tell the database what you want! But…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it can get messy so format your queries to be easy to read.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See the SQL Style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Guidelines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 Cheatsheet</a:t>
            </a:r>
            <a:endParaRPr sz="2400" dirty="0"/>
          </a:p>
        </p:txBody>
      </p:sp>
      <p:sp>
        <p:nvSpPr>
          <p:cNvPr id="167" name="Google Shape;167;p18"/>
          <p:cNvSpPr txBox="1"/>
          <p:nvPr/>
        </p:nvSpPr>
        <p:spPr>
          <a:xfrm>
            <a:off x="1061850" y="2590575"/>
            <a:ext cx="7409400" cy="240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listprice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product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'LO-C100'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95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JOINs - LEFT JOIN and INNER JOIN</a:t>
            </a: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49350" y="1694475"/>
            <a:ext cx="9427500" cy="5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“JOIN” connects data from 2 or more tables (similar to VLOOKUP)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75" y="2832450"/>
            <a:ext cx="2562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75" y="5325700"/>
            <a:ext cx="26098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570650" y="2735650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-- 504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885013" y="2164725"/>
            <a:ext cx="2158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LEFT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1" name="Google Shape;181;p19"/>
          <p:cNvSpPr txBox="1"/>
          <p:nvPr/>
        </p:nvSpPr>
        <p:spPr>
          <a:xfrm>
            <a:off x="6808825" y="4683900"/>
            <a:ext cx="2472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INNER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2" name="Google Shape;182;p19"/>
          <p:cNvSpPr txBox="1"/>
          <p:nvPr/>
        </p:nvSpPr>
        <p:spPr>
          <a:xfrm>
            <a:off x="570650" y="5204775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-- 105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457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JOINs </a:t>
            </a:r>
            <a:r>
              <a:rPr lang="en-US" dirty="0" err="1"/>
              <a:t>cheatsheet</a:t>
            </a:r>
            <a:endParaRPr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2" name="Google Shape;192;p20" descr="sql-joi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13" y="1666600"/>
            <a:ext cx="7761975" cy="574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7239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896375" y="4780600"/>
            <a:ext cx="7635900" cy="243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AS month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DATE_PART('year',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GROUP BY month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GROUP BY statement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Count of Transactions per Month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96375" y="3851763"/>
            <a:ext cx="8519088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 by month for all months in 2017.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Don’t copy/paste the query above! GROUP BY month!</a:t>
            </a:r>
            <a:endParaRPr sz="2400" dirty="0"/>
          </a:p>
        </p:txBody>
      </p:sp>
      <p:sp>
        <p:nvSpPr>
          <p:cNvPr id="202" name="Google Shape;202;p21"/>
          <p:cNvSpPr txBox="1"/>
          <p:nvPr/>
        </p:nvSpPr>
        <p:spPr>
          <a:xfrm>
            <a:off x="896375" y="1557275"/>
            <a:ext cx="7635900" cy="2209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WHERE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= ‘2017-01'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153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Divide by a total count to get the proportion of total</a:t>
            </a:r>
            <a:endParaRPr dirty="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Distribution of Products by Category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673100" y="4869250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73100" y="1681025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44550" y="4269325"/>
            <a:ext cx="778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 careful! Always inspect your results!!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98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CASE statement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Recoding a Column with CASE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3"/>
          <p:cNvSpPr txBox="1"/>
          <p:nvPr/>
        </p:nvSpPr>
        <p:spPr>
          <a:xfrm>
            <a:off x="520700" y="3056450"/>
            <a:ext cx="8459700" cy="319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'Bikes' OR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'Components' THEN 'Core'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'Non-Core'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finance_category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54525" y="19059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“CASE” follows </a:t>
            </a:r>
            <a:r>
              <a:rPr lang="en-US" sz="2400" i="1"/>
              <a:t>WHEN</a:t>
            </a:r>
            <a:r>
              <a:rPr lang="en-US" sz="2400"/>
              <a:t>-</a:t>
            </a:r>
            <a:r>
              <a:rPr lang="en-US" sz="2400" i="1"/>
              <a:t>THEN</a:t>
            </a:r>
            <a:r>
              <a:rPr lang="en-US" sz="2400"/>
              <a:t>-</a:t>
            </a:r>
            <a:r>
              <a:rPr lang="en-US" sz="2400" i="1"/>
              <a:t>ELSE</a:t>
            </a:r>
            <a:r>
              <a:rPr lang="en-US" sz="2400"/>
              <a:t> logic to change values, here we rename bikes and components to “Core”.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45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Convert a column to 0s and 1s and then the average is the proportion of 1s!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br>
              <a:rPr lang="en-US"/>
            </a:br>
            <a:r>
              <a:rPr lang="en-US"/>
              <a:t>Find Out What Percent of Products are “Core”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4"/>
          <p:cNvSpPr txBox="1"/>
          <p:nvPr/>
        </p:nvSpPr>
        <p:spPr>
          <a:xfrm>
            <a:off x="444500" y="1608650"/>
            <a:ext cx="8284500" cy="423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pct_core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(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WHEN name = 'Bikes' OR name = 'Components'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THEN 1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 0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END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pc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4500" y="5988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Note: The product table is LEFT JOIN’ed to a “subquery”. A subquery is its own query that is part of a larger query.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5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Fundamental data science skill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Learn SQL?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 dirty="0"/>
              <a:t>Ubiquitous</a:t>
            </a:r>
            <a:r>
              <a:rPr lang="en-US" sz="2400" dirty="0"/>
              <a:t> - It's everywhere in the data community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SQL teaches you </a:t>
            </a:r>
            <a:r>
              <a:rPr lang="en-US" sz="2400" b="1" dirty="0"/>
              <a:t>Relational Algebra</a:t>
            </a:r>
            <a:r>
              <a:rPr lang="en-US" sz="2400" dirty="0"/>
              <a:t> and </a:t>
            </a:r>
            <a:r>
              <a:rPr lang="en-US" sz="2400" b="1" dirty="0"/>
              <a:t>Set Theory</a:t>
            </a:r>
            <a:r>
              <a:rPr lang="en-US" sz="2400" dirty="0"/>
              <a:t>	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Expands Your </a:t>
            </a:r>
            <a:r>
              <a:rPr lang="en-US" sz="2400" b="1" dirty="0"/>
              <a:t>Computing Power</a:t>
            </a:r>
            <a:endParaRPr sz="2400" b="1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Ease of </a:t>
            </a:r>
            <a:r>
              <a:rPr lang="en-US" sz="2400" b="1" dirty="0"/>
              <a:t>Access </a:t>
            </a:r>
            <a:r>
              <a:rPr lang="en-US" sz="2400" dirty="0"/>
              <a:t>- You can get started today!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3655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Smaller, separate tables to make large queries more manageable</a:t>
            </a:r>
            <a:endParaRPr dirty="0"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Using Temp Tables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49450" y="1705900"/>
            <a:ext cx="8016900" cy="547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WITH t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  , TO_CHAR(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'YYYY-MM') AS month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WHERE DATE_PART('year',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t.*,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INNER JOIN product p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t.productid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name, COUNT(*) AS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t2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GROUP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ORDER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1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LAG() function</a:t>
            </a:r>
            <a:endParaRPr dirty="0"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the Percent Change Month over Month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54525" y="1788425"/>
            <a:ext cx="9207300" cy="5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6"/>
          <p:cNvSpPr txBox="1"/>
          <p:nvPr/>
        </p:nvSpPr>
        <p:spPr>
          <a:xfrm>
            <a:off x="449450" y="1585875"/>
            <a:ext cx="8016900" cy="554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monthly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month, COUNT(*) AS total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GROUP BY month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ORDER BY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lagged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LAG(total) OVER (ORDER BY month) AS 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monthly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total,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(total::float -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pct_diff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lagged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146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Text columns can be modified and searched as needed</a:t>
            </a:r>
            <a:endParaRPr dirty="0"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Manipulate Strings and Find via Fuzzy Match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54525" y="1913450"/>
            <a:ext cx="8016900" cy="351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name AS original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str_length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str_upper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1, 3)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str_sub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'a', '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zzz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str_replace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('PREFIX_', 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str_concat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FROM product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'LO%'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4500" y="5607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LENGTH, UPPER, SUBSTRING, REPLACE, CONCAT will modify a column. LIKE will perform a fuzzy match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46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http://www.w3schools.com/sql/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 Rank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https://www.hackerrank.com/domains/sql/select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Zoo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http://sqlzoo.net/wiki/AdventureWorks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Codecademy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https://www.codecademy.com/learn/learn-sql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Data Science Club Members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Experienced </a:t>
            </a:r>
            <a:r>
              <a:rPr lang="en-US" sz="2400"/>
              <a:t>Professionals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around you!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3336BDE1-381B-C542-8C5B-19C24ACE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Follow these links for more information on learning SQL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C9A95D55-422F-CE40-AF02-529EB032E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Resources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Person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Ask Now!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Email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400"/>
            </a:pPr>
            <a:r>
              <a:rPr lang="en-US" sz="2400" dirty="0"/>
              <a:t>  Club Inbox - </a:t>
            </a:r>
            <a:r>
              <a:rPr lang="en-US" sz="2400" dirty="0">
                <a:hlinkClick r:id="rId3"/>
              </a:rPr>
              <a:t>DardenDSC@darden.virginia.edu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139C697B-DC92-A448-B183-6B48BA836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20E52E3F-A6A5-7A42-BBC5-F5173C224A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Questions?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What is a Relational Database?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/>
              <a:t>Source: Wikipedia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Rows </a:t>
            </a:r>
            <a:r>
              <a:rPr lang="en-US" sz="2400" dirty="0"/>
              <a:t>represent single items (e.g. an MBA student)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Columns </a:t>
            </a:r>
            <a:r>
              <a:rPr lang="en-US" sz="2400" dirty="0"/>
              <a:t>are labeled attributes for each item </a:t>
            </a:r>
          </a:p>
          <a:p>
            <a:pPr marL="76200" lvl="5">
              <a:buSzPts val="2400"/>
            </a:pPr>
            <a:r>
              <a:rPr lang="en-US" sz="2400" dirty="0"/>
              <a:t>     (e.g. “Name: Steve”, “School: Darden”, “Year: 2”)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Tables </a:t>
            </a:r>
            <a:r>
              <a:rPr lang="en-US" sz="2400" dirty="0"/>
              <a:t>are sets of rows that share the same attributes</a:t>
            </a:r>
          </a:p>
          <a:p>
            <a:pPr marL="76200" lvl="0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     (“Students”)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Views </a:t>
            </a:r>
            <a:r>
              <a:rPr lang="en-US" sz="2400" dirty="0"/>
              <a:t>are sets of any rows from different tables in response to a query (“Get me all Second-Year Students in Darden”)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Proposed in 1970 by E. F. Codd while working at IBM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050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Relational Databases?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Relational data models: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Are very easy to extend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 and maintain data integrity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 for re-assembling data many different ways without reorganizing the underlying structure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“Normalization” is the extent to which the data replicated into multiple places within the database.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Highly Normalized = Little Redundancy = More Joins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Denormalized = More Redundancy = Less Joins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6806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</a:t>
            </a:r>
            <a:r>
              <a:rPr lang="en-US" dirty="0" err="1"/>
              <a:t>AdventureWorks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3BC3B-2CAA-AA47-8E12-9A177DBD18F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44500" y="6954660"/>
            <a:ext cx="2449775" cy="230832"/>
          </a:xfrm>
        </p:spPr>
        <p:txBody>
          <a:bodyPr lIns="0"/>
          <a:lstStyle/>
          <a:p>
            <a:pPr marL="196850" indent="0">
              <a:buNone/>
            </a:pPr>
            <a:r>
              <a:rPr lang="en-US" dirty="0" err="1"/>
              <a:t>AdventureWorks</a:t>
            </a:r>
            <a:r>
              <a:rPr lang="en-US" dirty="0"/>
              <a:t>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infinuendo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AdventureWorks</a:t>
            </a:r>
            <a:r>
              <a:rPr lang="en-US" dirty="0">
                <a:hlinkClick r:id="rId3"/>
              </a:rPr>
              <a:t>/tree/master/OLTP/Original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D30F-1265-9844-A6C0-F75C28CC31B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Google Shape;81;p1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AdventureWorks</a:t>
            </a:r>
            <a:r>
              <a:rPr lang="en-US" sz="2400" dirty="0"/>
              <a:t> Cycles is a fictitious bicycle manufacturer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Scenarios include: </a:t>
            </a:r>
            <a:endParaRPr sz="2400" u="sng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Manufacturing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Sales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Purchasing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Product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Contact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Human Resources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needs to be hosted on a running database!</a:t>
            </a:r>
            <a:endParaRPr sz="2400" dirty="0"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50" y="5041850"/>
            <a:ext cx="1533825" cy="1706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62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454525" y="1837250"/>
            <a:ext cx="94704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Connecting to the database server requires a set of credentials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You will need: </a:t>
            </a:r>
            <a:endParaRPr sz="24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u="sng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Host </a:t>
            </a:r>
            <a:r>
              <a:rPr lang="en-US" sz="2400" dirty="0"/>
              <a:t>- </a:t>
            </a:r>
            <a:r>
              <a:rPr lang="en-US" sz="1600" i="1" dirty="0"/>
              <a:t>ec2-184-73-169-151.compute-1.amazonaws.com</a:t>
            </a:r>
            <a:endParaRPr sz="1600" i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Port</a:t>
            </a:r>
            <a:r>
              <a:rPr lang="en-US" sz="2400" dirty="0"/>
              <a:t> - </a:t>
            </a:r>
            <a:r>
              <a:rPr lang="en-US" sz="1600" i="1" dirty="0"/>
              <a:t>5432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Username</a:t>
            </a:r>
            <a:r>
              <a:rPr lang="en-US" sz="2400" dirty="0"/>
              <a:t> - </a:t>
            </a:r>
            <a:r>
              <a:rPr lang="en-US" sz="1600" i="1" dirty="0"/>
              <a:t>aswxolpenjfwnr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Password</a:t>
            </a:r>
            <a:r>
              <a:rPr lang="en-US" sz="2400" dirty="0"/>
              <a:t> - </a:t>
            </a:r>
            <a:r>
              <a:rPr lang="en-US" sz="1600" i="1" dirty="0"/>
              <a:t>b0ebcab71f4779d93e96e30e73564603989f9ab2c55d4c609b634770ec686260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Database Name</a:t>
            </a:r>
            <a:r>
              <a:rPr lang="en-US" sz="2400" dirty="0"/>
              <a:t> - </a:t>
            </a:r>
            <a:r>
              <a:rPr lang="en-US" sz="1600" i="1" dirty="0"/>
              <a:t>dk20dkmmd0s1e</a:t>
            </a:r>
            <a:endParaRPr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Check the database is running (open your terminal window):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1"/>
          <p:cNvSpPr txBox="1"/>
          <p:nvPr/>
        </p:nvSpPr>
        <p:spPr>
          <a:xfrm>
            <a:off x="450075" y="5964025"/>
            <a:ext cx="9146100" cy="739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-v ec2-184-73-169-151.compute-1.amazonaws.com 5432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1"/>
          <p:cNvSpPr/>
          <p:nvPr/>
        </p:nvSpPr>
        <p:spPr>
          <a:xfrm rot="5400000" flipH="1">
            <a:off x="4916050" y="3172899"/>
            <a:ext cx="418500" cy="7050201"/>
          </a:xfrm>
          <a:prstGeom prst="leftBrace">
            <a:avLst>
              <a:gd name="adj1" fmla="val 21989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5400000" flipH="1">
            <a:off x="8969113" y="6345200"/>
            <a:ext cx="370800" cy="6579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631662" y="6871014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HOST</a:t>
            </a:r>
            <a:endParaRPr sz="1800" dirty="0"/>
          </a:p>
        </p:txBody>
      </p:sp>
      <p:sp>
        <p:nvSpPr>
          <p:cNvPr id="95" name="Google Shape;95;p11"/>
          <p:cNvSpPr txBox="1"/>
          <p:nvPr/>
        </p:nvSpPr>
        <p:spPr>
          <a:xfrm>
            <a:off x="8650401" y="6871012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PORT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701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425550" y="1737675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SQL Client is a program to query databases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First, install </a:t>
            </a:r>
            <a:r>
              <a:rPr lang="en-US" sz="2400" dirty="0" err="1"/>
              <a:t>DBeaver</a:t>
            </a:r>
            <a:r>
              <a:rPr lang="en-US" sz="2400" dirty="0"/>
              <a:t> -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http://dbeaver.jkiss.org/download/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Second, download </a:t>
            </a:r>
            <a:r>
              <a:rPr lang="en-US" sz="2400" dirty="0">
                <a:hlinkClick r:id="rId4"/>
              </a:rPr>
              <a:t>profile</a:t>
            </a:r>
            <a:r>
              <a:rPr lang="en-US" sz="2400" dirty="0"/>
              <a:t> (contains connection and SQL scripts)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Third, import the profile into </a:t>
            </a:r>
            <a:r>
              <a:rPr lang="en-US" sz="2400" dirty="0" err="1"/>
              <a:t>DBeaver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Open up </a:t>
            </a:r>
            <a:r>
              <a:rPr lang="en-US" sz="2400" dirty="0" err="1"/>
              <a:t>DBeaver</a:t>
            </a:r>
            <a:r>
              <a:rPr lang="en-US" sz="2400" dirty="0"/>
              <a:t> -&gt; File -&gt;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5" name="Google Shape;105;p12" descr="01-dbeaver-import-f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825" y="3922725"/>
            <a:ext cx="3260650" cy="3325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7916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25550" y="1737675"/>
            <a:ext cx="37836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“Project” as the file type you’d like to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“Next”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5" name="Google Shape;115;p13" descr="02-dbeaver-file-type-proj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00" y="2233275"/>
            <a:ext cx="3973225" cy="424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724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25550" y="1737675"/>
            <a:ext cx="31977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the .</a:t>
            </a:r>
            <a:r>
              <a:rPr lang="en-US" sz="2400" dirty="0" err="1"/>
              <a:t>dbp</a:t>
            </a:r>
            <a:r>
              <a:rPr lang="en-US" sz="2400" dirty="0"/>
              <a:t> file that you downloaded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that “Import driver libraries” is checked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the Target Name is “SQL4DS”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“Finish”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B85FB-E860-594E-B634-A64082157B6A}"/>
              </a:ext>
            </a:extLst>
          </p:cNvPr>
          <p:cNvGrpSpPr/>
          <p:nvPr/>
        </p:nvGrpSpPr>
        <p:grpSpPr>
          <a:xfrm>
            <a:off x="3781900" y="2095349"/>
            <a:ext cx="5816376" cy="4801626"/>
            <a:chOff x="3781900" y="2095349"/>
            <a:chExt cx="5816376" cy="4801626"/>
          </a:xfrm>
        </p:grpSpPr>
        <p:pic>
          <p:nvPicPr>
            <p:cNvPr id="125" name="Google Shape;125;p14" descr="03-dbeaver-specify-inpu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81900" y="2095349"/>
              <a:ext cx="5816376" cy="43799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6" name="Google Shape;126;p14" descr="04-dbeaver-import-success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6888" y="3506075"/>
              <a:ext cx="3743325" cy="3390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862035424"/>
      </p:ext>
    </p:extLst>
  </p:cSld>
  <p:clrMapOvr>
    <a:masterClrMapping/>
  </p:clrMapOvr>
</p:sld>
</file>

<file path=ppt/theme/theme1.xml><?xml version="1.0" encoding="utf-8"?>
<a:theme xmlns:a="http://schemas.openxmlformats.org/drawingml/2006/main" name="Homes_Presentation_Master">
  <a:themeElements>
    <a:clrScheme name="Custom 3">
      <a:dk1>
        <a:srgbClr val="516473"/>
      </a:dk1>
      <a:lt1>
        <a:srgbClr val="FFFFFF"/>
      </a:lt1>
      <a:dk2>
        <a:srgbClr val="8594CC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0AA7F"/>
      </a:accent6>
      <a:hlink>
        <a:srgbClr val="8594CC"/>
      </a:hlink>
      <a:folHlink>
        <a:srgbClr val="F0AA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1113</Words>
  <Application>Microsoft Macintosh PowerPoint</Application>
  <PresentationFormat>Custom</PresentationFormat>
  <Paragraphs>289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Noto Sans Symbols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Mortimer</cp:lastModifiedBy>
  <cp:revision>16</cp:revision>
  <cp:lastPrinted>2018-10-20T02:31:50Z</cp:lastPrinted>
  <dcterms:modified xsi:type="dcterms:W3CDTF">2018-11-04T01:21:12Z</dcterms:modified>
</cp:coreProperties>
</file>