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0058400" cy="7772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/>
    <p:restoredTop sz="94747"/>
  </p:normalViewPr>
  <p:slideViewPr>
    <p:cSldViewPr snapToGrid="0" snapToObjects="1">
      <p:cViewPr varScale="1">
        <p:scale>
          <a:sx n="144" d="100"/>
          <a:sy n="144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4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696913"/>
            <a:ext cx="45116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01041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970940" y="8829966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hape 12"/>
          <p:cNvCxnSpPr/>
          <p:nvPr/>
        </p:nvCxnSpPr>
        <p:spPr>
          <a:xfrm rot="10800000" flipH="1">
            <a:off x="238225" y="7186025"/>
            <a:ext cx="6770400" cy="12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0AA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" name="Shape 13"/>
          <p:cNvSpPr txBox="1"/>
          <p:nvPr/>
        </p:nvSpPr>
        <p:spPr>
          <a:xfrm>
            <a:off x="7008625" y="7036325"/>
            <a:ext cx="2474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Darden Data Science Club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931111" y="0"/>
            <a:ext cx="5127290" cy="182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92874" y="3480022"/>
            <a:ext cx="762397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1292874" y="4089821"/>
            <a:ext cx="762384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t="11060" b="11052"/>
          <a:stretch/>
        </p:blipFill>
        <p:spPr>
          <a:xfrm>
            <a:off x="238225" y="182875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">
  <p:cSld name="Standard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44500" y="1159250"/>
            <a:ext cx="9156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38" cy="22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3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8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AutoNum type="arabicParenR"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589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599155" y="588743"/>
            <a:ext cx="83008" cy="738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598627" y="49590"/>
            <a:ext cx="1031103" cy="240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t="11060" b="11052"/>
          <a:stretch/>
        </p:blipFill>
        <p:spPr>
          <a:xfrm>
            <a:off x="8947200" y="748538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 rot="10800000" flipH="1">
            <a:off x="368300" y="7030770"/>
            <a:ext cx="9385310" cy="503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t="11060" b="11052"/>
          <a:stretch/>
        </p:blipFill>
        <p:spPr>
          <a:xfrm>
            <a:off x="368300" y="6201318"/>
            <a:ext cx="1054650" cy="8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4821414" y="7315200"/>
            <a:ext cx="41557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ademy.com/learn/learn-sql" TargetMode="External"/><Relationship Id="rId5" Type="http://schemas.openxmlformats.org/officeDocument/2006/relationships/hyperlink" Target="http://sqlzoo.net/wiki/AdventureWorks" TargetMode="External"/><Relationship Id="rId4" Type="http://schemas.openxmlformats.org/officeDocument/2006/relationships/hyperlink" Target="https://www.hackerrank.com/domains/sql/selec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ataScienceClub@darden.virginia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rtimerS19@darden.virginia.edu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92874" y="3480022"/>
            <a:ext cx="7623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3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 sz="35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292874" y="4089821"/>
            <a:ext cx="7623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1400" b="0" i="0" u="none" strike="noStrike" cap="none" baseline="300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- Your Name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basic outline of a SQL query is SELECT, FROM, WHERE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is declarative, just tell the database what you want! But…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get messy so format your queries to be easy to read.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1061850" y="2590575"/>
            <a:ext cx="7409400" cy="240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productid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, name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, listprice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production.product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productnumber = 'LO-C100'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55">
            <a:extLst>
              <a:ext uri="{FF2B5EF4-FFF2-40B4-BE49-F238E27FC236}">
                <a16:creationId xmlns:a16="http://schemas.microsoft.com/office/drawing/2014/main" id="{C0B85118-EE0C-3A42-8E22-710A3D069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A template for having a code block and text surrounding to explain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3" name="Shape 63">
            <a:extLst>
              <a:ext uri="{FF2B5EF4-FFF2-40B4-BE49-F238E27FC236}">
                <a16:creationId xmlns:a16="http://schemas.microsoft.com/office/drawing/2014/main" id="{9EE4A3EE-6DF6-AA45-8028-BC017615550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SQL Statement Basics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49350" y="1694475"/>
            <a:ext cx="9427500" cy="53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“JOIN” connects data from 2 or more tables (similar to VLOOKUP)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4775" y="2832450"/>
            <a:ext cx="25622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0975" y="5325700"/>
            <a:ext cx="260985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570650" y="2735650"/>
            <a:ext cx="5787300" cy="1585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COUNT(*) -- 504 records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production.product p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production.productcategory as pc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ON p.productsubcategoryid = pc.productcategoryid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885013" y="2164725"/>
            <a:ext cx="21585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6808825" y="4683900"/>
            <a:ext cx="24720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570650" y="5204775"/>
            <a:ext cx="5787300" cy="1585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COUNT(*) -- 105 records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production.product p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INNER JOIN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production.productcategory as pc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ON p.productsubcategoryid = pc.productcategoryid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55">
            <a:extLst>
              <a:ext uri="{FF2B5EF4-FFF2-40B4-BE49-F238E27FC236}">
                <a16:creationId xmlns:a16="http://schemas.microsoft.com/office/drawing/2014/main" id="{06A239A7-7B6E-854F-97ED-996E8B58D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A template for comparing two different code blocks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8" name="Shape 63">
            <a:extLst>
              <a:ext uri="{FF2B5EF4-FFF2-40B4-BE49-F238E27FC236}">
                <a16:creationId xmlns:a16="http://schemas.microsoft.com/office/drawing/2014/main" id="{EA17CE23-EA4E-2A49-99FE-93501C4366E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SQL Join Types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W3Schools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http://www.w3schools.com/sql/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Hacker Rank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https://www.hackerrank.com/domains/sql/select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Zoo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http://sqlzoo.net/wiki/AdventureWorks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Codecademy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https://www.codecademy.com/learn/learn-sql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Data Science Club Members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Experienced </a:t>
            </a:r>
            <a:r>
              <a:rPr lang="en-US" sz="2400"/>
              <a:t>Professionals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all around you!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id="{3336BDE1-381B-C542-8C5B-19C24ACE7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A template for listing out a bunch of resource links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2" name="Shape 63">
            <a:extLst>
              <a:ext uri="{FF2B5EF4-FFF2-40B4-BE49-F238E27FC236}">
                <a16:creationId xmlns:a16="http://schemas.microsoft.com/office/drawing/2014/main" id="{C9A95D55-422F-CE40-AF02-529EB032EB4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tx1"/>
                </a:solidFill>
              </a:rPr>
              <a:t>Resources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Person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Ask Now!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Email - 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Club Inbox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DataScienceClub@darden.virginia.edu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/>
          </a:p>
          <a:p>
            <a:pPr>
              <a:buSzPts val="2400"/>
            </a:pPr>
            <a:r>
              <a:rPr lang="en-US" sz="2400" dirty="0"/>
              <a:t>YOUR NAME – YOUR EMAIL 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For Example,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Steve Mortimer - </a:t>
            </a:r>
            <a:r>
              <a:rPr lang="en-US" sz="2400" u="sng" dirty="0">
                <a:solidFill>
                  <a:schemeClr val="hlink"/>
                </a:solidFill>
                <a:hlinkClick r:id="rId4"/>
              </a:rPr>
              <a:t>MortimerS19@darden.virginia.edu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id="{139C697B-DC92-A448-B183-6B48BA836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A template for questions and contact info of presenters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2" name="Shape 63">
            <a:extLst>
              <a:ext uri="{FF2B5EF4-FFF2-40B4-BE49-F238E27FC236}">
                <a16:creationId xmlns:a16="http://schemas.microsoft.com/office/drawing/2014/main" id="{20E52E3F-A6A5-7A42-BBC5-F5173C224A4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tx1"/>
                </a:solidFill>
              </a:rPr>
              <a:t>Questions?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The Agenda of items we’ll cover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9144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Numbered list 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1</a:t>
            </a:r>
            <a:endParaRPr sz="3600" dirty="0"/>
          </a:p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9144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Numbered list item 2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9144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last item, number </a:t>
            </a:r>
            <a:r>
              <a:rPr lang="en-US" sz="3600" dirty="0"/>
              <a:t>3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3">
            <a:extLst>
              <a:ext uri="{FF2B5EF4-FFF2-40B4-BE49-F238E27FC236}">
                <a16:creationId xmlns:a16="http://schemas.microsoft.com/office/drawing/2014/main" id="{40DCF081-FAC5-2541-BD3D-817FA82C842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Headline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Wikipedia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Bulleted list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second item in the list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this is the third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id="{D7658E1F-4F6B-204C-9D09-AF977979E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This is a template for including an unordered list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2" name="Shape 63">
            <a:extLst>
              <a:ext uri="{FF2B5EF4-FFF2-40B4-BE49-F238E27FC236}">
                <a16:creationId xmlns:a16="http://schemas.microsoft.com/office/drawing/2014/main" id="{3D316559-760A-C340-8B49-27269320853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tx1"/>
                </a:solidFill>
              </a:rPr>
              <a:t>Bulleted (Unordered) List Template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589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Numbered list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1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endParaRPr lang="en-US" sz="2400" b="1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Numbered list item 2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endParaRPr lang="en-US"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3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endParaRPr lang="en-US"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last item, number 4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id="{C73E3F54-4FFC-E945-9CE5-383C08397A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>
                <a:solidFill>
                  <a:schemeClr val="accent3"/>
                </a:solidFill>
              </a:rPr>
              <a:t>This is a template for including an ordered list</a:t>
            </a:r>
          </a:p>
        </p:txBody>
      </p:sp>
      <p:sp>
        <p:nvSpPr>
          <p:cNvPr id="12" name="Shape 63">
            <a:extLst>
              <a:ext uri="{FF2B5EF4-FFF2-40B4-BE49-F238E27FC236}">
                <a16:creationId xmlns:a16="http://schemas.microsoft.com/office/drawing/2014/main" id="{FF2961E1-B15E-A648-A701-6A0CD966B4E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tx1"/>
                </a:solidFill>
              </a:rPr>
              <a:t>Ordered List Template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73100" y="2904050"/>
            <a:ext cx="8026800" cy="3814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here is some code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&lt;- 0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(i in 1:10){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message(i)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total &lt;- total + i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message(total)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454525" y="1753550"/>
            <a:ext cx="8284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block of text is a descriptor for what’s happening in the code block below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55">
            <a:extLst>
              <a:ext uri="{FF2B5EF4-FFF2-40B4-BE49-F238E27FC236}">
                <a16:creationId xmlns:a16="http://schemas.microsoft.com/office/drawing/2014/main" id="{815BCF4A-30E8-DF47-95D8-088C9AE8AC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This is an example of how to include a code block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4" name="Shape 63">
            <a:extLst>
              <a:ext uri="{FF2B5EF4-FFF2-40B4-BE49-F238E27FC236}">
                <a16:creationId xmlns:a16="http://schemas.microsoft.com/office/drawing/2014/main" id="{596DD94C-625B-0B43-B8C2-44E3CABDAE0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Code Block Example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" marR="0" lvl="0" indent="-596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81868" y="1939895"/>
            <a:ext cx="7078336" cy="3905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THE REMAINING SLIDES FOR MORE EXAMPLES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55">
            <a:extLst>
              <a:ext uri="{FF2B5EF4-FFF2-40B4-BE49-F238E27FC236}">
                <a16:creationId xmlns:a16="http://schemas.microsoft.com/office/drawing/2014/main" id="{78378C08-3FE5-0A40-B077-2773C16CD0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There are more example slide templates after this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8" name="Shape 63">
            <a:extLst>
              <a:ext uri="{FF2B5EF4-FFF2-40B4-BE49-F238E27FC236}">
                <a16:creationId xmlns:a16="http://schemas.microsoft.com/office/drawing/2014/main" id="{CCD7CA35-A320-E346-A179-37F8B25DB7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More Example Slides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425550" y="1737675"/>
            <a:ext cx="37836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ON THE LEFT AND AN IMAGE AT RIGHT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 descr="02-dbeaver-file-type-projec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4700" y="2233275"/>
            <a:ext cx="3973225" cy="424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55">
            <a:extLst>
              <a:ext uri="{FF2B5EF4-FFF2-40B4-BE49-F238E27FC236}">
                <a16:creationId xmlns:a16="http://schemas.microsoft.com/office/drawing/2014/main" id="{624227D4-D4B0-AA4E-955D-2BEBB2255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A template for having a screenshot at right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3" name="Shape 63">
            <a:extLst>
              <a:ext uri="{FF2B5EF4-FFF2-40B4-BE49-F238E27FC236}">
                <a16:creationId xmlns:a16="http://schemas.microsoft.com/office/drawing/2014/main" id="{B73EA6E7-EA8F-E24D-814E-C41947DFD7E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Getting Started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679775" y="1684850"/>
            <a:ext cx="89820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/>
              <a:t>Resource #1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have an internet connection</a:t>
            </a:r>
            <a:r>
              <a:rPr lang="en-US" sz="3000"/>
              <a:t>?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/>
              <a:t>Do you have credentials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/>
              <a:t>Resource #2</a:t>
            </a: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Installed? 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have projec</a:t>
            </a:r>
            <a:r>
              <a:rPr lang="en-US" sz="3000"/>
              <a:t>t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connect to database? 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see scripts? Do they execute?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Shape 129"/>
          <p:cNvCxnSpPr/>
          <p:nvPr/>
        </p:nvCxnSpPr>
        <p:spPr>
          <a:xfrm>
            <a:off x="846500" y="3565575"/>
            <a:ext cx="8426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55">
            <a:extLst>
              <a:ext uri="{FF2B5EF4-FFF2-40B4-BE49-F238E27FC236}">
                <a16:creationId xmlns:a16="http://schemas.microsoft.com/office/drawing/2014/main" id="{AB98B3D0-8419-4146-8464-B3DE6D328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A template of having two resources to cover in order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3" name="Shape 63">
            <a:extLst>
              <a:ext uri="{FF2B5EF4-FFF2-40B4-BE49-F238E27FC236}">
                <a16:creationId xmlns:a16="http://schemas.microsoft.com/office/drawing/2014/main" id="{64519AE4-6F6D-CA4D-8E6A-F87E82DB3C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Getting Started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4"/>
          </p:nvPr>
        </p:nvSpPr>
        <p:spPr>
          <a:xfrm>
            <a:off x="7650679" y="7248097"/>
            <a:ext cx="1947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54525" y="1837250"/>
            <a:ext cx="9207300" cy="52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 models: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very easy to extend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and maintain data integrity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for re-assembling data many different ways without reorganizing the underlying structure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“Normalization” is the extent to which the data replicated into multiple places within the database.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Normalized = Little Redundancy = More Joins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Denormalized = More Redundancy = Less Joins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444500" y="6954660"/>
            <a:ext cx="1700700" cy="2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55">
            <a:extLst>
              <a:ext uri="{FF2B5EF4-FFF2-40B4-BE49-F238E27FC236}">
                <a16:creationId xmlns:a16="http://schemas.microsoft.com/office/drawing/2014/main" id="{CBEB22E7-3A9C-FD4D-99BB-0263B1163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500" y="1249253"/>
            <a:ext cx="80268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dirty="0">
                <a:solidFill>
                  <a:schemeClr val="accent3"/>
                </a:solidFill>
              </a:rPr>
              <a:t>A template for conveying quite a bit of text mixed with bullets</a:t>
            </a:r>
            <a:endParaRPr sz="1400" b="0" i="0" u="none" strike="noStrike" cap="none" dirty="0">
              <a:solidFill>
                <a:schemeClr val="accent3"/>
              </a:solidFill>
              <a:sym typeface="Arial"/>
            </a:endParaRPr>
          </a:p>
        </p:txBody>
      </p:sp>
      <p:sp>
        <p:nvSpPr>
          <p:cNvPr id="10" name="Shape 63">
            <a:extLst>
              <a:ext uri="{FF2B5EF4-FFF2-40B4-BE49-F238E27FC236}">
                <a16:creationId xmlns:a16="http://schemas.microsoft.com/office/drawing/2014/main" id="{AB283802-1949-3E48-8BF6-30F979B3F28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4500" y="756895"/>
            <a:ext cx="80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Why Databases?</a:t>
            </a: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mes_Presentation_Master">
  <a:themeElements>
    <a:clrScheme name="Custom 3">
      <a:dk1>
        <a:srgbClr val="516473"/>
      </a:dk1>
      <a:lt1>
        <a:srgbClr val="FFFFFF"/>
      </a:lt1>
      <a:dk2>
        <a:srgbClr val="8594CC"/>
      </a:dk2>
      <a:lt2>
        <a:srgbClr val="FFFFFF"/>
      </a:lt2>
      <a:accent1>
        <a:srgbClr val="D2DAE0"/>
      </a:accent1>
      <a:accent2>
        <a:srgbClr val="B0BCC5"/>
      </a:accent2>
      <a:accent3>
        <a:srgbClr val="8294A2"/>
      </a:accent3>
      <a:accent4>
        <a:srgbClr val="516473"/>
      </a:accent4>
      <a:accent5>
        <a:srgbClr val="3B4953"/>
      </a:accent5>
      <a:accent6>
        <a:srgbClr val="F0AA7F"/>
      </a:accent6>
      <a:hlink>
        <a:srgbClr val="8594CC"/>
      </a:hlink>
      <a:folHlink>
        <a:srgbClr val="F0AA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592</Words>
  <Application>Microsoft Macintosh PowerPoint</Application>
  <PresentationFormat>Custom</PresentationFormat>
  <Paragraphs>155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Noto Sans Symbols</vt:lpstr>
      <vt:lpstr>Homes_Presentation_Master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Steven Mortimer</cp:lastModifiedBy>
  <cp:revision>2</cp:revision>
  <dcterms:modified xsi:type="dcterms:W3CDTF">2018-05-21T21:56:16Z</dcterms:modified>
</cp:coreProperties>
</file>