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525C-3A59-49CD-8D5E-91AA13D1B841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7115-D1D6-4A0F-B31A-CF5FDF1D7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525C-3A59-49CD-8D5E-91AA13D1B841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7115-D1D6-4A0F-B31A-CF5FDF1D7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525C-3A59-49CD-8D5E-91AA13D1B841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7115-D1D6-4A0F-B31A-CF5FDF1D7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525C-3A59-49CD-8D5E-91AA13D1B841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7115-D1D6-4A0F-B31A-CF5FDF1D7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525C-3A59-49CD-8D5E-91AA13D1B841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7115-D1D6-4A0F-B31A-CF5FDF1D7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525C-3A59-49CD-8D5E-91AA13D1B841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7115-D1D6-4A0F-B31A-CF5FDF1D7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525C-3A59-49CD-8D5E-91AA13D1B841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7115-D1D6-4A0F-B31A-CF5FDF1D7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525C-3A59-49CD-8D5E-91AA13D1B841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7115-D1D6-4A0F-B31A-CF5FDF1D7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525C-3A59-49CD-8D5E-91AA13D1B841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7115-D1D6-4A0F-B31A-CF5FDF1D7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525C-3A59-49CD-8D5E-91AA13D1B841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7115-D1D6-4A0F-B31A-CF5FDF1D7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525C-3A59-49CD-8D5E-91AA13D1B841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7115-D1D6-4A0F-B31A-CF5FDF1D7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8525C-3A59-49CD-8D5E-91AA13D1B841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A7115-D1D6-4A0F-B31A-CF5FDF1D7B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14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Presentation Slide</a:t>
            </a:r>
            <a:br>
              <a:rPr lang="en-US" dirty="0"/>
            </a:br>
            <a:r>
              <a:rPr lang="en-US" dirty="0"/>
              <a:t>ON</a:t>
            </a:r>
            <a:br>
              <a:rPr lang="en-US" dirty="0"/>
            </a:br>
            <a:r>
              <a:rPr lang="en-US" dirty="0"/>
              <a:t>K-Nearest Neighbor Algorithm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F3985F4-F863-5772-AE55-2422C3DEF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simple.</a:t>
            </a:r>
          </a:p>
          <a:p>
            <a:r>
              <a:rPr lang="en-US" dirty="0"/>
              <a:t>Analytically tractable</a:t>
            </a:r>
          </a:p>
          <a:p>
            <a:r>
              <a:rPr lang="en-US" dirty="0"/>
              <a:t>Uses local information, which can yield highly adaptive behavior.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computationally expansive </a:t>
            </a:r>
          </a:p>
          <a:p>
            <a:r>
              <a:rPr lang="en-US" dirty="0"/>
              <a:t>It is prone to </a:t>
            </a:r>
            <a:r>
              <a:rPr lang="en-US" dirty="0" err="1"/>
              <a:t>overfitting</a:t>
            </a:r>
            <a:r>
              <a:rPr lang="en-US" dirty="0"/>
              <a:t>.</a:t>
            </a:r>
          </a:p>
          <a:p>
            <a:r>
              <a:rPr lang="en-US" dirty="0"/>
              <a:t>Highly susceptible to the curse of dimensionality</a:t>
            </a:r>
          </a:p>
          <a:p>
            <a:r>
              <a:rPr lang="en-US" dirty="0"/>
              <a:t>Large storage requirements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Medicine</a:t>
            </a:r>
          </a:p>
          <a:p>
            <a:r>
              <a:rPr lang="en-US" dirty="0"/>
              <a:t>Agriculture</a:t>
            </a:r>
          </a:p>
          <a:p>
            <a:r>
              <a:rPr lang="en-US" dirty="0"/>
              <a:t>Text mining</a:t>
            </a:r>
          </a:p>
          <a:p>
            <a:r>
              <a:rPr lang="en-US" dirty="0"/>
              <a:t>Disease(like as,Breast </a:t>
            </a:r>
            <a:r>
              <a:rPr lang="en-US" dirty="0" err="1"/>
              <a:t>cancer,Cervical</a:t>
            </a:r>
            <a:r>
              <a:rPr lang="en-US" dirty="0"/>
              <a:t> cancer)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9276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K-NN?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K-Nearest neighbors is a simple algorithm that stores all available cases. </a:t>
            </a:r>
          </a:p>
          <a:p>
            <a:r>
              <a:rPr lang="en-US" dirty="0"/>
              <a:t> Classifies new cases based on a similarity measure(distance functions).</a:t>
            </a:r>
          </a:p>
          <a:p>
            <a:pPr>
              <a:buNone/>
            </a:pPr>
            <a:r>
              <a:rPr lang="en-US" dirty="0"/>
              <a:t>   The kNN classifier</a:t>
            </a:r>
          </a:p>
          <a:p>
            <a:r>
              <a:rPr lang="en-US" dirty="0"/>
              <a:t>with an edited training set in order to improve the performance of the classifier in terms of error rate.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kNN is stored available cases??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K-NN is stored the all available cases because of comparing the unclassified record with the stored record :</a:t>
            </a:r>
          </a:p>
          <a:p>
            <a:pPr>
              <a:buNone/>
            </a:pPr>
            <a:r>
              <a:rPr lang="en-US" dirty="0"/>
              <a:t>           </a:t>
            </a:r>
            <a:r>
              <a:rPr lang="en-US" dirty="0" err="1"/>
              <a:t>i</a:t>
            </a:r>
            <a:r>
              <a:rPr lang="en-US" dirty="0"/>
              <a:t>) Based on the most similar training set.</a:t>
            </a:r>
          </a:p>
          <a:p>
            <a:pPr>
              <a:buNone/>
            </a:pPr>
            <a:r>
              <a:rPr lang="en-US" dirty="0"/>
              <a:t>           ii) To find the unknown  record or set.</a:t>
            </a:r>
          </a:p>
          <a:p>
            <a:pPr>
              <a:buNone/>
            </a:pPr>
            <a:r>
              <a:rPr lang="en-US" dirty="0"/>
              <a:t>        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the key word of K-NN?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word ‘distance ’ is the main key word  in K-NN.</a:t>
            </a:r>
          </a:p>
          <a:p>
            <a:endParaRPr lang="en-US" dirty="0"/>
          </a:p>
          <a:p>
            <a:r>
              <a:rPr lang="en-US" dirty="0"/>
              <a:t>Another one is the value of the parameters ‘K’ which focus the number of nearest neighbors.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Here a case is classified by the majority vote  of its neighbors.Like as, if K=3 and the classes are a &amp;c then we see it in below figure: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uba\Documents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600200"/>
            <a:ext cx="4876800" cy="2286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9600" y="4876800"/>
            <a:ext cx="79549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this figure, the nearest neighbors of c is one a &amp; 2’s o then the c is going  with o .</a:t>
            </a:r>
          </a:p>
          <a:p>
            <a:r>
              <a:rPr lang="en-US" dirty="0"/>
              <a:t>This is simplest form of K-NN.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DISTANCE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distance metric </a:t>
            </a:r>
            <a:r>
              <a:rPr lang="en-US" dirty="0"/>
              <a:t>or </a:t>
            </a:r>
            <a:r>
              <a:rPr lang="en-US" i="1" dirty="0"/>
              <a:t>distance function is a real-valued function d, such that for any coordinates x, y,</a:t>
            </a:r>
            <a:r>
              <a:rPr lang="en-US" dirty="0"/>
              <a:t>and </a:t>
            </a:r>
            <a:r>
              <a:rPr lang="en-US" i="1" dirty="0"/>
              <a:t>z:</a:t>
            </a:r>
          </a:p>
          <a:p>
            <a:pPr>
              <a:buNone/>
            </a:pPr>
            <a:r>
              <a:rPr lang="en-US" dirty="0"/>
              <a:t>         1. </a:t>
            </a:r>
            <a:r>
              <a:rPr lang="en-US" i="1" dirty="0"/>
              <a:t>d(</a:t>
            </a:r>
            <a:r>
              <a:rPr lang="en-US" i="1" dirty="0" err="1"/>
              <a:t>x,y</a:t>
            </a:r>
            <a:r>
              <a:rPr lang="en-US" i="1" dirty="0"/>
              <a:t>)  0, and d(</a:t>
            </a:r>
            <a:r>
              <a:rPr lang="en-US" i="1" dirty="0" err="1"/>
              <a:t>x,y</a:t>
            </a:r>
            <a:r>
              <a:rPr lang="en-US" i="1" dirty="0"/>
              <a:t>) = 0 if and only if x = y</a:t>
            </a:r>
          </a:p>
          <a:p>
            <a:pPr>
              <a:buNone/>
            </a:pPr>
            <a:r>
              <a:rPr lang="en-US" dirty="0"/>
              <a:t>         2. </a:t>
            </a:r>
            <a:r>
              <a:rPr lang="en-US" i="1" dirty="0"/>
              <a:t>d(</a:t>
            </a:r>
            <a:r>
              <a:rPr lang="en-US" i="1" dirty="0" err="1"/>
              <a:t>x,y</a:t>
            </a:r>
            <a:r>
              <a:rPr lang="en-US" i="1" dirty="0"/>
              <a:t>) = d(</a:t>
            </a:r>
            <a:r>
              <a:rPr lang="en-US" i="1" dirty="0" err="1"/>
              <a:t>y,x</a:t>
            </a:r>
            <a:r>
              <a:rPr lang="en-US" i="1" dirty="0"/>
              <a:t>)</a:t>
            </a:r>
          </a:p>
          <a:p>
            <a:pPr>
              <a:buNone/>
            </a:pPr>
            <a:r>
              <a:rPr lang="en-US" dirty="0"/>
              <a:t>         3. </a:t>
            </a:r>
            <a:r>
              <a:rPr lang="en-US" i="1" dirty="0"/>
              <a:t>d(</a:t>
            </a:r>
            <a:r>
              <a:rPr lang="en-US" i="1" dirty="0" err="1"/>
              <a:t>x,z</a:t>
            </a:r>
            <a:r>
              <a:rPr lang="en-US" i="1" dirty="0"/>
              <a:t>)  d(</a:t>
            </a:r>
            <a:r>
              <a:rPr lang="en-US" i="1" dirty="0" err="1"/>
              <a:t>x,y</a:t>
            </a:r>
            <a:r>
              <a:rPr lang="en-US" i="1" dirty="0"/>
              <a:t>) + d(</a:t>
            </a:r>
            <a:r>
              <a:rPr lang="en-US" i="1" dirty="0" err="1"/>
              <a:t>y,z</a:t>
            </a:r>
            <a:r>
              <a:rPr lang="en-US" i="1" dirty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ttp://www.saedsayad.com/images/KNN_similarity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410031"/>
            <a:ext cx="5715000" cy="290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838200"/>
            <a:ext cx="848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three distance functions in K-NN algorithm.These are given below: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5867400"/>
            <a:ext cx="8158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should also be noted that all three distance measures are only valid for continuous </a:t>
            </a:r>
          </a:p>
          <a:p>
            <a:r>
              <a:rPr lang="en-US" dirty="0"/>
              <a:t>variables.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Euclidean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Euclidean distance, which represents </a:t>
            </a:r>
            <a:r>
              <a:rPr lang="en-US" dirty="0"/>
              <a:t>the usual manner in which humans think of distance in the real world:</a:t>
            </a:r>
          </a:p>
          <a:p>
            <a:pPr>
              <a:buNone/>
            </a:pPr>
            <a:r>
              <a:rPr lang="en-US" i="1" dirty="0"/>
              <a:t>      dEuclidean(</a:t>
            </a:r>
            <a:r>
              <a:rPr lang="en-US" b="1" i="1" dirty="0" err="1"/>
              <a:t>x,y</a:t>
            </a:r>
            <a:r>
              <a:rPr lang="en-US" b="1" i="1" dirty="0"/>
              <a:t>) =root(</a:t>
            </a:r>
            <a:r>
              <a:rPr lang="en-US" dirty="0"/>
              <a:t>∑(</a:t>
            </a:r>
            <a:r>
              <a:rPr lang="en-US" i="1" dirty="0"/>
              <a:t>xi − </a:t>
            </a:r>
            <a:r>
              <a:rPr lang="en-US" i="1" dirty="0" err="1"/>
              <a:t>yi</a:t>
            </a:r>
            <a:r>
              <a:rPr lang="en-US" i="1" dirty="0"/>
              <a:t> )2)</a:t>
            </a:r>
          </a:p>
          <a:p>
            <a:pPr>
              <a:buNone/>
            </a:pPr>
            <a:endParaRPr lang="en-US" i="1" dirty="0"/>
          </a:p>
          <a:p>
            <a:r>
              <a:rPr lang="en-US" dirty="0"/>
              <a:t>where </a:t>
            </a:r>
            <a:r>
              <a:rPr lang="en-US" b="1" dirty="0"/>
              <a:t>x = </a:t>
            </a:r>
            <a:r>
              <a:rPr lang="en-US" b="1" i="1" dirty="0"/>
              <a:t>x1, x2, . . . , </a:t>
            </a:r>
            <a:r>
              <a:rPr lang="en-US" b="1" i="1" dirty="0" err="1"/>
              <a:t>xm</a:t>
            </a:r>
            <a:r>
              <a:rPr lang="en-US" b="1" i="1" dirty="0"/>
              <a:t>, and y = y1, y2, . . . , </a:t>
            </a:r>
            <a:r>
              <a:rPr lang="en-US" b="1" i="1" dirty="0" err="1"/>
              <a:t>ym</a:t>
            </a:r>
            <a:r>
              <a:rPr lang="en-US" b="1" i="1" dirty="0"/>
              <a:t> represent the m attribute values of </a:t>
            </a:r>
            <a:r>
              <a:rPr lang="en-US" dirty="0"/>
              <a:t>two records.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i="1" dirty="0"/>
              <a:t>dEuclidean(</a:t>
            </a:r>
            <a:r>
              <a:rPr lang="en-US" b="1" i="1" dirty="0" err="1"/>
              <a:t>x,y</a:t>
            </a:r>
            <a:r>
              <a:rPr lang="en-US" b="1" i="1" dirty="0"/>
              <a:t>) =</a:t>
            </a:r>
            <a:r>
              <a:rPr lang="en-US" dirty="0"/>
              <a:t>√∑(</a:t>
            </a:r>
            <a:r>
              <a:rPr lang="en-US" i="1" dirty="0"/>
              <a:t>xi − </a:t>
            </a:r>
            <a:r>
              <a:rPr lang="en-US" i="1" dirty="0" err="1"/>
              <a:t>yi</a:t>
            </a:r>
            <a:r>
              <a:rPr lang="en-US" i="1" dirty="0"/>
              <a:t> )2 </a:t>
            </a:r>
          </a:p>
          <a:p>
            <a:pPr>
              <a:buNone/>
            </a:pPr>
            <a:r>
              <a:rPr lang="en-US" i="1" dirty="0"/>
              <a:t>                            =</a:t>
            </a:r>
            <a:r>
              <a:rPr lang="en-US" dirty="0"/>
              <a:t>√ (20 − 30)2 + (12 − 8)2</a:t>
            </a:r>
          </a:p>
          <a:p>
            <a:pPr>
              <a:buNone/>
            </a:pPr>
            <a:r>
              <a:rPr lang="en-US" dirty="0"/>
              <a:t>                           =√(100 + 16) = 10</a:t>
            </a:r>
            <a:r>
              <a:rPr lang="en-US" i="1" dirty="0"/>
              <a:t>.77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00200" y="4191000"/>
            <a:ext cx="4571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Na/K Ratio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1333500" y="4686300"/>
            <a:ext cx="1905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86000" y="5638800"/>
            <a:ext cx="3124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895600" y="4114800"/>
            <a:ext cx="1295400" cy="1066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48000" y="39624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(20,12)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3400" y="495300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(30,8)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24200" y="5715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752600" y="6248400"/>
            <a:ext cx="3003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Figure 5.9 Euclidean distance.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71600" y="2590800"/>
            <a:ext cx="333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</a:t>
            </a:r>
            <a:r>
              <a:rPr lang="en-US" i="1" dirty="0"/>
              <a:t> x1 = 20, x2 = 12,y1=30,y2=8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536</Words>
  <Application>Microsoft Office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Presentation Slide ON K-Nearest Neighbor Algorithm  </vt:lpstr>
      <vt:lpstr>What is K-NN?</vt:lpstr>
      <vt:lpstr>Why kNN is stored available cases??</vt:lpstr>
      <vt:lpstr>Which is the key word of K-NN?</vt:lpstr>
      <vt:lpstr>PowerPoint Presentation</vt:lpstr>
      <vt:lpstr>What is DISTANCE FUNCTION?</vt:lpstr>
      <vt:lpstr>PowerPoint Presentation</vt:lpstr>
      <vt:lpstr>Euclidean distance</vt:lpstr>
      <vt:lpstr>PowerPoint Presentation</vt:lpstr>
      <vt:lpstr>Advantages</vt:lpstr>
      <vt:lpstr>Disadvantages</vt:lpstr>
      <vt:lpstr>Applications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Slide ON K-Nearest Neighbor Algorithm</dc:title>
  <dc:creator>Ruba</dc:creator>
  <cp:lastModifiedBy>sujata kulkarni</cp:lastModifiedBy>
  <cp:revision>16</cp:revision>
  <dcterms:created xsi:type="dcterms:W3CDTF">2015-12-05T14:32:12Z</dcterms:created>
  <dcterms:modified xsi:type="dcterms:W3CDTF">2024-11-30T15:25:52Z</dcterms:modified>
</cp:coreProperties>
</file>