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0950f3f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0950f3f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83bb197a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83bb197a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83bb197a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83bb197a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83bb197a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83bb197a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83bb197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83bb197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83bb197a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83bb197a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83bb197a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83bb197a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83bb197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83bb197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83bb197a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83bb197a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83bb197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83bb197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3bb19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3bb19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83bb197a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83bb197a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83bb197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83bb197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83bb197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83bb197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83bb197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83bb197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83bb197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83bb197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83bb197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83bb197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83bb197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83bb197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83bb197a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83bb197a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83bb197a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83bb197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83bb197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83bb197a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83bb197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83bb197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f0950f3f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f0950f3f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f0950f3f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f0950f3f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0950f3fe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f0950f3fe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83bb197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83bb197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0950f3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0950f3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0950f3f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0950f3f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0950f3f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0950f3f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0950f3fe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0950f3fe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140ff72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140ff72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0950f3f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0950f3f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SVD</a:t>
            </a:r>
            <a:endParaRPr/>
          </a:p>
        </p:txBody>
      </p:sp>
      <p:sp>
        <p:nvSpPr>
          <p:cNvPr id="55" name="Google Shape;55;p13"/>
          <p:cNvSpPr txBox="1"/>
          <p:nvPr>
            <p:ph idx="1" type="subTitle"/>
          </p:nvPr>
        </p:nvSpPr>
        <p:spPr>
          <a:xfrm>
            <a:off x="311700" y="2834125"/>
            <a:ext cx="8520600" cy="1127100"/>
          </a:xfrm>
          <a:prstGeom prst="rect">
            <a:avLst/>
          </a:prstGeom>
        </p:spPr>
        <p:txBody>
          <a:bodyPr anchorCtr="0" anchor="t" bIns="91425" lIns="91425" spcFirstLastPara="1" rIns="91425" wrap="square" tIns="91425">
            <a:normAutofit fontScale="92500" lnSpcReduction="10000"/>
          </a:bodyPr>
          <a:lstStyle/>
          <a:p>
            <a:pPr indent="0" lvl="0" marL="0" rtl="0" algn="ctr">
              <a:lnSpc>
                <a:spcPct val="130434"/>
              </a:lnSpc>
              <a:spcBef>
                <a:spcPts val="1400"/>
              </a:spcBef>
              <a:spcAft>
                <a:spcPts val="0"/>
              </a:spcAft>
              <a:buNone/>
            </a:pPr>
            <a:r>
              <a:rPr b="1" lang="en" sz="2400">
                <a:solidFill>
                  <a:srgbClr val="292929"/>
                </a:solidFill>
                <a:highlight>
                  <a:srgbClr val="FFFFFF"/>
                </a:highlight>
              </a:rPr>
              <a:t>Singular Value Decomposition</a:t>
            </a:r>
            <a:endParaRPr b="1" sz="2400">
              <a:solidFill>
                <a:srgbClr val="292929"/>
              </a:solidFill>
              <a:highlight>
                <a:srgbClr val="FFFFFF"/>
              </a:highlight>
            </a:endParaRPr>
          </a:p>
          <a:p>
            <a:pPr indent="0" lvl="0" marL="0" rtl="0" algn="ctr">
              <a:lnSpc>
                <a:spcPct val="130434"/>
              </a:lnSpc>
              <a:spcBef>
                <a:spcPts val="1400"/>
              </a:spcBef>
              <a:spcAft>
                <a:spcPts val="0"/>
              </a:spcAft>
              <a:buNone/>
            </a:pPr>
            <a:r>
              <a:rPr b="1" lang="en" sz="2400">
                <a:solidFill>
                  <a:srgbClr val="292929"/>
                </a:solidFill>
                <a:highlight>
                  <a:srgbClr val="FFFFFF"/>
                </a:highlight>
              </a:rPr>
              <a:t>Dimensionality</a:t>
            </a:r>
            <a:r>
              <a:rPr b="1" lang="en" sz="2400">
                <a:solidFill>
                  <a:srgbClr val="292929"/>
                </a:solidFill>
                <a:highlight>
                  <a:srgbClr val="FFFFFF"/>
                </a:highlight>
              </a:rPr>
              <a:t> Reduction Technique</a:t>
            </a:r>
            <a:endParaRPr b="1" sz="2400">
              <a:solidFill>
                <a:srgbClr val="292929"/>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781050" y="519113"/>
            <a:ext cx="7581900" cy="410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2431850" y="232100"/>
            <a:ext cx="4166675" cy="481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1004125" y="837875"/>
            <a:ext cx="7509265" cy="247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598068" y="577298"/>
            <a:ext cx="7729708"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Matrix U</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Let us think of the rows of M as people and the columns of M as movies. Then matrix U connects people to concepts. For example, the person Joe, who corresponds to row 1 of M, likes only the concept science fiction. The value 0.14 in the first row and first column of U is smaller than some of the other entries in that column, because while Joe watches only science fiction, he doesn’t rate those movies highly. The second column of the first row of U is 0, because Joe doesn’t rate romance movies at all.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Matrix V</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The matrix V relates movies to concepts. The 0.58 in each of the first three columns of the first row of V</a:t>
            </a:r>
            <a:r>
              <a:rPr baseline="30000" lang="en" sz="2400"/>
              <a:t>T</a:t>
            </a:r>
            <a:r>
              <a:rPr lang="en" sz="2100"/>
              <a:t> indicates that the first three movies – The Matrix, Alien, and Star Wars – each are of the science-fiction genre, while the 0’s in the last two columns of the first row say that these movies do not relate romance concept at all. Likewise, the second row of V</a:t>
            </a:r>
            <a:r>
              <a:rPr baseline="30000" lang="en" sz="2400"/>
              <a:t>T</a:t>
            </a:r>
            <a:r>
              <a:rPr lang="en" sz="2100"/>
              <a:t> tells us that the movies Casablanca and Titanic are exclusively romances</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990"/>
              <a:buFont typeface="Arial"/>
              <a:buNone/>
            </a:pPr>
            <a:r>
              <a:rPr lang="en" sz="3550">
                <a:solidFill>
                  <a:schemeClr val="dk2"/>
                </a:solidFill>
              </a:rPr>
              <a:t>matrix Σ</a:t>
            </a:r>
            <a:endParaRPr sz="3820"/>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The matrix Σ gives the strength of each of the concepts. In our example, the strength of the science-fiction concept is 12.4, while the strength of the romance concept is 9.5. Intuitively, the science-fiction concept is stronger because the data provides more information about the movies of that genre and the people who like them.</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I -</a:t>
            </a:r>
            <a:r>
              <a:rPr lang="en"/>
              <a:t> To find eigenvalues</a:t>
            </a:r>
            <a:endParaRPr/>
          </a:p>
        </p:txBody>
      </p:sp>
      <p:sp>
        <p:nvSpPr>
          <p:cNvPr id="162" name="Google Shape;162;p29"/>
          <p:cNvSpPr txBox="1"/>
          <p:nvPr>
            <p:ph idx="1" type="body"/>
          </p:nvPr>
        </p:nvSpPr>
        <p:spPr>
          <a:xfrm>
            <a:off x="311700" y="1152475"/>
            <a:ext cx="338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rgbClr val="242424"/>
                </a:solidFill>
                <a:highlight>
                  <a:srgbClr val="FFFFFF"/>
                </a:highlight>
                <a:latin typeface="Georgia"/>
                <a:ea typeface="Georgia"/>
                <a:cs typeface="Georgia"/>
                <a:sym typeface="Georgia"/>
              </a:rPr>
              <a:t>As A can be a rectangular matrix, we need to convert it to a square matrix by multiplying A with its transpose.</a:t>
            </a:r>
            <a:endParaRPr sz="2800"/>
          </a:p>
        </p:txBody>
      </p:sp>
      <p:pic>
        <p:nvPicPr>
          <p:cNvPr id="163" name="Google Shape;163;p29"/>
          <p:cNvPicPr preferRelativeResize="0"/>
          <p:nvPr/>
        </p:nvPicPr>
        <p:blipFill>
          <a:blip r:embed="rId3">
            <a:alphaModFix/>
          </a:blip>
          <a:stretch>
            <a:fillRect/>
          </a:stretch>
        </p:blipFill>
        <p:spPr>
          <a:xfrm>
            <a:off x="3969974" y="1152475"/>
            <a:ext cx="3874901" cy="312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660707" y="0"/>
            <a:ext cx="7822586"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1"/>
          <p:cNvPicPr preferRelativeResize="0"/>
          <p:nvPr/>
        </p:nvPicPr>
        <p:blipFill>
          <a:blip r:embed="rId3">
            <a:alphaModFix/>
          </a:blip>
          <a:stretch>
            <a:fillRect/>
          </a:stretch>
        </p:blipFill>
        <p:spPr>
          <a:xfrm>
            <a:off x="941526" y="0"/>
            <a:ext cx="7260948"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155570" y="0"/>
            <a:ext cx="6832862"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0" y="46179"/>
            <a:ext cx="9143999" cy="50511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1677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Step II  - To</a:t>
            </a:r>
            <a:r>
              <a:rPr lang="en"/>
              <a:t> find the eigenvector</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3"/>
          <p:cNvPicPr preferRelativeResize="0"/>
          <p:nvPr/>
        </p:nvPicPr>
        <p:blipFill>
          <a:blip r:embed="rId3">
            <a:alphaModFix/>
          </a:blip>
          <a:stretch>
            <a:fillRect/>
          </a:stretch>
        </p:blipFill>
        <p:spPr>
          <a:xfrm>
            <a:off x="0" y="707524"/>
            <a:ext cx="3917601" cy="1592800"/>
          </a:xfrm>
          <a:prstGeom prst="rect">
            <a:avLst/>
          </a:prstGeom>
          <a:noFill/>
          <a:ln>
            <a:noFill/>
          </a:ln>
        </p:spPr>
      </p:pic>
      <p:pic>
        <p:nvPicPr>
          <p:cNvPr id="192" name="Google Shape;192;p33"/>
          <p:cNvPicPr preferRelativeResize="0"/>
          <p:nvPr/>
        </p:nvPicPr>
        <p:blipFill>
          <a:blip r:embed="rId4">
            <a:alphaModFix/>
          </a:blip>
          <a:stretch>
            <a:fillRect/>
          </a:stretch>
        </p:blipFill>
        <p:spPr>
          <a:xfrm>
            <a:off x="4153172" y="683376"/>
            <a:ext cx="2528700" cy="37767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4"/>
          <p:cNvPicPr preferRelativeResize="0"/>
          <p:nvPr/>
        </p:nvPicPr>
        <p:blipFill>
          <a:blip r:embed="rId3">
            <a:alphaModFix/>
          </a:blip>
          <a:stretch>
            <a:fillRect/>
          </a:stretch>
        </p:blipFill>
        <p:spPr>
          <a:xfrm>
            <a:off x="2344684" y="0"/>
            <a:ext cx="3997432"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5"/>
          <p:cNvPicPr preferRelativeResize="0"/>
          <p:nvPr/>
        </p:nvPicPr>
        <p:blipFill>
          <a:blip r:embed="rId3">
            <a:alphaModFix/>
          </a:blip>
          <a:stretch>
            <a:fillRect/>
          </a:stretch>
        </p:blipFill>
        <p:spPr>
          <a:xfrm>
            <a:off x="800100" y="519113"/>
            <a:ext cx="7543800" cy="4105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246275" y="-7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722">
                <a:solidFill>
                  <a:srgbClr val="242424"/>
                </a:solidFill>
                <a:highlight>
                  <a:srgbClr val="FFFFFF"/>
                </a:highlight>
                <a:latin typeface="Georgia"/>
                <a:ea typeface="Georgia"/>
                <a:cs typeface="Georgia"/>
                <a:sym typeface="Georgia"/>
              </a:rPr>
              <a:t>To get the eigenvector for eigenvalue 40</a:t>
            </a:r>
            <a:endParaRPr sz="4022"/>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6"/>
          <p:cNvPicPr preferRelativeResize="0"/>
          <p:nvPr/>
        </p:nvPicPr>
        <p:blipFill>
          <a:blip r:embed="rId3">
            <a:alphaModFix/>
          </a:blip>
          <a:stretch>
            <a:fillRect/>
          </a:stretch>
        </p:blipFill>
        <p:spPr>
          <a:xfrm>
            <a:off x="316401" y="498875"/>
            <a:ext cx="3144276" cy="4644625"/>
          </a:xfrm>
          <a:prstGeom prst="rect">
            <a:avLst/>
          </a:prstGeom>
          <a:noFill/>
          <a:ln>
            <a:noFill/>
          </a:ln>
        </p:spPr>
      </p:pic>
      <p:pic>
        <p:nvPicPr>
          <p:cNvPr id="214" name="Google Shape;214;p36"/>
          <p:cNvPicPr preferRelativeResize="0"/>
          <p:nvPr/>
        </p:nvPicPr>
        <p:blipFill>
          <a:blip r:embed="rId4">
            <a:alphaModFix/>
          </a:blip>
          <a:stretch>
            <a:fillRect/>
          </a:stretch>
        </p:blipFill>
        <p:spPr>
          <a:xfrm>
            <a:off x="5504250" y="651275"/>
            <a:ext cx="3621900" cy="4644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rgbClr val="242424"/>
                </a:solidFill>
                <a:highlight>
                  <a:srgbClr val="FFFFFF"/>
                </a:highlight>
                <a:latin typeface="Georgia"/>
                <a:ea typeface="Georgia"/>
                <a:cs typeface="Georgia"/>
                <a:sym typeface="Georgia"/>
              </a:rPr>
              <a:t>Note that the diagonal values in sigma are always in the descending order and so the vectors are also placed in that corresponding order. The top k diagonal elements capture the most variance. The higher the value, the more important the component is and the more variance they describe.</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50">
                <a:solidFill>
                  <a:srgbClr val="242424"/>
                </a:solidFill>
                <a:highlight>
                  <a:srgbClr val="FFFFFF"/>
                </a:highlight>
                <a:latin typeface="Georgia"/>
                <a:ea typeface="Georgia"/>
                <a:cs typeface="Georgia"/>
                <a:sym typeface="Georgia"/>
              </a:rPr>
              <a:t>To find U matrix</a:t>
            </a:r>
            <a:endParaRPr sz="4220"/>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8"/>
          <p:cNvPicPr preferRelativeResize="0"/>
          <p:nvPr/>
        </p:nvPicPr>
        <p:blipFill>
          <a:blip r:embed="rId3">
            <a:alphaModFix/>
          </a:blip>
          <a:stretch>
            <a:fillRect/>
          </a:stretch>
        </p:blipFill>
        <p:spPr>
          <a:xfrm>
            <a:off x="23813" y="590550"/>
            <a:ext cx="4676775" cy="4419600"/>
          </a:xfrm>
          <a:prstGeom prst="rect">
            <a:avLst/>
          </a:prstGeom>
          <a:noFill/>
          <a:ln>
            <a:noFill/>
          </a:ln>
        </p:spPr>
      </p:pic>
      <p:pic>
        <p:nvPicPr>
          <p:cNvPr id="227" name="Google Shape;227;p38"/>
          <p:cNvPicPr preferRelativeResize="0"/>
          <p:nvPr/>
        </p:nvPicPr>
        <p:blipFill>
          <a:blip r:embed="rId4">
            <a:alphaModFix/>
          </a:blip>
          <a:stretch>
            <a:fillRect/>
          </a:stretch>
        </p:blipFill>
        <p:spPr>
          <a:xfrm>
            <a:off x="4884350" y="821300"/>
            <a:ext cx="4259651" cy="4095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9"/>
          <p:cNvPicPr preferRelativeResize="0"/>
          <p:nvPr/>
        </p:nvPicPr>
        <p:blipFill>
          <a:blip r:embed="rId3">
            <a:alphaModFix/>
          </a:blip>
          <a:stretch>
            <a:fillRect/>
          </a:stretch>
        </p:blipFill>
        <p:spPr>
          <a:xfrm>
            <a:off x="2228850" y="142875"/>
            <a:ext cx="4686300" cy="4857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0"/>
          <p:cNvPicPr preferRelativeResize="0"/>
          <p:nvPr/>
        </p:nvPicPr>
        <p:blipFill>
          <a:blip r:embed="rId3">
            <a:alphaModFix/>
          </a:blip>
          <a:stretch>
            <a:fillRect/>
          </a:stretch>
        </p:blipFill>
        <p:spPr>
          <a:xfrm>
            <a:off x="1529694" y="0"/>
            <a:ext cx="6084612"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87250"/>
            <a:ext cx="8749500" cy="6819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SzPts val="990"/>
              <a:buNone/>
            </a:pPr>
            <a:r>
              <a:rPr lang="en" sz="1950">
                <a:solidFill>
                  <a:srgbClr val="242424"/>
                </a:solidFill>
                <a:highlight>
                  <a:srgbClr val="FFFFFF"/>
                </a:highlight>
                <a:latin typeface="Georgia"/>
                <a:ea typeface="Georgia"/>
                <a:cs typeface="Georgia"/>
                <a:sym typeface="Georgia"/>
              </a:rPr>
              <a:t>So, we have calculated U, sigma and V and decomposed the matrix A into three matrices as given below.</a:t>
            </a:r>
            <a:endParaRPr sz="3120"/>
          </a:p>
        </p:txBody>
      </p:sp>
      <p:sp>
        <p:nvSpPr>
          <p:cNvPr id="247" name="Google Shape;24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41"/>
          <p:cNvPicPr preferRelativeResize="0"/>
          <p:nvPr/>
        </p:nvPicPr>
        <p:blipFill>
          <a:blip r:embed="rId3">
            <a:alphaModFix/>
          </a:blip>
          <a:stretch>
            <a:fillRect/>
          </a:stretch>
        </p:blipFill>
        <p:spPr>
          <a:xfrm>
            <a:off x="642600" y="1152475"/>
            <a:ext cx="7607074" cy="274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231225"/>
            <a:ext cx="8520600" cy="91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SVD</a:t>
            </a:r>
            <a:endParaRPr/>
          </a:p>
        </p:txBody>
      </p:sp>
      <p:sp>
        <p:nvSpPr>
          <p:cNvPr id="68" name="Google Shape;68;p15"/>
          <p:cNvSpPr txBox="1"/>
          <p:nvPr>
            <p:ph idx="1" type="subTitle"/>
          </p:nvPr>
        </p:nvSpPr>
        <p:spPr>
          <a:xfrm>
            <a:off x="311700" y="2050425"/>
            <a:ext cx="8520600" cy="157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424"/>
              </a:buClr>
              <a:buSzPts val="2000"/>
              <a:buFont typeface="Georgia"/>
              <a:buChar char="●"/>
            </a:pPr>
            <a:r>
              <a:rPr lang="en" sz="2000">
                <a:solidFill>
                  <a:srgbClr val="242424"/>
                </a:solidFill>
                <a:highlight>
                  <a:srgbClr val="FFFFFF"/>
                </a:highlight>
                <a:latin typeface="Georgia"/>
                <a:ea typeface="Georgia"/>
                <a:cs typeface="Georgia"/>
                <a:sym typeface="Georgia"/>
              </a:rPr>
              <a:t>The input matrix of users-ratings is broken down into 3 matrices of user-features, features-features and item-features matrices using a technique called Singular Value Decomposition (SVD).</a:t>
            </a:r>
            <a:endParaRPr sz="2000">
              <a:solidFill>
                <a:srgbClr val="242424"/>
              </a:solidFill>
              <a:highlight>
                <a:srgbClr val="FFFFFF"/>
              </a:highlight>
              <a:latin typeface="Georgia"/>
              <a:ea typeface="Georgia"/>
              <a:cs typeface="Georgia"/>
              <a:sym typeface="Georgia"/>
            </a:endParaRPr>
          </a:p>
          <a:p>
            <a:pPr indent="0" lvl="0" marL="1371600" rtl="0" algn="l">
              <a:spcBef>
                <a:spcPts val="0"/>
              </a:spcBef>
              <a:spcAft>
                <a:spcPts val="0"/>
              </a:spcAft>
              <a:buNone/>
            </a:pPr>
            <a:r>
              <a:t/>
            </a:r>
            <a:endParaRPr sz="2000">
              <a:solidFill>
                <a:srgbClr val="242424"/>
              </a:solidFill>
              <a:highlight>
                <a:srgbClr val="FFFFFF"/>
              </a:highlight>
              <a:latin typeface="Georgia"/>
              <a:ea typeface="Georgia"/>
              <a:cs typeface="Georgia"/>
              <a:sym typeface="Georgia"/>
            </a:endParaRPr>
          </a:p>
          <a:p>
            <a:pPr indent="-355600" lvl="0" marL="457200" rtl="0" algn="l">
              <a:spcBef>
                <a:spcPts val="0"/>
              </a:spcBef>
              <a:spcAft>
                <a:spcPts val="0"/>
              </a:spcAft>
              <a:buClr>
                <a:srgbClr val="242424"/>
              </a:buClr>
              <a:buSzPts val="2000"/>
              <a:buFont typeface="Georgia"/>
              <a:buChar char="●"/>
            </a:pPr>
            <a:r>
              <a:rPr lang="en" sz="2000">
                <a:solidFill>
                  <a:srgbClr val="242424"/>
                </a:solidFill>
                <a:highlight>
                  <a:srgbClr val="FFFFFF"/>
                </a:highlight>
                <a:latin typeface="Georgia"/>
                <a:ea typeface="Georgia"/>
                <a:cs typeface="Georgia"/>
                <a:sym typeface="Georgia"/>
              </a:rPr>
              <a:t>It is a matrix decomposition technique.</a:t>
            </a:r>
            <a:endParaRPr sz="20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Example</a:t>
            </a:r>
            <a:endParaRPr/>
          </a:p>
        </p:txBody>
      </p:sp>
      <p:sp>
        <p:nvSpPr>
          <p:cNvPr id="254" name="Google Shape;254;p42"/>
          <p:cNvSpPr txBox="1"/>
          <p:nvPr>
            <p:ph idx="1" type="body"/>
          </p:nvPr>
        </p:nvSpPr>
        <p:spPr>
          <a:xfrm>
            <a:off x="311700" y="619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2"/>
          <p:cNvPicPr preferRelativeResize="0"/>
          <p:nvPr/>
        </p:nvPicPr>
        <p:blipFill>
          <a:blip r:embed="rId3">
            <a:alphaModFix/>
          </a:blip>
          <a:stretch>
            <a:fillRect/>
          </a:stretch>
        </p:blipFill>
        <p:spPr>
          <a:xfrm>
            <a:off x="311688" y="619075"/>
            <a:ext cx="1533525" cy="647700"/>
          </a:xfrm>
          <a:prstGeom prst="rect">
            <a:avLst/>
          </a:prstGeom>
          <a:noFill/>
          <a:ln>
            <a:noFill/>
          </a:ln>
        </p:spPr>
      </p:pic>
      <p:pic>
        <p:nvPicPr>
          <p:cNvPr id="256" name="Google Shape;256;p42"/>
          <p:cNvPicPr preferRelativeResize="0"/>
          <p:nvPr/>
        </p:nvPicPr>
        <p:blipFill>
          <a:blip r:embed="rId4">
            <a:alphaModFix/>
          </a:blip>
          <a:stretch>
            <a:fillRect/>
          </a:stretch>
        </p:blipFill>
        <p:spPr>
          <a:xfrm>
            <a:off x="2279100" y="560513"/>
            <a:ext cx="6553200" cy="4543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2" name="Google Shape;26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3"/>
          <p:cNvPicPr preferRelativeResize="0"/>
          <p:nvPr/>
        </p:nvPicPr>
        <p:blipFill>
          <a:blip r:embed="rId3">
            <a:alphaModFix/>
          </a:blip>
          <a:stretch>
            <a:fillRect/>
          </a:stretch>
        </p:blipFill>
        <p:spPr>
          <a:xfrm>
            <a:off x="326651" y="445025"/>
            <a:ext cx="8617524" cy="4466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44"/>
          <p:cNvPicPr preferRelativeResize="0"/>
          <p:nvPr/>
        </p:nvPicPr>
        <p:blipFill>
          <a:blip r:embed="rId3">
            <a:alphaModFix/>
          </a:blip>
          <a:stretch>
            <a:fillRect/>
          </a:stretch>
        </p:blipFill>
        <p:spPr>
          <a:xfrm>
            <a:off x="1129175" y="0"/>
            <a:ext cx="6885652"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45"/>
          <p:cNvPicPr preferRelativeResize="0"/>
          <p:nvPr/>
        </p:nvPicPr>
        <p:blipFill>
          <a:blip r:embed="rId3">
            <a:alphaModFix/>
          </a:blip>
          <a:stretch>
            <a:fillRect/>
          </a:stretch>
        </p:blipFill>
        <p:spPr>
          <a:xfrm>
            <a:off x="944583" y="0"/>
            <a:ext cx="7254834"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263862" y="0"/>
            <a:ext cx="661627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52400" y="297039"/>
            <a:ext cx="9144000" cy="48542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0" y="155998"/>
            <a:ext cx="9144000" cy="48315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67146" y="0"/>
            <a:ext cx="8809707"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52400" y="975757"/>
            <a:ext cx="9143999" cy="3496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232740" y="0"/>
            <a:ext cx="867852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