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J6FCLWx0FonkvNLongZVsOKy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4adcf6a80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4adcf6a80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40fd79f76_2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40fd79f76_2_2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640fd79f76_2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640fd79f76_2_2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40fd79f76_2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40fd79f76_2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40fd79f76_2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40fd79f76_2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40fd79f76_2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40fd79f76_2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40fd79f76_2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40fd79f76_2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4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8"/>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8"/>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4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9"/>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9"/>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9"/>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9"/>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5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50"/>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2" name="Google Shape;52;p50"/>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3" name="Google Shape;53;p50"/>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8" name="Shape 58"/>
        <p:cNvGrpSpPr/>
        <p:nvPr/>
      </p:nvGrpSpPr>
      <p:grpSpPr>
        <a:xfrm>
          <a:off x="0" y="0"/>
          <a:ext cx="0" cy="0"/>
          <a:chOff x="0" y="0"/>
          <a:chExt cx="0" cy="0"/>
        </a:xfrm>
      </p:grpSpPr>
      <p:sp>
        <p:nvSpPr>
          <p:cNvPr id="59" name="Google Shape;59;p2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1" name="Shape 61"/>
        <p:cNvGrpSpPr/>
        <p:nvPr/>
      </p:nvGrpSpPr>
      <p:grpSpPr>
        <a:xfrm>
          <a:off x="0" y="0"/>
          <a:ext cx="0" cy="0"/>
          <a:chOff x="0" y="0"/>
          <a:chExt cx="0" cy="0"/>
        </a:xfrm>
      </p:grpSpPr>
      <p:sp>
        <p:nvSpPr>
          <p:cNvPr id="62" name="Google Shape;62;p3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p3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1"/>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1"/>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0" name="Shape 70"/>
        <p:cNvGrpSpPr/>
        <p:nvPr/>
      </p:nvGrpSpPr>
      <p:grpSpPr>
        <a:xfrm>
          <a:off x="0" y="0"/>
          <a:ext cx="0" cy="0"/>
          <a:chOff x="0" y="0"/>
          <a:chExt cx="0" cy="0"/>
        </a:xfrm>
      </p:grpSpPr>
      <p:sp>
        <p:nvSpPr>
          <p:cNvPr id="71" name="Google Shape;71;p33"/>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34"/>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4"/>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40"/>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40"/>
          <p:cNvSpPr txBox="1"/>
          <p:nvPr>
            <p:ph idx="1" type="subTitle"/>
          </p:nvPr>
        </p:nvSpPr>
        <p:spPr>
          <a:xfrm>
            <a:off x="504000" y="1768680"/>
            <a:ext cx="9072000" cy="43840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3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5"/>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5"/>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3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6"/>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6"/>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6"/>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7" name="Shape 87"/>
        <p:cNvGrpSpPr/>
        <p:nvPr/>
      </p:nvGrpSpPr>
      <p:grpSpPr>
        <a:xfrm>
          <a:off x="0" y="0"/>
          <a:ext cx="0" cy="0"/>
          <a:chOff x="0" y="0"/>
          <a:chExt cx="0" cy="0"/>
        </a:xfrm>
      </p:grpSpPr>
      <p:sp>
        <p:nvSpPr>
          <p:cNvPr id="88" name="Google Shape;88;p3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7"/>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7"/>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1" name="Shape 91"/>
        <p:cNvGrpSpPr/>
        <p:nvPr/>
      </p:nvGrpSpPr>
      <p:grpSpPr>
        <a:xfrm>
          <a:off x="0" y="0"/>
          <a:ext cx="0" cy="0"/>
          <a:chOff x="0" y="0"/>
          <a:chExt cx="0" cy="0"/>
        </a:xfrm>
      </p:grpSpPr>
      <p:sp>
        <p:nvSpPr>
          <p:cNvPr id="92" name="Google Shape;92;p38"/>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8"/>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8"/>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8"/>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39"/>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9"/>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39"/>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1" name="Google Shape;101;p39"/>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102" name="Google Shape;102;p39"/>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4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1"/>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42"/>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2"/>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2"/>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3"/>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44"/>
          <p:cNvSpPr txBox="1"/>
          <p:nvPr>
            <p:ph idx="1" type="subTitle"/>
          </p:nvPr>
        </p:nvSpPr>
        <p:spPr>
          <a:xfrm>
            <a:off x="504000" y="301320"/>
            <a:ext cx="9072000" cy="58503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45"/>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5"/>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5"/>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5"/>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46"/>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6"/>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6"/>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6"/>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47"/>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7"/>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7"/>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7"/>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23"/>
          <p:cNvSpPr txBox="1"/>
          <p:nvPr>
            <p:ph type="title"/>
          </p:nvPr>
        </p:nvSpPr>
        <p:spPr>
          <a:xfrm>
            <a:off x="504000" y="301320"/>
            <a:ext cx="9070920" cy="1261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23"/>
          <p:cNvSpPr txBox="1"/>
          <p:nvPr>
            <p:ph idx="1" type="body"/>
          </p:nvPr>
        </p:nvSpPr>
        <p:spPr>
          <a:xfrm>
            <a:off x="504000" y="1769040"/>
            <a:ext cx="9070920" cy="438372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a4adcf6a80_0_0"/>
          <p:cNvSpPr txBox="1"/>
          <p:nvPr/>
        </p:nvSpPr>
        <p:spPr>
          <a:xfrm>
            <a:off x="2094850" y="2440925"/>
            <a:ext cx="5719800" cy="21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4300"/>
              <a:t>Mining</a:t>
            </a:r>
            <a:r>
              <a:rPr lang="en-IN" sz="4300"/>
              <a:t> of data stream</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p:nvPr/>
        </p:nvSpPr>
        <p:spPr>
          <a:xfrm>
            <a:off x="504000" y="-10620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strike="noStrike">
                <a:solidFill>
                  <a:schemeClr val="dk1"/>
                </a:solidFill>
                <a:latin typeface="Arial"/>
                <a:ea typeface="Arial"/>
                <a:cs typeface="Arial"/>
                <a:sym typeface="Arial"/>
              </a:rPr>
              <a:t>Limited storage vs. archival storage</a:t>
            </a:r>
            <a:endParaRPr sz="1800">
              <a:solidFill>
                <a:schemeClr val="dk1"/>
              </a:solidFill>
              <a:latin typeface="Arial"/>
              <a:ea typeface="Arial"/>
              <a:cs typeface="Arial"/>
              <a:sym typeface="Arial"/>
            </a:endParaRPr>
          </a:p>
        </p:txBody>
      </p:sp>
      <p:sp>
        <p:nvSpPr>
          <p:cNvPr id="161" name="Google Shape;161;p5"/>
          <p:cNvSpPr/>
          <p:nvPr/>
        </p:nvSpPr>
        <p:spPr>
          <a:xfrm>
            <a:off x="504000" y="1112760"/>
            <a:ext cx="9070920" cy="504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3000" strike="noStrike">
                <a:solidFill>
                  <a:schemeClr val="dk1"/>
                </a:solidFill>
                <a:latin typeface="Arial"/>
                <a:ea typeface="Arial"/>
                <a:cs typeface="Arial"/>
                <a:sym typeface="Arial"/>
              </a:rPr>
              <a:t>Streams may be archived in a large archival store, but it is not possible to answer queries from the archival store.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3000" strike="noStrike">
                <a:solidFill>
                  <a:schemeClr val="dk1"/>
                </a:solidFill>
                <a:latin typeface="Arial"/>
                <a:ea typeface="Arial"/>
                <a:cs typeface="Arial"/>
                <a:sym typeface="Arial"/>
              </a:rPr>
              <a:t>It requires time-consuming retrieval processes.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3000" strike="noStrike">
                <a:solidFill>
                  <a:schemeClr val="dk1"/>
                </a:solidFill>
                <a:latin typeface="Arial"/>
                <a:ea typeface="Arial"/>
                <a:cs typeface="Arial"/>
                <a:sym typeface="Arial"/>
              </a:rPr>
              <a:t>There is also a working store, into which summaries or parts of streams may be placed, and which can be used for answering queries.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3000" strike="noStrike">
                <a:solidFill>
                  <a:schemeClr val="dk1"/>
                </a:solidFill>
                <a:latin typeface="Arial"/>
                <a:ea typeface="Arial"/>
                <a:cs typeface="Arial"/>
                <a:sym typeface="Arial"/>
              </a:rPr>
              <a:t>The working store might be disk, or it might be main memory, depending on how fast we need to process queries.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3000" strike="noStrike">
                <a:solidFill>
                  <a:schemeClr val="dk1"/>
                </a:solidFill>
                <a:latin typeface="Arial"/>
                <a:ea typeface="Arial"/>
                <a:cs typeface="Arial"/>
                <a:sym typeface="Arial"/>
              </a:rPr>
              <a:t>But either way, it is of sufficiently limited capacity that it cannot store all the data from all the streams.</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p:nvPr/>
        </p:nvSpPr>
        <p:spPr>
          <a:xfrm>
            <a:off x="504000" y="-10620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strike="noStrike">
                <a:solidFill>
                  <a:schemeClr val="dk1"/>
                </a:solidFill>
                <a:latin typeface="Arial"/>
                <a:ea typeface="Arial"/>
                <a:cs typeface="Arial"/>
                <a:sym typeface="Arial"/>
              </a:rPr>
              <a:t>standing queries</a:t>
            </a:r>
            <a:endParaRPr sz="1800">
              <a:solidFill>
                <a:schemeClr val="dk1"/>
              </a:solidFill>
              <a:latin typeface="Arial"/>
              <a:ea typeface="Arial"/>
              <a:cs typeface="Arial"/>
              <a:sym typeface="Arial"/>
            </a:endParaRPr>
          </a:p>
        </p:txBody>
      </p:sp>
      <p:sp>
        <p:nvSpPr>
          <p:cNvPr id="167" name="Google Shape;167;p6"/>
          <p:cNvSpPr/>
          <p:nvPr/>
        </p:nvSpPr>
        <p:spPr>
          <a:xfrm>
            <a:off x="504000" y="1112760"/>
            <a:ext cx="9070920" cy="5040000"/>
          </a:xfrm>
          <a:prstGeom prst="rect">
            <a:avLst/>
          </a:prstGeom>
          <a:noFill/>
          <a:ln>
            <a:noFill/>
          </a:ln>
        </p:spPr>
        <p:txBody>
          <a:bodyPr anchorCtr="0" anchor="t" bIns="0" lIns="0" spcFirstLastPara="1" rIns="0" wrap="square" tIns="0">
            <a:noAutofit/>
          </a:bodyPr>
          <a:lstStyle/>
          <a:p>
            <a:pPr indent="-80010" lvl="0" marL="0" marR="0" rtl="0" algn="l">
              <a:lnSpc>
                <a:spcPct val="100000"/>
              </a:lnSpc>
              <a:spcBef>
                <a:spcPts val="0"/>
              </a:spcBef>
              <a:spcAft>
                <a:spcPts val="0"/>
              </a:spcAft>
              <a:buClr>
                <a:schemeClr val="dk1"/>
              </a:buClr>
              <a:buSzPts val="1260"/>
              <a:buFont typeface="Noto Sans Symbols"/>
              <a:buChar char="l"/>
            </a:pPr>
            <a:r>
              <a:rPr lang="en-IN" sz="2800" strike="noStrike">
                <a:solidFill>
                  <a:schemeClr val="dk1"/>
                </a:solidFill>
                <a:latin typeface="Arial"/>
                <a:ea typeface="Arial"/>
                <a:cs typeface="Arial"/>
                <a:sym typeface="Arial"/>
              </a:rPr>
              <a:t>Standing queries are placed within the processor. These queries are permanently executing, and produce outputs at appropriate times.</a:t>
            </a:r>
            <a:endParaRPr sz="1800">
              <a:solidFill>
                <a:schemeClr val="dk1"/>
              </a:solidFill>
              <a:latin typeface="Arial"/>
              <a:ea typeface="Arial"/>
              <a:cs typeface="Arial"/>
              <a:sym typeface="Arial"/>
            </a:endParaRPr>
          </a:p>
          <a:p>
            <a:pPr indent="-80010" lvl="0" marL="0" marR="0" rtl="0" algn="l">
              <a:lnSpc>
                <a:spcPct val="100000"/>
              </a:lnSpc>
              <a:spcBef>
                <a:spcPts val="0"/>
              </a:spcBef>
              <a:spcAft>
                <a:spcPts val="0"/>
              </a:spcAft>
              <a:buClr>
                <a:schemeClr val="dk1"/>
              </a:buClr>
              <a:buSzPts val="1260"/>
              <a:buFont typeface="Noto Sans Symbols"/>
              <a:buChar char="l"/>
            </a:pPr>
            <a:r>
              <a:rPr lang="en-IN" sz="2800" strike="noStrike">
                <a:solidFill>
                  <a:schemeClr val="dk1"/>
                </a:solidFill>
                <a:latin typeface="Arial"/>
                <a:ea typeface="Arial"/>
                <a:cs typeface="Arial"/>
                <a:sym typeface="Arial"/>
              </a:rPr>
              <a:t>Example are </a:t>
            </a:r>
            <a:endParaRPr sz="1800">
              <a:solidFill>
                <a:schemeClr val="dk1"/>
              </a:solidFill>
              <a:latin typeface="Arial"/>
              <a:ea typeface="Arial"/>
              <a:cs typeface="Arial"/>
              <a:sym typeface="Arial"/>
            </a:endParaRPr>
          </a:p>
          <a:p>
            <a:pPr indent="-80010" lvl="0" marL="0" marR="0" rtl="0" algn="l">
              <a:lnSpc>
                <a:spcPct val="100000"/>
              </a:lnSpc>
              <a:spcBef>
                <a:spcPts val="0"/>
              </a:spcBef>
              <a:spcAft>
                <a:spcPts val="0"/>
              </a:spcAft>
              <a:buClr>
                <a:schemeClr val="dk1"/>
              </a:buClr>
              <a:buSzPts val="1260"/>
              <a:buFont typeface="Noto Sans Symbols"/>
              <a:buChar char="l"/>
            </a:pPr>
            <a:r>
              <a:rPr lang="en-IN" sz="2800" strike="noStrike">
                <a:solidFill>
                  <a:schemeClr val="dk1"/>
                </a:solidFill>
                <a:latin typeface="Arial"/>
                <a:ea typeface="Arial"/>
                <a:cs typeface="Arial"/>
                <a:sym typeface="Arial"/>
              </a:rPr>
              <a:t>The stream produced by the ocean-surface-temperature sensor might have a standing query to output an alert whenever the temperature exceeds 25 degrees centigrade.</a:t>
            </a:r>
            <a:endParaRPr sz="1800">
              <a:solidFill>
                <a:schemeClr val="dk1"/>
              </a:solidFill>
              <a:latin typeface="Arial"/>
              <a:ea typeface="Arial"/>
              <a:cs typeface="Arial"/>
              <a:sym typeface="Arial"/>
            </a:endParaRPr>
          </a:p>
          <a:p>
            <a:pPr indent="-80010" lvl="0" marL="0" marR="0" rtl="0" algn="l">
              <a:lnSpc>
                <a:spcPct val="100000"/>
              </a:lnSpc>
              <a:spcBef>
                <a:spcPts val="0"/>
              </a:spcBef>
              <a:spcAft>
                <a:spcPts val="0"/>
              </a:spcAft>
              <a:buClr>
                <a:schemeClr val="dk1"/>
              </a:buClr>
              <a:buSzPts val="1260"/>
              <a:buFont typeface="Noto Sans Symbols"/>
              <a:buChar char="l"/>
            </a:pPr>
            <a:r>
              <a:rPr lang="en-IN" sz="2800" strike="noStrike">
                <a:solidFill>
                  <a:schemeClr val="dk1"/>
                </a:solidFill>
                <a:latin typeface="Arial"/>
                <a:ea typeface="Arial"/>
                <a:cs typeface="Arial"/>
                <a:sym typeface="Arial"/>
              </a:rPr>
              <a:t>The maximum temperature ever recorded by that sensor</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p:nvPr/>
        </p:nvSpPr>
        <p:spPr>
          <a:xfrm>
            <a:off x="504000" y="-10620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strike="noStrike">
                <a:solidFill>
                  <a:schemeClr val="dk1"/>
                </a:solidFill>
                <a:latin typeface="Arial"/>
                <a:ea typeface="Arial"/>
                <a:cs typeface="Arial"/>
                <a:sym typeface="Arial"/>
              </a:rPr>
              <a:t>Ad-hoc queries</a:t>
            </a:r>
            <a:endParaRPr sz="1800">
              <a:solidFill>
                <a:schemeClr val="dk1"/>
              </a:solidFill>
              <a:latin typeface="Arial"/>
              <a:ea typeface="Arial"/>
              <a:cs typeface="Arial"/>
              <a:sym typeface="Arial"/>
            </a:endParaRPr>
          </a:p>
        </p:txBody>
      </p:sp>
      <p:sp>
        <p:nvSpPr>
          <p:cNvPr id="173" name="Google Shape;173;p7"/>
          <p:cNvSpPr/>
          <p:nvPr/>
        </p:nvSpPr>
        <p:spPr>
          <a:xfrm>
            <a:off x="504000" y="1112760"/>
            <a:ext cx="9070920" cy="504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2800" strike="noStrike">
                <a:solidFill>
                  <a:schemeClr val="dk1"/>
                </a:solidFill>
                <a:latin typeface="Arial"/>
                <a:ea typeface="Arial"/>
                <a:cs typeface="Arial"/>
                <a:sym typeface="Arial"/>
              </a:rPr>
              <a:t>A question asked once about the current state of a stream or streams.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If we do not store all streams in their entirety, as normally we can not, then we cannot expect to answer arbitrary queries about streams.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A common approach is to store a sliding window. sliding window can be the most recent n elements of a stream, for some n ,or it can be all the elements that arrived within the last t time  units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The stream -management system must keep the window fresh, deleting the oldest elements as new  ones come in.</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p:nvPr/>
        </p:nvSpPr>
        <p:spPr>
          <a:xfrm>
            <a:off x="504000" y="-10620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strike="noStrike">
                <a:solidFill>
                  <a:schemeClr val="dk1"/>
                </a:solidFill>
                <a:latin typeface="Arial"/>
                <a:ea typeface="Arial"/>
                <a:cs typeface="Arial"/>
                <a:sym typeface="Arial"/>
              </a:rPr>
              <a:t>Issues in Stream Processing</a:t>
            </a:r>
            <a:endParaRPr sz="1800">
              <a:solidFill>
                <a:schemeClr val="dk1"/>
              </a:solidFill>
              <a:latin typeface="Arial"/>
              <a:ea typeface="Arial"/>
              <a:cs typeface="Arial"/>
              <a:sym typeface="Arial"/>
            </a:endParaRPr>
          </a:p>
        </p:txBody>
      </p:sp>
      <p:sp>
        <p:nvSpPr>
          <p:cNvPr id="179" name="Google Shape;179;p8"/>
          <p:cNvSpPr/>
          <p:nvPr/>
        </p:nvSpPr>
        <p:spPr>
          <a:xfrm>
            <a:off x="504000" y="1112748"/>
            <a:ext cx="9486300" cy="6302700"/>
          </a:xfrm>
          <a:prstGeom prst="rect">
            <a:avLst/>
          </a:prstGeom>
          <a:noFill/>
          <a:ln>
            <a:noFill/>
          </a:ln>
        </p:spPr>
        <p:txBody>
          <a:bodyPr anchorCtr="0" anchor="t" bIns="0" lIns="0" spcFirstLastPara="1" rIns="0" wrap="square" tIns="0">
            <a:noAutofit/>
          </a:bodyPr>
          <a:lstStyle/>
          <a:p>
            <a:pPr indent="-457200" lvl="0" marL="457200" marR="0" rtl="0" algn="l">
              <a:spcBef>
                <a:spcPts val="0"/>
              </a:spcBef>
              <a:spcAft>
                <a:spcPts val="0"/>
              </a:spcAft>
              <a:buClr>
                <a:schemeClr val="dk1"/>
              </a:buClr>
              <a:buSzPts val="3600"/>
              <a:buFont typeface="Arial"/>
              <a:buChar char="●"/>
            </a:pPr>
            <a:r>
              <a:rPr lang="en-IN" sz="3600" strike="noStrike">
                <a:solidFill>
                  <a:schemeClr val="dk1"/>
                </a:solidFill>
                <a:latin typeface="Arial"/>
                <a:ea typeface="Arial"/>
                <a:cs typeface="Arial"/>
                <a:sym typeface="Arial"/>
              </a:rPr>
              <a:t>Streams often deliver elements very rapidly. </a:t>
            </a:r>
            <a:endParaRPr sz="26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600"/>
              <a:buFont typeface="Arial"/>
              <a:buChar char="●"/>
            </a:pPr>
            <a:r>
              <a:rPr lang="en-IN" sz="3600" strike="noStrike">
                <a:solidFill>
                  <a:schemeClr val="dk1"/>
                </a:solidFill>
                <a:latin typeface="Arial"/>
                <a:ea typeface="Arial"/>
                <a:cs typeface="Arial"/>
                <a:sym typeface="Arial"/>
              </a:rPr>
              <a:t>We must process elements in real time, or we lose the opportunity to process them at all. </a:t>
            </a:r>
            <a:endParaRPr sz="26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600"/>
              <a:buFont typeface="Arial"/>
              <a:buChar char="●"/>
            </a:pPr>
            <a:r>
              <a:rPr lang="en-IN" sz="3600" strike="noStrike">
                <a:solidFill>
                  <a:schemeClr val="dk1"/>
                </a:solidFill>
                <a:latin typeface="Arial"/>
                <a:ea typeface="Arial"/>
                <a:cs typeface="Arial"/>
                <a:sym typeface="Arial"/>
              </a:rPr>
              <a:t>Requires very large main memory</a:t>
            </a:r>
            <a:endParaRPr sz="26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600"/>
              <a:buFont typeface="Arial"/>
              <a:buChar char="●"/>
            </a:pPr>
            <a:r>
              <a:rPr lang="en-IN" sz="3600" strike="noStrike">
                <a:solidFill>
                  <a:schemeClr val="dk1"/>
                </a:solidFill>
                <a:latin typeface="Arial"/>
                <a:ea typeface="Arial"/>
                <a:cs typeface="Arial"/>
                <a:sym typeface="Arial"/>
              </a:rPr>
              <a:t>Requires the invention of new techniques in order to execute them at a realistic rate on a machine of realistic size.</a:t>
            </a:r>
            <a:endParaRPr sz="26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3600"/>
              <a:buFont typeface="Arial"/>
              <a:buChar char="●"/>
            </a:pPr>
            <a:r>
              <a:rPr lang="en-IN" sz="3600" strike="noStrike">
                <a:solidFill>
                  <a:schemeClr val="dk1"/>
                </a:solidFill>
                <a:latin typeface="Arial"/>
                <a:ea typeface="Arial"/>
                <a:cs typeface="Arial"/>
                <a:sym typeface="Arial"/>
              </a:rPr>
              <a:t>Generalizations about stream algorithms worth bearing in mind, it is much more efficient to get an approximate answer to our problem than an exact solution.</a:t>
            </a:r>
            <a:endParaRPr sz="26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p:nvPr/>
        </p:nvSpPr>
        <p:spPr>
          <a:xfrm>
            <a:off x="504000" y="301320"/>
            <a:ext cx="9070920" cy="12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11"/>
          <p:cNvPicPr preferRelativeResize="0"/>
          <p:nvPr/>
        </p:nvPicPr>
        <p:blipFill rotWithShape="1">
          <a:blip r:embed="rId3">
            <a:alphaModFix/>
          </a:blip>
          <a:srcRect b="0" l="0" r="0" t="0"/>
          <a:stretch/>
        </p:blipFill>
        <p:spPr>
          <a:xfrm>
            <a:off x="165960" y="1440000"/>
            <a:ext cx="9714960" cy="453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p:nvPr/>
        </p:nvSpPr>
        <p:spPr>
          <a:xfrm>
            <a:off x="504000" y="-10620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strike="noStrike">
                <a:solidFill>
                  <a:schemeClr val="dk1"/>
                </a:solidFill>
                <a:latin typeface="Arial"/>
                <a:ea typeface="Arial"/>
                <a:cs typeface="Arial"/>
                <a:sym typeface="Arial"/>
              </a:rPr>
              <a:t>Sampling Data in a Stream</a:t>
            </a:r>
            <a:endParaRPr sz="1800">
              <a:solidFill>
                <a:schemeClr val="dk1"/>
              </a:solidFill>
              <a:latin typeface="Arial"/>
              <a:ea typeface="Arial"/>
              <a:cs typeface="Arial"/>
              <a:sym typeface="Arial"/>
            </a:endParaRPr>
          </a:p>
        </p:txBody>
      </p:sp>
      <p:sp>
        <p:nvSpPr>
          <p:cNvPr id="191" name="Google Shape;191;p9"/>
          <p:cNvSpPr/>
          <p:nvPr/>
        </p:nvSpPr>
        <p:spPr>
          <a:xfrm>
            <a:off x="504000" y="1112760"/>
            <a:ext cx="9070920" cy="504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2800" strike="noStrike">
                <a:solidFill>
                  <a:schemeClr val="dk1"/>
                </a:solidFill>
                <a:latin typeface="Arial"/>
                <a:ea typeface="Arial"/>
                <a:cs typeface="Arial"/>
                <a:sym typeface="Arial"/>
              </a:rPr>
              <a:t>Selecting a subset of a stream so that we can ask queries about the selected subset and have the answers be statistically representative of the stream as a whole.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Search engine receives a stream of queries, and it would like to study the behavior of typical users. Let us assume the stream consists of tuples (user,query, time). We wish to store only 1/10th of the stream elements.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We use the hash function as a random-number generator,with the important property that, when applied to the same user several times, we always get the same “random” number.</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p:nvPr/>
        </p:nvSpPr>
        <p:spPr>
          <a:xfrm>
            <a:off x="504000" y="301320"/>
            <a:ext cx="9070920" cy="12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12"/>
          <p:cNvPicPr preferRelativeResize="0"/>
          <p:nvPr/>
        </p:nvPicPr>
        <p:blipFill rotWithShape="1">
          <a:blip r:embed="rId3">
            <a:alphaModFix/>
          </a:blip>
          <a:srcRect b="0" l="0" r="0" t="0"/>
          <a:stretch/>
        </p:blipFill>
        <p:spPr>
          <a:xfrm>
            <a:off x="455040" y="504000"/>
            <a:ext cx="9180360" cy="655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5"/>
          <p:cNvSpPr/>
          <p:nvPr/>
        </p:nvSpPr>
        <p:spPr>
          <a:xfrm>
            <a:off x="504000" y="301320"/>
            <a:ext cx="9070920" cy="12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txBox="1"/>
          <p:nvPr/>
        </p:nvSpPr>
        <p:spPr>
          <a:xfrm>
            <a:off x="360000" y="5184000"/>
            <a:ext cx="9504000" cy="201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lang="en-IN" sz="2200">
                <a:solidFill>
                  <a:schemeClr val="dk1"/>
                </a:solidFill>
                <a:latin typeface="Arial"/>
                <a:ea typeface="Arial"/>
                <a:cs typeface="Arial"/>
                <a:sym typeface="Arial"/>
              </a:rPr>
              <a:t>We want to work with let us say 10% of those tuples. Picking randomly any tuple will not work. For a given department we are likely to miss both of the employees with the minimum or maximum salary in that department. So we are biased because of poor sampling strategy. The right way to sample is to treat only the department component of the tuple as a key and employee ID, salary as a value. </a:t>
            </a:r>
            <a:endParaRPr sz="1800">
              <a:solidFill>
                <a:schemeClr val="dk1"/>
              </a:solidFill>
              <a:latin typeface="Arial"/>
              <a:ea typeface="Arial"/>
              <a:cs typeface="Arial"/>
              <a:sym typeface="Arial"/>
            </a:endParaRPr>
          </a:p>
        </p:txBody>
      </p:sp>
      <p:pic>
        <p:nvPicPr>
          <p:cNvPr id="204" name="Google Shape;204;p15"/>
          <p:cNvPicPr preferRelativeResize="0"/>
          <p:nvPr/>
        </p:nvPicPr>
        <p:blipFill rotWithShape="1">
          <a:blip r:embed="rId3">
            <a:alphaModFix/>
          </a:blip>
          <a:srcRect b="0" l="0" r="0" t="0"/>
          <a:stretch/>
        </p:blipFill>
        <p:spPr>
          <a:xfrm>
            <a:off x="792000" y="59400"/>
            <a:ext cx="7704000" cy="45518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1640fd79f76_2_21"/>
          <p:cNvPicPr preferRelativeResize="0"/>
          <p:nvPr/>
        </p:nvPicPr>
        <p:blipFill>
          <a:blip r:embed="rId3">
            <a:alphaModFix/>
          </a:blip>
          <a:stretch>
            <a:fillRect/>
          </a:stretch>
        </p:blipFill>
        <p:spPr>
          <a:xfrm>
            <a:off x="152400" y="152400"/>
            <a:ext cx="9667875" cy="628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1640fd79f76_2_25"/>
          <p:cNvPicPr preferRelativeResize="0"/>
          <p:nvPr/>
        </p:nvPicPr>
        <p:blipFill>
          <a:blip r:embed="rId3">
            <a:alphaModFix/>
          </a:blip>
          <a:stretch>
            <a:fillRect/>
          </a:stretch>
        </p:blipFill>
        <p:spPr>
          <a:xfrm>
            <a:off x="152400" y="152400"/>
            <a:ext cx="9775825" cy="55613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p:nvPr/>
        </p:nvSpPr>
        <p:spPr>
          <a:xfrm>
            <a:off x="504000" y="30132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IN" sz="3200" u="none" cap="none" strike="noStrike">
                <a:solidFill>
                  <a:schemeClr val="dk1"/>
                </a:solidFill>
                <a:latin typeface="Arial"/>
                <a:ea typeface="Arial"/>
                <a:cs typeface="Arial"/>
                <a:sym typeface="Arial"/>
              </a:rPr>
              <a:t>Examples of Stream Sources</a:t>
            </a:r>
            <a:endParaRPr b="0" i="0" sz="1800" u="none" cap="none" strike="noStrike">
              <a:solidFill>
                <a:schemeClr val="dk1"/>
              </a:solidFill>
              <a:latin typeface="Arial"/>
              <a:ea typeface="Arial"/>
              <a:cs typeface="Arial"/>
              <a:sym typeface="Arial"/>
            </a:endParaRPr>
          </a:p>
        </p:txBody>
      </p:sp>
      <p:sp>
        <p:nvSpPr>
          <p:cNvPr id="113" name="Google Shape;113;p1"/>
          <p:cNvSpPr/>
          <p:nvPr/>
        </p:nvSpPr>
        <p:spPr>
          <a:xfrm>
            <a:off x="504720" y="1762200"/>
            <a:ext cx="9070920" cy="1261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IN" sz="2800" u="none" cap="none" strike="noStrike">
                <a:solidFill>
                  <a:schemeClr val="dk1"/>
                </a:solidFill>
                <a:latin typeface="Arial"/>
                <a:ea typeface="Arial"/>
                <a:cs typeface="Arial"/>
                <a:sym typeface="Arial"/>
              </a:rPr>
              <a:t>1 Sensor Data</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To learn something about ocean behavior, we might want to deploy a million sensors, each sending back a stream, at the rate of ten per second.</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IN" sz="2800" strike="noStrike">
                <a:solidFill>
                  <a:schemeClr val="dk1"/>
                </a:solidFill>
                <a:latin typeface="Arial"/>
                <a:ea typeface="Arial"/>
                <a:cs typeface="Arial"/>
                <a:sym typeface="Arial"/>
              </a:rPr>
              <a:t>2 Image Data</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Satellites often send down to earth streams consisting of many terabytes of images per day.</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2800" strike="noStrike">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IN" sz="4400">
                <a:solidFill>
                  <a:schemeClr val="dk1"/>
                </a:solidFill>
                <a:latin typeface="Arial"/>
                <a:ea typeface="Arial"/>
                <a:cs typeface="Arial"/>
                <a:sym typeface="Arial"/>
              </a:rPr>
              <a:t>Flajolet Martin Algorithm</a:t>
            </a:r>
            <a:endParaRPr sz="1800">
              <a:solidFill>
                <a:schemeClr val="dk1"/>
              </a:solidFill>
              <a:latin typeface="Arial"/>
              <a:ea typeface="Arial"/>
              <a:cs typeface="Arial"/>
              <a:sym typeface="Arial"/>
            </a:endParaRPr>
          </a:p>
        </p:txBody>
      </p:sp>
      <p:sp>
        <p:nvSpPr>
          <p:cNvPr id="220" name="Google Shape;220;p16"/>
          <p:cNvSpPr txBox="1"/>
          <p:nvPr/>
        </p:nvSpPr>
        <p:spPr>
          <a:xfrm>
            <a:off x="504000" y="1769040"/>
            <a:ext cx="9071640" cy="4384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IN" sz="3200">
                <a:solidFill>
                  <a:schemeClr val="dk1"/>
                </a:solidFill>
                <a:latin typeface="Arial"/>
                <a:ea typeface="Arial"/>
                <a:cs typeface="Arial"/>
                <a:sym typeface="Arial"/>
              </a:rPr>
              <a:t>To count distinct elements in a stream</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7"/>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27" name="Google Shape;227;p17"/>
          <p:cNvPicPr preferRelativeResize="0"/>
          <p:nvPr/>
        </p:nvPicPr>
        <p:blipFill rotWithShape="1">
          <a:blip r:embed="rId3">
            <a:alphaModFix/>
          </a:blip>
          <a:srcRect b="0" l="0" r="0" t="0"/>
          <a:stretch/>
        </p:blipFill>
        <p:spPr>
          <a:xfrm>
            <a:off x="2211480" y="3559320"/>
            <a:ext cx="4916520" cy="472680"/>
          </a:xfrm>
          <a:prstGeom prst="rect">
            <a:avLst/>
          </a:prstGeom>
          <a:noFill/>
          <a:ln>
            <a:noFill/>
          </a:ln>
        </p:spPr>
      </p:pic>
      <p:pic>
        <p:nvPicPr>
          <p:cNvPr id="228" name="Google Shape;228;p17"/>
          <p:cNvPicPr preferRelativeResize="0"/>
          <p:nvPr/>
        </p:nvPicPr>
        <p:blipFill rotWithShape="1">
          <a:blip r:embed="rId4">
            <a:alphaModFix/>
          </a:blip>
          <a:srcRect b="0" l="0" r="0" t="0"/>
          <a:stretch/>
        </p:blipFill>
        <p:spPr>
          <a:xfrm>
            <a:off x="2088000" y="1396440"/>
            <a:ext cx="6840000" cy="16401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8"/>
          <p:cNvPicPr preferRelativeResize="0"/>
          <p:nvPr/>
        </p:nvPicPr>
        <p:blipFill rotWithShape="1">
          <a:blip r:embed="rId3">
            <a:alphaModFix/>
          </a:blip>
          <a:srcRect b="0" l="0" r="0" t="0"/>
          <a:stretch/>
        </p:blipFill>
        <p:spPr>
          <a:xfrm>
            <a:off x="738720" y="720000"/>
            <a:ext cx="6749280" cy="47955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9"/>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40" name="Google Shape;240;p19"/>
          <p:cNvPicPr preferRelativeResize="0"/>
          <p:nvPr/>
        </p:nvPicPr>
        <p:blipFill rotWithShape="1">
          <a:blip r:embed="rId3">
            <a:alphaModFix/>
          </a:blip>
          <a:srcRect b="0" l="0" r="0" t="0"/>
          <a:stretch/>
        </p:blipFill>
        <p:spPr>
          <a:xfrm>
            <a:off x="1584000" y="1008000"/>
            <a:ext cx="7182720" cy="47336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20"/>
          <p:cNvSpPr txBox="1"/>
          <p:nvPr/>
        </p:nvSpPr>
        <p:spPr>
          <a:xfrm>
            <a:off x="504000" y="1769040"/>
            <a:ext cx="9071640" cy="43844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47" name="Google Shape;247;p20"/>
          <p:cNvPicPr preferRelativeResize="0"/>
          <p:nvPr/>
        </p:nvPicPr>
        <p:blipFill rotWithShape="1">
          <a:blip r:embed="rId3">
            <a:alphaModFix/>
          </a:blip>
          <a:srcRect b="0" l="0" r="0" t="0"/>
          <a:stretch/>
        </p:blipFill>
        <p:spPr>
          <a:xfrm>
            <a:off x="905040" y="1944000"/>
            <a:ext cx="7795440" cy="345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p:nvPr/>
        </p:nvSpPr>
        <p:spPr>
          <a:xfrm>
            <a:off x="504000" y="-18252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IN" sz="3200" strike="noStrike">
                <a:solidFill>
                  <a:schemeClr val="dk1"/>
                </a:solidFill>
                <a:latin typeface="Arial"/>
                <a:ea typeface="Arial"/>
                <a:cs typeface="Arial"/>
                <a:sym typeface="Arial"/>
              </a:rPr>
              <a:t>Examples of Stream Sources</a:t>
            </a:r>
            <a:endParaRPr sz="1800">
              <a:solidFill>
                <a:schemeClr val="dk1"/>
              </a:solidFill>
              <a:latin typeface="Arial"/>
              <a:ea typeface="Arial"/>
              <a:cs typeface="Arial"/>
              <a:sym typeface="Arial"/>
            </a:endParaRPr>
          </a:p>
        </p:txBody>
      </p:sp>
      <p:sp>
        <p:nvSpPr>
          <p:cNvPr id="119" name="Google Shape;119;p2"/>
          <p:cNvSpPr/>
          <p:nvPr/>
        </p:nvSpPr>
        <p:spPr>
          <a:xfrm>
            <a:off x="392040" y="884160"/>
            <a:ext cx="9066960" cy="606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Arial"/>
                <a:ea typeface="Arial"/>
                <a:cs typeface="Arial"/>
                <a:sym typeface="Arial"/>
              </a:rPr>
              <a:t>3 Internet and Web Traffic</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IN" sz="2800" strike="noStrike">
                <a:solidFill>
                  <a:srgbClr val="000000"/>
                </a:solidFill>
                <a:latin typeface="Arial"/>
                <a:ea typeface="Arial"/>
                <a:cs typeface="Arial"/>
                <a:sym typeface="Arial"/>
              </a:rPr>
              <a:t>A switching node in the middle of the Internet receives streams of IP packets from many inputs and routes them to its outputs.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IN" sz="2800" strike="noStrike">
                <a:solidFill>
                  <a:srgbClr val="000000"/>
                </a:solidFill>
                <a:latin typeface="Arial"/>
                <a:ea typeface="Arial"/>
                <a:cs typeface="Arial"/>
                <a:sym typeface="Arial"/>
              </a:rPr>
              <a:t>Google receives several hundred million search queries per day. Yahoo! accepts billions of “clicks” per day on its various sites. Many interesting things can be learned from these streams. For example, an increase in queries like “sore throat” enables us to track the spread of viruses. A sudden increase in the click rate for a link could indicate some news connected to that page, or it could mean that the link is broken and needs to be repaired</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640fd79f76_2_0"/>
          <p:cNvPicPr preferRelativeResize="0"/>
          <p:nvPr/>
        </p:nvPicPr>
        <p:blipFill>
          <a:blip r:embed="rId3">
            <a:alphaModFix/>
          </a:blip>
          <a:stretch>
            <a:fillRect/>
          </a:stretch>
        </p:blipFill>
        <p:spPr>
          <a:xfrm>
            <a:off x="152400" y="564350"/>
            <a:ext cx="9775825" cy="59984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640fd79f76_2_4"/>
          <p:cNvSpPr txBox="1"/>
          <p:nvPr/>
        </p:nvSpPr>
        <p:spPr>
          <a:xfrm>
            <a:off x="1380100" y="205975"/>
            <a:ext cx="66327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4900"/>
              <a:t>Data Streams</a:t>
            </a:r>
            <a:endParaRPr sz="4900"/>
          </a:p>
        </p:txBody>
      </p:sp>
      <p:pic>
        <p:nvPicPr>
          <p:cNvPr id="130" name="Google Shape;130;g1640fd79f76_2_4"/>
          <p:cNvPicPr preferRelativeResize="0"/>
          <p:nvPr/>
        </p:nvPicPr>
        <p:blipFill>
          <a:blip r:embed="rId3">
            <a:alphaModFix/>
          </a:blip>
          <a:stretch>
            <a:fillRect/>
          </a:stretch>
        </p:blipFill>
        <p:spPr>
          <a:xfrm>
            <a:off x="152400" y="1297375"/>
            <a:ext cx="9671100" cy="6109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640fd79f76_2_9"/>
          <p:cNvSpPr txBox="1"/>
          <p:nvPr/>
        </p:nvSpPr>
        <p:spPr>
          <a:xfrm>
            <a:off x="1380100" y="205975"/>
            <a:ext cx="6632700" cy="93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4900"/>
              <a:t>Stream Model</a:t>
            </a:r>
            <a:endParaRPr sz="4900"/>
          </a:p>
        </p:txBody>
      </p:sp>
      <p:pic>
        <p:nvPicPr>
          <p:cNvPr id="136" name="Google Shape;136;g1640fd79f76_2_9"/>
          <p:cNvPicPr preferRelativeResize="0"/>
          <p:nvPr/>
        </p:nvPicPr>
        <p:blipFill>
          <a:blip r:embed="rId3">
            <a:alphaModFix/>
          </a:blip>
          <a:stretch>
            <a:fillRect/>
          </a:stretch>
        </p:blipFill>
        <p:spPr>
          <a:xfrm>
            <a:off x="152400" y="1297375"/>
            <a:ext cx="9775825" cy="576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640fd79f76_2_16"/>
          <p:cNvPicPr preferRelativeResize="0"/>
          <p:nvPr/>
        </p:nvPicPr>
        <p:blipFill>
          <a:blip r:embed="rId3">
            <a:alphaModFix/>
          </a:blip>
          <a:stretch>
            <a:fillRect/>
          </a:stretch>
        </p:blipFill>
        <p:spPr>
          <a:xfrm>
            <a:off x="399575" y="2171050"/>
            <a:ext cx="8924925" cy="2895600"/>
          </a:xfrm>
          <a:prstGeom prst="rect">
            <a:avLst/>
          </a:prstGeom>
          <a:noFill/>
          <a:ln>
            <a:noFill/>
          </a:ln>
        </p:spPr>
      </p:pic>
      <p:sp>
        <p:nvSpPr>
          <p:cNvPr id="142" name="Google Shape;142;g1640fd79f76_2_16"/>
          <p:cNvSpPr txBox="1"/>
          <p:nvPr/>
        </p:nvSpPr>
        <p:spPr>
          <a:xfrm>
            <a:off x="1689075" y="391375"/>
            <a:ext cx="671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4200"/>
              <a:t>Problems of Data Stream</a:t>
            </a:r>
            <a:endParaRPr sz="4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p:nvPr/>
        </p:nvSpPr>
        <p:spPr>
          <a:xfrm>
            <a:off x="504000" y="301320"/>
            <a:ext cx="9070920" cy="12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04000" y="1769040"/>
            <a:ext cx="9070920" cy="4383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3"/>
          <p:cNvPicPr preferRelativeResize="0"/>
          <p:nvPr/>
        </p:nvPicPr>
        <p:blipFill>
          <a:blip r:embed="rId3">
            <a:alphaModFix/>
          </a:blip>
          <a:stretch>
            <a:fillRect/>
          </a:stretch>
        </p:blipFill>
        <p:spPr>
          <a:xfrm>
            <a:off x="355980" y="0"/>
            <a:ext cx="9368666" cy="7559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p:nvPr/>
        </p:nvSpPr>
        <p:spPr>
          <a:xfrm>
            <a:off x="504000" y="960480"/>
            <a:ext cx="9070920" cy="51922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IN" sz="3200" strike="noStrike">
                <a:solidFill>
                  <a:schemeClr val="dk1"/>
                </a:solidFill>
                <a:latin typeface="Arial"/>
                <a:ea typeface="Arial"/>
                <a:cs typeface="Arial"/>
                <a:sym typeface="Arial"/>
              </a:rPr>
              <a:t>Any number of streams can enter the system.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3200" strike="noStrike">
                <a:solidFill>
                  <a:schemeClr val="dk1"/>
                </a:solidFill>
                <a:latin typeface="Arial"/>
                <a:ea typeface="Arial"/>
                <a:cs typeface="Arial"/>
                <a:sym typeface="Arial"/>
              </a:rPr>
              <a:t>Each stream can provide elements at its own schedule; they need not have the same data rates or data types, and the time between elements of one stream need not be uniform.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3200" strike="noStrike">
                <a:solidFill>
                  <a:schemeClr val="dk1"/>
                </a:solidFill>
                <a:latin typeface="Arial"/>
                <a:ea typeface="Arial"/>
                <a:cs typeface="Arial"/>
                <a:sym typeface="Arial"/>
              </a:rPr>
              <a:t>The fact that the rate of arrival of stream elements is not under the control of the system distinguishes stream processing from the processing of data that goes on within a database-management system.</a:t>
            </a:r>
            <a:endParaRPr sz="1800">
              <a:solidFill>
                <a:schemeClr val="dk1"/>
              </a:solidFill>
              <a:latin typeface="Arial"/>
              <a:ea typeface="Arial"/>
              <a:cs typeface="Arial"/>
              <a:sym typeface="Arial"/>
            </a:endParaRPr>
          </a:p>
        </p:txBody>
      </p:sp>
      <p:sp>
        <p:nvSpPr>
          <p:cNvPr id="155" name="Google Shape;155;p4"/>
          <p:cNvSpPr/>
          <p:nvPr/>
        </p:nvSpPr>
        <p:spPr>
          <a:xfrm>
            <a:off x="504000" y="-182520"/>
            <a:ext cx="9070920" cy="1261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IN" sz="3200" strike="noStrike">
                <a:solidFill>
                  <a:schemeClr val="dk1"/>
                </a:solidFill>
                <a:latin typeface="Arial"/>
                <a:ea typeface="Arial"/>
                <a:cs typeface="Arial"/>
                <a:sym typeface="Arial"/>
              </a:rPr>
              <a:t>Stream Processor</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2018-02-12T15:21:19Z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