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409E4B-2742-4437-9D2C-B1C4FA788ACE}">
  <a:tblStyle styleId="{C0409E4B-2742-4437-9D2C-B1C4FA788AC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wait Purao" userId="4ca600c25dcb981e" providerId="LiveId" clId="{583AD1C6-EE75-4C29-82C3-9A1A2E0580C8}"/>
    <pc:docChg chg="modSld">
      <pc:chgData name="Adwait Purao" userId="4ca600c25dcb981e" providerId="LiveId" clId="{583AD1C6-EE75-4C29-82C3-9A1A2E0580C8}" dt="2024-11-23T18:02:19.229" v="120" actId="113"/>
      <pc:docMkLst>
        <pc:docMk/>
      </pc:docMkLst>
      <pc:sldChg chg="modSp mod">
        <pc:chgData name="Adwait Purao" userId="4ca600c25dcb981e" providerId="LiveId" clId="{583AD1C6-EE75-4C29-82C3-9A1A2E0580C8}" dt="2024-11-23T11:52:13.834" v="3" actId="1076"/>
        <pc:sldMkLst>
          <pc:docMk/>
          <pc:sldMk cId="0" sldId="258"/>
        </pc:sldMkLst>
        <pc:spChg chg="mod">
          <ac:chgData name="Adwait Purao" userId="4ca600c25dcb981e" providerId="LiveId" clId="{583AD1C6-EE75-4C29-82C3-9A1A2E0580C8}" dt="2024-11-23T11:51:59.651" v="0" actId="1076"/>
          <ac:spMkLst>
            <pc:docMk/>
            <pc:sldMk cId="0" sldId="258"/>
            <ac:spMk id="62" creationId="{00000000-0000-0000-0000-000000000000}"/>
          </ac:spMkLst>
        </pc:spChg>
        <pc:spChg chg="mod">
          <ac:chgData name="Adwait Purao" userId="4ca600c25dcb981e" providerId="LiveId" clId="{583AD1C6-EE75-4C29-82C3-9A1A2E0580C8}" dt="2024-11-23T11:52:13.834" v="3" actId="1076"/>
          <ac:spMkLst>
            <pc:docMk/>
            <pc:sldMk cId="0" sldId="258"/>
            <ac:spMk id="63" creationId="{00000000-0000-0000-0000-000000000000}"/>
          </ac:spMkLst>
        </pc:spChg>
      </pc:sldChg>
      <pc:sldChg chg="modSp mod">
        <pc:chgData name="Adwait Purao" userId="4ca600c25dcb981e" providerId="LiveId" clId="{583AD1C6-EE75-4C29-82C3-9A1A2E0580C8}" dt="2024-11-23T11:54:27.209" v="5" actId="1076"/>
        <pc:sldMkLst>
          <pc:docMk/>
          <pc:sldMk cId="0" sldId="262"/>
        </pc:sldMkLst>
        <pc:spChg chg="mod">
          <ac:chgData name="Adwait Purao" userId="4ca600c25dcb981e" providerId="LiveId" clId="{583AD1C6-EE75-4C29-82C3-9A1A2E0580C8}" dt="2024-11-23T11:54:22.147" v="4" actId="14100"/>
          <ac:spMkLst>
            <pc:docMk/>
            <pc:sldMk cId="0" sldId="262"/>
            <ac:spMk id="97" creationId="{00000000-0000-0000-0000-000000000000}"/>
          </ac:spMkLst>
        </pc:spChg>
        <pc:spChg chg="mod">
          <ac:chgData name="Adwait Purao" userId="4ca600c25dcb981e" providerId="LiveId" clId="{583AD1C6-EE75-4C29-82C3-9A1A2E0580C8}" dt="2024-11-23T11:54:27.209" v="5" actId="1076"/>
          <ac:spMkLst>
            <pc:docMk/>
            <pc:sldMk cId="0" sldId="262"/>
            <ac:spMk id="98" creationId="{00000000-0000-0000-0000-000000000000}"/>
          </ac:spMkLst>
        </pc:spChg>
      </pc:sldChg>
      <pc:sldChg chg="modSp mod">
        <pc:chgData name="Adwait Purao" userId="4ca600c25dcb981e" providerId="LiveId" clId="{583AD1C6-EE75-4C29-82C3-9A1A2E0580C8}" dt="2024-11-23T12:31:38.362" v="8" actId="1076"/>
        <pc:sldMkLst>
          <pc:docMk/>
          <pc:sldMk cId="0" sldId="264"/>
        </pc:sldMkLst>
        <pc:spChg chg="mod">
          <ac:chgData name="Adwait Purao" userId="4ca600c25dcb981e" providerId="LiveId" clId="{583AD1C6-EE75-4C29-82C3-9A1A2E0580C8}" dt="2024-11-23T12:31:33.233" v="7" actId="1076"/>
          <ac:spMkLst>
            <pc:docMk/>
            <pc:sldMk cId="0" sldId="264"/>
            <ac:spMk id="114" creationId="{00000000-0000-0000-0000-000000000000}"/>
          </ac:spMkLst>
        </pc:spChg>
        <pc:spChg chg="mod">
          <ac:chgData name="Adwait Purao" userId="4ca600c25dcb981e" providerId="LiveId" clId="{583AD1C6-EE75-4C29-82C3-9A1A2E0580C8}" dt="2024-11-23T12:31:38.362" v="8" actId="1076"/>
          <ac:spMkLst>
            <pc:docMk/>
            <pc:sldMk cId="0" sldId="264"/>
            <ac:spMk id="115" creationId="{00000000-0000-0000-0000-000000000000}"/>
          </ac:spMkLst>
        </pc:spChg>
      </pc:sldChg>
      <pc:sldChg chg="modSp mod">
        <pc:chgData name="Adwait Purao" userId="4ca600c25dcb981e" providerId="LiveId" clId="{583AD1C6-EE75-4C29-82C3-9A1A2E0580C8}" dt="2024-11-23T14:28:59.260" v="10" actId="1076"/>
        <pc:sldMkLst>
          <pc:docMk/>
          <pc:sldMk cId="0" sldId="265"/>
        </pc:sldMkLst>
        <pc:spChg chg="mod">
          <ac:chgData name="Adwait Purao" userId="4ca600c25dcb981e" providerId="LiveId" clId="{583AD1C6-EE75-4C29-82C3-9A1A2E0580C8}" dt="2024-11-23T14:28:51.184" v="9" actId="14100"/>
          <ac:spMkLst>
            <pc:docMk/>
            <pc:sldMk cId="0" sldId="265"/>
            <ac:spMk id="124" creationId="{00000000-0000-0000-0000-000000000000}"/>
          </ac:spMkLst>
        </pc:spChg>
        <pc:spChg chg="mod">
          <ac:chgData name="Adwait Purao" userId="4ca600c25dcb981e" providerId="LiveId" clId="{583AD1C6-EE75-4C29-82C3-9A1A2E0580C8}" dt="2024-11-23T14:28:59.260" v="10" actId="1076"/>
          <ac:spMkLst>
            <pc:docMk/>
            <pc:sldMk cId="0" sldId="265"/>
            <ac:spMk id="125" creationId="{00000000-0000-0000-0000-000000000000}"/>
          </ac:spMkLst>
        </pc:spChg>
      </pc:sldChg>
      <pc:sldChg chg="modSp mod">
        <pc:chgData name="Adwait Purao" userId="4ca600c25dcb981e" providerId="LiveId" clId="{583AD1C6-EE75-4C29-82C3-9A1A2E0580C8}" dt="2024-11-23T14:30:48.241" v="14" actId="14100"/>
        <pc:sldMkLst>
          <pc:docMk/>
          <pc:sldMk cId="0" sldId="266"/>
        </pc:sldMkLst>
        <pc:spChg chg="mod">
          <ac:chgData name="Adwait Purao" userId="4ca600c25dcb981e" providerId="LiveId" clId="{583AD1C6-EE75-4C29-82C3-9A1A2E0580C8}" dt="2024-11-23T14:30:30.156" v="12" actId="1076"/>
          <ac:spMkLst>
            <pc:docMk/>
            <pc:sldMk cId="0" sldId="266"/>
            <ac:spMk id="134" creationId="{00000000-0000-0000-0000-000000000000}"/>
          </ac:spMkLst>
        </pc:spChg>
        <pc:spChg chg="mod">
          <ac:chgData name="Adwait Purao" userId="4ca600c25dcb981e" providerId="LiveId" clId="{583AD1C6-EE75-4C29-82C3-9A1A2E0580C8}" dt="2024-11-23T14:30:48.241" v="14" actId="14100"/>
          <ac:spMkLst>
            <pc:docMk/>
            <pc:sldMk cId="0" sldId="266"/>
            <ac:spMk id="135" creationId="{00000000-0000-0000-0000-000000000000}"/>
          </ac:spMkLst>
        </pc:spChg>
      </pc:sldChg>
      <pc:sldChg chg="modSp mod">
        <pc:chgData name="Adwait Purao" userId="4ca600c25dcb981e" providerId="LiveId" clId="{583AD1C6-EE75-4C29-82C3-9A1A2E0580C8}" dt="2024-11-23T14:38:50.053" v="15" actId="14100"/>
        <pc:sldMkLst>
          <pc:docMk/>
          <pc:sldMk cId="0" sldId="267"/>
        </pc:sldMkLst>
        <pc:spChg chg="mod">
          <ac:chgData name="Adwait Purao" userId="4ca600c25dcb981e" providerId="LiveId" clId="{583AD1C6-EE75-4C29-82C3-9A1A2E0580C8}" dt="2024-11-23T14:38:50.053" v="15" actId="14100"/>
          <ac:spMkLst>
            <pc:docMk/>
            <pc:sldMk cId="0" sldId="267"/>
            <ac:spMk id="144" creationId="{00000000-0000-0000-0000-000000000000}"/>
          </ac:spMkLst>
        </pc:spChg>
      </pc:sldChg>
      <pc:sldChg chg="modSp mod">
        <pc:chgData name="Adwait Purao" userId="4ca600c25dcb981e" providerId="LiveId" clId="{583AD1C6-EE75-4C29-82C3-9A1A2E0580C8}" dt="2024-11-23T16:04:50.962" v="18" actId="1076"/>
        <pc:sldMkLst>
          <pc:docMk/>
          <pc:sldMk cId="0" sldId="268"/>
        </pc:sldMkLst>
        <pc:spChg chg="mod">
          <ac:chgData name="Adwait Purao" userId="4ca600c25dcb981e" providerId="LiveId" clId="{583AD1C6-EE75-4C29-82C3-9A1A2E0580C8}" dt="2024-11-23T16:04:18.059" v="16" actId="14100"/>
          <ac:spMkLst>
            <pc:docMk/>
            <pc:sldMk cId="0" sldId="268"/>
            <ac:spMk id="154" creationId="{00000000-0000-0000-0000-000000000000}"/>
          </ac:spMkLst>
        </pc:spChg>
        <pc:spChg chg="mod">
          <ac:chgData name="Adwait Purao" userId="4ca600c25dcb981e" providerId="LiveId" clId="{583AD1C6-EE75-4C29-82C3-9A1A2E0580C8}" dt="2024-11-23T16:04:50.962" v="18" actId="1076"/>
          <ac:spMkLst>
            <pc:docMk/>
            <pc:sldMk cId="0" sldId="268"/>
            <ac:spMk id="155" creationId="{00000000-0000-0000-0000-000000000000}"/>
          </ac:spMkLst>
        </pc:spChg>
      </pc:sldChg>
      <pc:sldChg chg="delSp modSp mod">
        <pc:chgData name="Adwait Purao" userId="4ca600c25dcb981e" providerId="LiveId" clId="{583AD1C6-EE75-4C29-82C3-9A1A2E0580C8}" dt="2024-11-23T16:09:36.053" v="41"/>
        <pc:sldMkLst>
          <pc:docMk/>
          <pc:sldMk cId="0" sldId="269"/>
        </pc:sldMkLst>
        <pc:spChg chg="mod">
          <ac:chgData name="Adwait Purao" userId="4ca600c25dcb981e" providerId="LiveId" clId="{583AD1C6-EE75-4C29-82C3-9A1A2E0580C8}" dt="2024-11-23T16:06:58.259" v="22" actId="1076"/>
          <ac:spMkLst>
            <pc:docMk/>
            <pc:sldMk cId="0" sldId="269"/>
            <ac:spMk id="164" creationId="{00000000-0000-0000-0000-000000000000}"/>
          </ac:spMkLst>
        </pc:spChg>
        <pc:spChg chg="mod">
          <ac:chgData name="Adwait Purao" userId="4ca600c25dcb981e" providerId="LiveId" clId="{583AD1C6-EE75-4C29-82C3-9A1A2E0580C8}" dt="2024-11-23T16:09:31.762" v="38" actId="1076"/>
          <ac:spMkLst>
            <pc:docMk/>
            <pc:sldMk cId="0" sldId="269"/>
            <ac:spMk id="165" creationId="{00000000-0000-0000-0000-000000000000}"/>
          </ac:spMkLst>
        </pc:spChg>
        <pc:spChg chg="del mod">
          <ac:chgData name="Adwait Purao" userId="4ca600c25dcb981e" providerId="LiveId" clId="{583AD1C6-EE75-4C29-82C3-9A1A2E0580C8}" dt="2024-11-23T16:09:36.053" v="41"/>
          <ac:spMkLst>
            <pc:docMk/>
            <pc:sldMk cId="0" sldId="269"/>
            <ac:spMk id="166" creationId="{00000000-0000-0000-0000-000000000000}"/>
          </ac:spMkLst>
        </pc:spChg>
        <pc:spChg chg="mod">
          <ac:chgData name="Adwait Purao" userId="4ca600c25dcb981e" providerId="LiveId" clId="{583AD1C6-EE75-4C29-82C3-9A1A2E0580C8}" dt="2024-11-23T16:09:35.035" v="39" actId="1076"/>
          <ac:spMkLst>
            <pc:docMk/>
            <pc:sldMk cId="0" sldId="269"/>
            <ac:spMk id="167" creationId="{00000000-0000-0000-0000-000000000000}"/>
          </ac:spMkLst>
        </pc:spChg>
      </pc:sldChg>
      <pc:sldChg chg="modSp mod">
        <pc:chgData name="Adwait Purao" userId="4ca600c25dcb981e" providerId="LiveId" clId="{583AD1C6-EE75-4C29-82C3-9A1A2E0580C8}" dt="2024-11-23T16:13:32.463" v="48" actId="113"/>
        <pc:sldMkLst>
          <pc:docMk/>
          <pc:sldMk cId="0" sldId="270"/>
        </pc:sldMkLst>
        <pc:spChg chg="mod">
          <ac:chgData name="Adwait Purao" userId="4ca600c25dcb981e" providerId="LiveId" clId="{583AD1C6-EE75-4C29-82C3-9A1A2E0580C8}" dt="2024-11-23T16:11:48.315" v="42" actId="14100"/>
          <ac:spMkLst>
            <pc:docMk/>
            <pc:sldMk cId="0" sldId="270"/>
            <ac:spMk id="176" creationId="{00000000-0000-0000-0000-000000000000}"/>
          </ac:spMkLst>
        </pc:spChg>
        <pc:spChg chg="mod">
          <ac:chgData name="Adwait Purao" userId="4ca600c25dcb981e" providerId="LiveId" clId="{583AD1C6-EE75-4C29-82C3-9A1A2E0580C8}" dt="2024-11-23T16:13:32.463" v="48" actId="113"/>
          <ac:spMkLst>
            <pc:docMk/>
            <pc:sldMk cId="0" sldId="270"/>
            <ac:spMk id="177" creationId="{00000000-0000-0000-0000-000000000000}"/>
          </ac:spMkLst>
        </pc:spChg>
      </pc:sldChg>
      <pc:sldChg chg="modSp mod">
        <pc:chgData name="Adwait Purao" userId="4ca600c25dcb981e" providerId="LiveId" clId="{583AD1C6-EE75-4C29-82C3-9A1A2E0580C8}" dt="2024-11-23T16:16:24.460" v="62" actId="113"/>
        <pc:sldMkLst>
          <pc:docMk/>
          <pc:sldMk cId="0" sldId="271"/>
        </pc:sldMkLst>
        <pc:spChg chg="mod">
          <ac:chgData name="Adwait Purao" userId="4ca600c25dcb981e" providerId="LiveId" clId="{583AD1C6-EE75-4C29-82C3-9A1A2E0580C8}" dt="2024-11-23T16:13:41.556" v="50" actId="1076"/>
          <ac:spMkLst>
            <pc:docMk/>
            <pc:sldMk cId="0" sldId="271"/>
            <ac:spMk id="186" creationId="{00000000-0000-0000-0000-000000000000}"/>
          </ac:spMkLst>
        </pc:spChg>
        <pc:spChg chg="mod">
          <ac:chgData name="Adwait Purao" userId="4ca600c25dcb981e" providerId="LiveId" clId="{583AD1C6-EE75-4C29-82C3-9A1A2E0580C8}" dt="2024-11-23T16:16:24.460" v="62" actId="113"/>
          <ac:spMkLst>
            <pc:docMk/>
            <pc:sldMk cId="0" sldId="271"/>
            <ac:spMk id="187" creationId="{00000000-0000-0000-0000-000000000000}"/>
          </ac:spMkLst>
        </pc:spChg>
      </pc:sldChg>
      <pc:sldChg chg="modSp mod">
        <pc:chgData name="Adwait Purao" userId="4ca600c25dcb981e" providerId="LiveId" clId="{583AD1C6-EE75-4C29-82C3-9A1A2E0580C8}" dt="2024-11-23T16:18:28.916" v="83" actId="113"/>
        <pc:sldMkLst>
          <pc:docMk/>
          <pc:sldMk cId="0" sldId="272"/>
        </pc:sldMkLst>
        <pc:spChg chg="mod">
          <ac:chgData name="Adwait Purao" userId="4ca600c25dcb981e" providerId="LiveId" clId="{583AD1C6-EE75-4C29-82C3-9A1A2E0580C8}" dt="2024-11-23T16:16:59.539" v="64" actId="1076"/>
          <ac:spMkLst>
            <pc:docMk/>
            <pc:sldMk cId="0" sldId="272"/>
            <ac:spMk id="196" creationId="{00000000-0000-0000-0000-000000000000}"/>
          </ac:spMkLst>
        </pc:spChg>
        <pc:spChg chg="mod">
          <ac:chgData name="Adwait Purao" userId="4ca600c25dcb981e" providerId="LiveId" clId="{583AD1C6-EE75-4C29-82C3-9A1A2E0580C8}" dt="2024-11-23T16:18:28.916" v="83" actId="113"/>
          <ac:spMkLst>
            <pc:docMk/>
            <pc:sldMk cId="0" sldId="272"/>
            <ac:spMk id="197" creationId="{00000000-0000-0000-0000-000000000000}"/>
          </ac:spMkLst>
        </pc:spChg>
      </pc:sldChg>
      <pc:sldChg chg="modSp mod">
        <pc:chgData name="Adwait Purao" userId="4ca600c25dcb981e" providerId="LiveId" clId="{583AD1C6-EE75-4C29-82C3-9A1A2E0580C8}" dt="2024-11-23T17:06:33.214" v="85" actId="14100"/>
        <pc:sldMkLst>
          <pc:docMk/>
          <pc:sldMk cId="0" sldId="273"/>
        </pc:sldMkLst>
        <pc:spChg chg="mod">
          <ac:chgData name="Adwait Purao" userId="4ca600c25dcb981e" providerId="LiveId" clId="{583AD1C6-EE75-4C29-82C3-9A1A2E0580C8}" dt="2024-11-23T16:18:37.307" v="84" actId="1076"/>
          <ac:spMkLst>
            <pc:docMk/>
            <pc:sldMk cId="0" sldId="273"/>
            <ac:spMk id="202" creationId="{00000000-0000-0000-0000-000000000000}"/>
          </ac:spMkLst>
        </pc:spChg>
        <pc:spChg chg="mod">
          <ac:chgData name="Adwait Purao" userId="4ca600c25dcb981e" providerId="LiveId" clId="{583AD1C6-EE75-4C29-82C3-9A1A2E0580C8}" dt="2024-11-23T17:06:33.214" v="85" actId="14100"/>
          <ac:spMkLst>
            <pc:docMk/>
            <pc:sldMk cId="0" sldId="273"/>
            <ac:spMk id="203" creationId="{00000000-0000-0000-0000-000000000000}"/>
          </ac:spMkLst>
        </pc:spChg>
      </pc:sldChg>
      <pc:sldChg chg="modSp mod">
        <pc:chgData name="Adwait Purao" userId="4ca600c25dcb981e" providerId="LiveId" clId="{583AD1C6-EE75-4C29-82C3-9A1A2E0580C8}" dt="2024-11-23T17:10:27.486" v="88" actId="1076"/>
        <pc:sldMkLst>
          <pc:docMk/>
          <pc:sldMk cId="0" sldId="274"/>
        </pc:sldMkLst>
        <pc:spChg chg="mod">
          <ac:chgData name="Adwait Purao" userId="4ca600c25dcb981e" providerId="LiveId" clId="{583AD1C6-EE75-4C29-82C3-9A1A2E0580C8}" dt="2024-11-23T17:10:23.854" v="87" actId="1076"/>
          <ac:spMkLst>
            <pc:docMk/>
            <pc:sldMk cId="0" sldId="274"/>
            <ac:spMk id="217" creationId="{00000000-0000-0000-0000-000000000000}"/>
          </ac:spMkLst>
        </pc:spChg>
        <pc:spChg chg="mod">
          <ac:chgData name="Adwait Purao" userId="4ca600c25dcb981e" providerId="LiveId" clId="{583AD1C6-EE75-4C29-82C3-9A1A2E0580C8}" dt="2024-11-23T17:10:27.486" v="88" actId="1076"/>
          <ac:spMkLst>
            <pc:docMk/>
            <pc:sldMk cId="0" sldId="274"/>
            <ac:spMk id="218" creationId="{00000000-0000-0000-0000-000000000000}"/>
          </ac:spMkLst>
        </pc:spChg>
      </pc:sldChg>
      <pc:sldChg chg="modSp mod">
        <pc:chgData name="Adwait Purao" userId="4ca600c25dcb981e" providerId="LiveId" clId="{583AD1C6-EE75-4C29-82C3-9A1A2E0580C8}" dt="2024-11-23T17:11:55.101" v="90" actId="1076"/>
        <pc:sldMkLst>
          <pc:docMk/>
          <pc:sldMk cId="0" sldId="275"/>
        </pc:sldMkLst>
        <pc:spChg chg="mod">
          <ac:chgData name="Adwait Purao" userId="4ca600c25dcb981e" providerId="LiveId" clId="{583AD1C6-EE75-4C29-82C3-9A1A2E0580C8}" dt="2024-11-23T17:11:55.101" v="90" actId="1076"/>
          <ac:spMkLst>
            <pc:docMk/>
            <pc:sldMk cId="0" sldId="275"/>
            <ac:spMk id="227" creationId="{00000000-0000-0000-0000-000000000000}"/>
          </ac:spMkLst>
        </pc:spChg>
        <pc:spChg chg="mod">
          <ac:chgData name="Adwait Purao" userId="4ca600c25dcb981e" providerId="LiveId" clId="{583AD1C6-EE75-4C29-82C3-9A1A2E0580C8}" dt="2024-11-23T17:11:49.117" v="89" actId="1076"/>
          <ac:spMkLst>
            <pc:docMk/>
            <pc:sldMk cId="0" sldId="275"/>
            <ac:spMk id="228" creationId="{00000000-0000-0000-0000-000000000000}"/>
          </ac:spMkLst>
        </pc:spChg>
      </pc:sldChg>
      <pc:sldChg chg="modSp mod">
        <pc:chgData name="Adwait Purao" userId="4ca600c25dcb981e" providerId="LiveId" clId="{583AD1C6-EE75-4C29-82C3-9A1A2E0580C8}" dt="2024-11-23T18:01:04.085" v="103" actId="113"/>
        <pc:sldMkLst>
          <pc:docMk/>
          <pc:sldMk cId="0" sldId="276"/>
        </pc:sldMkLst>
        <pc:spChg chg="mod">
          <ac:chgData name="Adwait Purao" userId="4ca600c25dcb981e" providerId="LiveId" clId="{583AD1C6-EE75-4C29-82C3-9A1A2E0580C8}" dt="2024-11-23T17:59:14.595" v="94" actId="1076"/>
          <ac:spMkLst>
            <pc:docMk/>
            <pc:sldMk cId="0" sldId="276"/>
            <ac:spMk id="237" creationId="{00000000-0000-0000-0000-000000000000}"/>
          </ac:spMkLst>
        </pc:spChg>
        <pc:spChg chg="mod">
          <ac:chgData name="Adwait Purao" userId="4ca600c25dcb981e" providerId="LiveId" clId="{583AD1C6-EE75-4C29-82C3-9A1A2E0580C8}" dt="2024-11-23T18:01:04.085" v="103" actId="113"/>
          <ac:spMkLst>
            <pc:docMk/>
            <pc:sldMk cId="0" sldId="276"/>
            <ac:spMk id="238" creationId="{00000000-0000-0000-0000-000000000000}"/>
          </ac:spMkLst>
        </pc:spChg>
      </pc:sldChg>
      <pc:sldChg chg="modSp mod">
        <pc:chgData name="Adwait Purao" userId="4ca600c25dcb981e" providerId="LiveId" clId="{583AD1C6-EE75-4C29-82C3-9A1A2E0580C8}" dt="2024-11-23T18:02:03.533" v="117" actId="113"/>
        <pc:sldMkLst>
          <pc:docMk/>
          <pc:sldMk cId="0" sldId="277"/>
        </pc:sldMkLst>
        <pc:spChg chg="mod">
          <ac:chgData name="Adwait Purao" userId="4ca600c25dcb981e" providerId="LiveId" clId="{583AD1C6-EE75-4C29-82C3-9A1A2E0580C8}" dt="2024-11-23T18:01:30.059" v="110" actId="14100"/>
          <ac:spMkLst>
            <pc:docMk/>
            <pc:sldMk cId="0" sldId="277"/>
            <ac:spMk id="247" creationId="{00000000-0000-0000-0000-000000000000}"/>
          </ac:spMkLst>
        </pc:spChg>
        <pc:spChg chg="mod">
          <ac:chgData name="Adwait Purao" userId="4ca600c25dcb981e" providerId="LiveId" clId="{583AD1C6-EE75-4C29-82C3-9A1A2E0580C8}" dt="2024-11-23T18:02:03.533" v="117" actId="113"/>
          <ac:spMkLst>
            <pc:docMk/>
            <pc:sldMk cId="0" sldId="277"/>
            <ac:spMk id="248" creationId="{00000000-0000-0000-0000-000000000000}"/>
          </ac:spMkLst>
        </pc:spChg>
      </pc:sldChg>
      <pc:sldChg chg="modSp mod">
        <pc:chgData name="Adwait Purao" userId="4ca600c25dcb981e" providerId="LiveId" clId="{583AD1C6-EE75-4C29-82C3-9A1A2E0580C8}" dt="2024-11-23T18:02:19.229" v="120" actId="113"/>
        <pc:sldMkLst>
          <pc:docMk/>
          <pc:sldMk cId="0" sldId="278"/>
        </pc:sldMkLst>
        <pc:spChg chg="mod">
          <ac:chgData name="Adwait Purao" userId="4ca600c25dcb981e" providerId="LiveId" clId="{583AD1C6-EE75-4C29-82C3-9A1A2E0580C8}" dt="2024-11-23T18:02:19.229" v="120" actId="113"/>
          <ac:spMkLst>
            <pc:docMk/>
            <pc:sldMk cId="0" sldId="278"/>
            <ac:spMk id="2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10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4" name="Google Shape;1004;p10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10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3" name="Google Shape;1013;p10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10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3" name="Google Shape;1023;p10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10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2" name="Google Shape;1032;p10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0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2" name="Google Shape;1042;p10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0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2" name="Google Shape;1052;p10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10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1" name="Google Shape;1061;p10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10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2" name="Google Shape;1072;p10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10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2" name="Google Shape;1082;p10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3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3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3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3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4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4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4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4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4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4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4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4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5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5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5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5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5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p5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p5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5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5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5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5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5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6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6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6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6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6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0" name="Google Shape;640;p6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6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6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6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6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6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6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6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6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9" name="Google Shape;689;p6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9" name="Google Shape;699;p6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6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6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7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7" name="Google Shape;717;p7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7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7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7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7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7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7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5" name="Google Shape;765;p7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7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7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7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4" name="Google Shape;784;p7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7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p7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7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2" name="Google Shape;802;p7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8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2" name="Google Shape;812;p8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8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1" name="Google Shape;821;p8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8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1" name="Google Shape;831;p8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8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8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8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1" name="Google Shape;851;p8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8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1" name="Google Shape;861;p8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8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1" name="Google Shape;871;p8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8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1" name="Google Shape;881;p8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8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1" name="Google Shape;891;p8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8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p8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9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0" name="Google Shape;910;p9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9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1" name="Google Shape;921;p9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9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0" name="Google Shape;930;p9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9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9" name="Google Shape;939;p9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9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p9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9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9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9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p9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9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7" name="Google Shape;977;p9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9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6" name="Google Shape;986;p9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9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5" name="Google Shape;995;p9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635880" y="304927"/>
            <a:ext cx="2920238"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916939" y="1171092"/>
            <a:ext cx="10358755" cy="43757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35880" y="304927"/>
            <a:ext cx="2920238"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635880" y="304927"/>
            <a:ext cx="2920238"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35880" y="304927"/>
            <a:ext cx="2920238" cy="635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0" i="0" u="none" strike="noStrike" cap="non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16939" y="1171092"/>
            <a:ext cx="10358755" cy="43757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rtl="0">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rtl="0">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rtl="0">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rtl="0">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rtl="0">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rtl="0">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rtl="0">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rtl="0">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3103626" y="486536"/>
            <a:ext cx="5981700" cy="2338461"/>
          </a:xfrm>
          <a:prstGeom prst="rect">
            <a:avLst/>
          </a:prstGeom>
          <a:noFill/>
          <a:ln>
            <a:noFill/>
          </a:ln>
        </p:spPr>
        <p:txBody>
          <a:bodyPr spcFirstLastPara="1" wrap="square" lIns="0" tIns="106025" rIns="0" bIns="0" anchor="t" anchorCtr="0">
            <a:spAutoFit/>
          </a:bodyPr>
          <a:lstStyle/>
          <a:p>
            <a:pPr marL="12700" marR="5080" lvl="0" indent="0" algn="ctr" rtl="0">
              <a:lnSpc>
                <a:spcPct val="107962"/>
              </a:lnSpc>
              <a:spcBef>
                <a:spcPts val="0"/>
              </a:spcBef>
              <a:spcAft>
                <a:spcPts val="0"/>
              </a:spcAft>
              <a:buNone/>
            </a:pPr>
            <a:r>
              <a:rPr lang="en-US" sz="5400"/>
              <a:t>Consumer Electronics</a:t>
            </a:r>
            <a:br>
              <a:rPr lang="en-US" sz="5400"/>
            </a:br>
            <a:endParaRPr sz="5400"/>
          </a:p>
          <a:p>
            <a:pPr marL="10795" lvl="0" indent="0" algn="ctr" rtl="0">
              <a:lnSpc>
                <a:spcPct val="106481"/>
              </a:lnSpc>
              <a:spcBef>
                <a:spcPts val="0"/>
              </a:spcBef>
              <a:spcAft>
                <a:spcPts val="0"/>
              </a:spcAft>
              <a:buNone/>
            </a:pPr>
            <a:r>
              <a:rPr lang="en-US" sz="5400"/>
              <a:t>Audio Systems</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1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21" name="Google Shape;121;p1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22" name="Google Shape;122;p1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23" name="Google Shape;123;p1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10</a:t>
            </a:fld>
            <a:endParaRPr/>
          </a:p>
        </p:txBody>
      </p:sp>
      <p:sp>
        <p:nvSpPr>
          <p:cNvPr id="124" name="Google Shape;124;p16"/>
          <p:cNvSpPr txBox="1">
            <a:spLocks noGrp="1"/>
          </p:cNvSpPr>
          <p:nvPr>
            <p:ph type="title"/>
          </p:nvPr>
        </p:nvSpPr>
        <p:spPr>
          <a:xfrm>
            <a:off x="4862945" y="308228"/>
            <a:ext cx="2119641"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u="sng" dirty="0"/>
              <a:t>Fidelity:</a:t>
            </a:r>
            <a:endParaRPr sz="4400" dirty="0"/>
          </a:p>
        </p:txBody>
      </p:sp>
      <p:sp>
        <p:nvSpPr>
          <p:cNvPr id="125" name="Google Shape;125;p16"/>
          <p:cNvSpPr txBox="1"/>
          <p:nvPr/>
        </p:nvSpPr>
        <p:spPr>
          <a:xfrm>
            <a:off x="526535" y="1243711"/>
            <a:ext cx="10792460" cy="4201791"/>
          </a:xfrm>
          <a:prstGeom prst="rect">
            <a:avLst/>
          </a:prstGeom>
          <a:noFill/>
          <a:ln>
            <a:noFill/>
          </a:ln>
        </p:spPr>
        <p:txBody>
          <a:bodyPr spcFirstLastPara="1" wrap="square" lIns="0" tIns="97150" rIns="0" bIns="0" anchor="t" anchorCtr="0">
            <a:spAutoFit/>
          </a:bodyPr>
          <a:lstStyle/>
          <a:p>
            <a:pPr marL="241300" marR="71120" lvl="0" indent="-228600" algn="l" rtl="0">
              <a:lnSpc>
                <a:spcPct val="8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Fidelity is defined as the ability of an audio amplifier to reproduce all the  sound frequencies faithfully i.e. amplify all of them equally.</a:t>
            </a:r>
            <a:endParaRPr sz="2800" b="0" i="0" u="none" strike="noStrike" cap="none" dirty="0">
              <a:solidFill>
                <a:schemeClr val="dk1"/>
              </a:solidFill>
              <a:latin typeface="Calibri"/>
              <a:ea typeface="Calibri"/>
              <a:cs typeface="Calibri"/>
              <a:sym typeface="Calibri"/>
            </a:endParaRPr>
          </a:p>
          <a:p>
            <a:pPr marL="241300" marR="0" lvl="0" indent="-228600" algn="l" rtl="0">
              <a:lnSpc>
                <a:spcPct val="100000"/>
              </a:lnSpc>
              <a:spcBef>
                <a:spcPts val="34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Fidelity is the quality of faithfulness or loyalty.</a:t>
            </a:r>
            <a:endParaRPr sz="2800" b="0" i="0" u="none" strike="noStrike" cap="none" dirty="0">
              <a:solidFill>
                <a:schemeClr val="dk1"/>
              </a:solidFill>
              <a:latin typeface="Calibri"/>
              <a:ea typeface="Calibri"/>
              <a:cs typeface="Calibri"/>
              <a:sym typeface="Calibri"/>
            </a:endParaRPr>
          </a:p>
          <a:p>
            <a:pPr marL="241300" marR="193040" lvl="0" indent="-228600" algn="l" rtl="0">
              <a:lnSpc>
                <a:spcPct val="96071"/>
              </a:lnSpc>
              <a:spcBef>
                <a:spcPts val="969"/>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Therefore the fidelity is dependent on the frequency response of the AF  amplifier.</a:t>
            </a:r>
            <a:endParaRPr sz="2800" b="0" i="0" u="none" strike="noStrike" cap="none" dirty="0">
              <a:solidFill>
                <a:schemeClr val="dk1"/>
              </a:solidFill>
              <a:latin typeface="Calibri"/>
              <a:ea typeface="Calibri"/>
              <a:cs typeface="Calibri"/>
              <a:sym typeface="Calibri"/>
            </a:endParaRPr>
          </a:p>
          <a:p>
            <a:pPr marL="241300" marR="372110" lvl="0" indent="-228600" algn="l" rtl="0">
              <a:lnSpc>
                <a:spcPct val="96071"/>
              </a:lnSpc>
              <a:spcBef>
                <a:spcPts val="994"/>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High fidelity (Hi-Fi) is essential in order reproduce a good quality music  faithfully i.e. without introducing any distortion.</a:t>
            </a:r>
            <a:endParaRPr sz="2800" b="0" i="0" u="none" strike="noStrike" cap="none" dirty="0">
              <a:solidFill>
                <a:schemeClr val="dk1"/>
              </a:solidFill>
              <a:latin typeface="Calibri"/>
              <a:ea typeface="Calibri"/>
              <a:cs typeface="Calibri"/>
              <a:sym typeface="Calibri"/>
            </a:endParaRPr>
          </a:p>
          <a:p>
            <a:pPr marL="241300" marR="372110" lvl="0" indent="-228600" algn="l" rtl="0">
              <a:lnSpc>
                <a:spcPct val="96071"/>
              </a:lnSpc>
              <a:spcBef>
                <a:spcPts val="994"/>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Usually the higher the decibel (Db), the better the quality of sound.</a:t>
            </a:r>
            <a:endParaRPr sz="2800" b="0" i="0" u="none" strike="noStrike" cap="none" dirty="0">
              <a:solidFill>
                <a:schemeClr val="dk1"/>
              </a:solidFill>
              <a:latin typeface="Calibri"/>
              <a:ea typeface="Calibri"/>
              <a:cs typeface="Calibri"/>
              <a:sym typeface="Calibri"/>
            </a:endParaRPr>
          </a:p>
          <a:p>
            <a:pPr marL="241300" marR="5080" lvl="0" indent="-228600" algn="l" rtl="0">
              <a:lnSpc>
                <a:spcPct val="96071"/>
              </a:lnSpc>
              <a:spcBef>
                <a:spcPts val="100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For this it is essential to have a flat frequency response over a wide range  of audio frequency.</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1005"/>
        <p:cNvGrpSpPr/>
        <p:nvPr/>
      </p:nvGrpSpPr>
      <p:grpSpPr>
        <a:xfrm>
          <a:off x="0" y="0"/>
          <a:ext cx="0" cy="0"/>
          <a:chOff x="0" y="0"/>
          <a:chExt cx="0" cy="0"/>
        </a:xfrm>
      </p:grpSpPr>
      <p:sp>
        <p:nvSpPr>
          <p:cNvPr id="1006" name="Google Shape;1006;p10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07" name="Google Shape;1007;p10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08" name="Google Shape;1008;p10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09" name="Google Shape;1009;p106"/>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100</a:t>
            </a:fld>
            <a:endParaRPr sz="1200">
              <a:solidFill>
                <a:schemeClr val="dk1"/>
              </a:solidFill>
              <a:latin typeface="Calibri"/>
              <a:ea typeface="Calibri"/>
              <a:cs typeface="Calibri"/>
              <a:sym typeface="Calibri"/>
            </a:endParaRPr>
          </a:p>
        </p:txBody>
      </p:sp>
      <p:sp>
        <p:nvSpPr>
          <p:cNvPr id="1010" name="Google Shape;1010;p106"/>
          <p:cNvSpPr txBox="1"/>
          <p:nvPr/>
        </p:nvSpPr>
        <p:spPr>
          <a:xfrm>
            <a:off x="916939" y="297002"/>
            <a:ext cx="10360025" cy="5313045"/>
          </a:xfrm>
          <a:prstGeom prst="rect">
            <a:avLst/>
          </a:prstGeom>
          <a:noFill/>
          <a:ln>
            <a:noFill/>
          </a:ln>
        </p:spPr>
        <p:txBody>
          <a:bodyPr spcFirstLastPara="1" wrap="square" lIns="0" tIns="60325" rIns="0" bIns="0" anchor="t" anchorCtr="0">
            <a:spAutoFit/>
          </a:bodyPr>
          <a:lstStyle/>
          <a:p>
            <a:pPr marL="241300" marR="6350" lvl="0" indent="-229234" algn="just" rtl="0">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First the output bit rate is chosen. Standard bit rates are 96 Kbps,128  Kbps etc</a:t>
            </a:r>
            <a:endParaRPr sz="2800">
              <a:solidFill>
                <a:schemeClr val="dk1"/>
              </a:solidFill>
              <a:latin typeface="Calibri"/>
              <a:ea typeface="Calibri"/>
              <a:cs typeface="Calibri"/>
              <a:sym typeface="Calibri"/>
            </a:endParaRPr>
          </a:p>
          <a:p>
            <a:pPr marL="241300" marR="0" lvl="0" indent="-229234" algn="just" rtl="0">
              <a:lnSpc>
                <a:spcPct val="100000"/>
              </a:lnSpc>
              <a:spcBef>
                <a:spcPts val="6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Then the samples are passed in groups of 1152</a:t>
            </a:r>
            <a:endParaRPr sz="2800">
              <a:solidFill>
                <a:schemeClr val="dk1"/>
              </a:solidFill>
              <a:latin typeface="Calibri"/>
              <a:ea typeface="Calibri"/>
              <a:cs typeface="Calibri"/>
              <a:sym typeface="Calibri"/>
            </a:endParaRPr>
          </a:p>
          <a:p>
            <a:pPr marL="241300" marR="5080" lvl="0" indent="-229234" algn="just" rtl="0">
              <a:lnSpc>
                <a:spcPct val="108214"/>
              </a:lnSpc>
              <a:spcBef>
                <a:spcPts val="10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Each group of samples is first passed through 32 digital filters to get  32 frequency bands</a:t>
            </a:r>
            <a:endParaRPr sz="2800">
              <a:solidFill>
                <a:schemeClr val="dk1"/>
              </a:solidFill>
              <a:latin typeface="Calibri"/>
              <a:ea typeface="Calibri"/>
              <a:cs typeface="Calibri"/>
              <a:sym typeface="Calibri"/>
            </a:endParaRPr>
          </a:p>
          <a:p>
            <a:pPr marL="241300" marR="5715" lvl="0" indent="-229234" algn="just" rtl="0">
              <a:lnSpc>
                <a:spcPct val="107857"/>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At the same time the input is fed into psycho acoustic mode in order  to determine the masked a frequencies</a:t>
            </a:r>
            <a:endParaRPr sz="2800">
              <a:solidFill>
                <a:schemeClr val="dk1"/>
              </a:solidFill>
              <a:latin typeface="Calibri"/>
              <a:ea typeface="Calibri"/>
              <a:cs typeface="Calibri"/>
              <a:sym typeface="Calibri"/>
            </a:endParaRPr>
          </a:p>
          <a:p>
            <a:pPr marL="241300" marR="11430" lvl="0" indent="-229234" algn="just" rtl="0">
              <a:lnSpc>
                <a:spcPct val="108214"/>
              </a:lnSpc>
              <a:spcBef>
                <a:spcPts val="10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Then each of the 32 frequency bands is further transformed to  provide the finer spectral resolution.</a:t>
            </a:r>
            <a:endParaRPr sz="2800">
              <a:solidFill>
                <a:schemeClr val="dk1"/>
              </a:solidFill>
              <a:latin typeface="Calibri"/>
              <a:ea typeface="Calibri"/>
              <a:cs typeface="Calibri"/>
              <a:sym typeface="Calibri"/>
            </a:endParaRPr>
          </a:p>
          <a:p>
            <a:pPr marL="241300" marR="7620" lvl="0" indent="-229234" algn="just" rtl="0">
              <a:lnSpc>
                <a:spcPct val="108214"/>
              </a:lnSpc>
              <a:spcBef>
                <a:spcPts val="98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bits are encoded using Huffman encoding. Various techniques are  used for noise reduction, antializing and for exploiting the  interchannel redundancy.</a:t>
            </a:r>
            <a:endParaRPr sz="2800">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1014"/>
        <p:cNvGrpSpPr/>
        <p:nvPr/>
      </p:nvGrpSpPr>
      <p:grpSpPr>
        <a:xfrm>
          <a:off x="0" y="0"/>
          <a:ext cx="0" cy="0"/>
          <a:chOff x="0" y="0"/>
          <a:chExt cx="0" cy="0"/>
        </a:xfrm>
      </p:grpSpPr>
      <p:sp>
        <p:nvSpPr>
          <p:cNvPr id="1015" name="Google Shape;1015;p107"/>
          <p:cNvSpPr txBox="1"/>
          <p:nvPr/>
        </p:nvSpPr>
        <p:spPr>
          <a:xfrm>
            <a:off x="916939" y="0"/>
            <a:ext cx="9502775" cy="1944370"/>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rgbClr val="FF0000"/>
              </a:buClr>
              <a:buSzPts val="2800"/>
              <a:buFont typeface="Arial"/>
              <a:buChar char="•"/>
            </a:pPr>
            <a:r>
              <a:rPr lang="en-US" sz="2800">
                <a:solidFill>
                  <a:srgbClr val="FF0000"/>
                </a:solidFill>
                <a:latin typeface="Calibri"/>
                <a:ea typeface="Calibri"/>
                <a:cs typeface="Calibri"/>
                <a:sym typeface="Calibri"/>
              </a:rPr>
              <a:t>Block Diagram</a:t>
            </a:r>
            <a:endParaRPr sz="2800">
              <a:solidFill>
                <a:schemeClr val="dk1"/>
              </a:solidFill>
              <a:latin typeface="Calibri"/>
              <a:ea typeface="Calibri"/>
              <a:cs typeface="Calibri"/>
              <a:sym typeface="Calibri"/>
            </a:endParaRPr>
          </a:p>
          <a:p>
            <a:pPr marL="241300" marR="0" lvl="0" indent="-229234" algn="l" rtl="0">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audio compression is used to send speech on music</a:t>
            </a:r>
            <a:endParaRPr sz="2800">
              <a:solidFill>
                <a:schemeClr val="dk1"/>
              </a:solidFill>
              <a:latin typeface="Calibri"/>
              <a:ea typeface="Calibri"/>
              <a:cs typeface="Calibri"/>
              <a:sym typeface="Calibri"/>
            </a:endParaRPr>
          </a:p>
          <a:p>
            <a:pPr marL="241300" marR="5080" lvl="0" indent="-229234" algn="l" rtl="0">
              <a:lnSpc>
                <a:spcPct val="107857"/>
              </a:lnSpc>
              <a:spcBef>
                <a:spcPts val="104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speech we have to compress the 64 kHz digitized signal. This  concept is illustrated as shown in the figure</a:t>
            </a:r>
            <a:endParaRPr sz="2800">
              <a:solidFill>
                <a:schemeClr val="dk1"/>
              </a:solidFill>
              <a:latin typeface="Calibri"/>
              <a:ea typeface="Calibri"/>
              <a:cs typeface="Calibri"/>
              <a:sym typeface="Calibri"/>
            </a:endParaRPr>
          </a:p>
        </p:txBody>
      </p:sp>
      <p:pic>
        <p:nvPicPr>
          <p:cNvPr id="1016" name="Google Shape;1016;p107"/>
          <p:cNvPicPr preferRelativeResize="0"/>
          <p:nvPr/>
        </p:nvPicPr>
        <p:blipFill rotWithShape="1">
          <a:blip r:embed="rId3">
            <a:alphaModFix/>
          </a:blip>
          <a:srcRect/>
          <a:stretch/>
        </p:blipFill>
        <p:spPr>
          <a:xfrm>
            <a:off x="1139952" y="2008632"/>
            <a:ext cx="7704995" cy="3236976"/>
          </a:xfrm>
          <a:prstGeom prst="rect">
            <a:avLst/>
          </a:prstGeom>
          <a:noFill/>
          <a:ln>
            <a:noFill/>
          </a:ln>
        </p:spPr>
      </p:pic>
      <p:sp>
        <p:nvSpPr>
          <p:cNvPr id="1017" name="Google Shape;1017;p10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18" name="Google Shape;1018;p10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19" name="Google Shape;1019;p10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20" name="Google Shape;1020;p107"/>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101</a:t>
            </a:fld>
            <a:endParaRPr sz="12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1024"/>
        <p:cNvGrpSpPr/>
        <p:nvPr/>
      </p:nvGrpSpPr>
      <p:grpSpPr>
        <a:xfrm>
          <a:off x="0" y="0"/>
          <a:ext cx="0" cy="0"/>
          <a:chOff x="0" y="0"/>
          <a:chExt cx="0" cy="0"/>
        </a:xfrm>
      </p:grpSpPr>
      <p:sp>
        <p:nvSpPr>
          <p:cNvPr id="1025" name="Google Shape;1025;p10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26" name="Google Shape;1026;p10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27" name="Google Shape;1027;p10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28" name="Google Shape;1028;p108"/>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102</a:t>
            </a:fld>
            <a:endParaRPr sz="1200">
              <a:solidFill>
                <a:schemeClr val="dk1"/>
              </a:solidFill>
              <a:latin typeface="Calibri"/>
              <a:ea typeface="Calibri"/>
              <a:cs typeface="Calibri"/>
              <a:sym typeface="Calibri"/>
            </a:endParaRPr>
          </a:p>
        </p:txBody>
      </p:sp>
      <p:sp>
        <p:nvSpPr>
          <p:cNvPr id="1029" name="Google Shape;1029;p108"/>
          <p:cNvSpPr txBox="1"/>
          <p:nvPr/>
        </p:nvSpPr>
        <p:spPr>
          <a:xfrm>
            <a:off x="929639" y="1793493"/>
            <a:ext cx="9897110" cy="1732280"/>
          </a:xfrm>
          <a:prstGeom prst="rect">
            <a:avLst/>
          </a:prstGeom>
          <a:noFill/>
          <a:ln>
            <a:noFill/>
          </a:ln>
        </p:spPr>
        <p:txBody>
          <a:bodyPr spcFirstLastPara="1" wrap="square" lIns="0" tIns="60950" rIns="0" bIns="0" anchor="t" anchorCtr="0">
            <a:spAutoFit/>
          </a:bodyPr>
          <a:lstStyle/>
          <a:p>
            <a:pPr marL="228600" marR="0" lvl="0" indent="-228600"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the speech we have to compress the 1.411 MHz digitized music  signal. For audio	compression, we need to use either </a:t>
            </a:r>
            <a:r>
              <a:rPr lang="en-US" sz="2800">
                <a:solidFill>
                  <a:srgbClr val="FF0000"/>
                </a:solidFill>
                <a:latin typeface="Calibri"/>
                <a:ea typeface="Calibri"/>
                <a:cs typeface="Calibri"/>
                <a:sym typeface="Calibri"/>
              </a:rPr>
              <a:t>predictive  encoding or perceptual encoding</a:t>
            </a:r>
            <a:endParaRPr sz="2800">
              <a:solidFill>
                <a:schemeClr val="dk1"/>
              </a:solidFill>
              <a:latin typeface="Calibri"/>
              <a:ea typeface="Calibri"/>
              <a:cs typeface="Calibri"/>
              <a:sym typeface="Calibri"/>
            </a:endParaRPr>
          </a:p>
          <a:p>
            <a:pPr marL="0" marR="0" lvl="0" indent="0" algn="l" rtl="0">
              <a:lnSpc>
                <a:spcPct val="100000"/>
              </a:lnSpc>
              <a:spcBef>
                <a:spcPts val="640"/>
              </a:spcBef>
              <a:spcAft>
                <a:spcPts val="0"/>
              </a:spcAft>
              <a:buNone/>
            </a:pPr>
            <a:r>
              <a:rPr lang="en-US" sz="2800">
                <a:solidFill>
                  <a:srgbClr val="FF0000"/>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1033"/>
        <p:cNvGrpSpPr/>
        <p:nvPr/>
      </p:nvGrpSpPr>
      <p:grpSpPr>
        <a:xfrm>
          <a:off x="0" y="0"/>
          <a:ext cx="0" cy="0"/>
          <a:chOff x="0" y="0"/>
          <a:chExt cx="0" cy="0"/>
        </a:xfrm>
      </p:grpSpPr>
      <p:sp>
        <p:nvSpPr>
          <p:cNvPr id="1034" name="Google Shape;1034;p10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35" name="Google Shape;1035;p10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36" name="Google Shape;1036;p10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37" name="Google Shape;1037;p109"/>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103</a:t>
            </a:fld>
            <a:endParaRPr sz="1200">
              <a:solidFill>
                <a:schemeClr val="dk1"/>
              </a:solidFill>
              <a:latin typeface="Calibri"/>
              <a:ea typeface="Calibri"/>
              <a:cs typeface="Calibri"/>
              <a:sym typeface="Calibri"/>
            </a:endParaRPr>
          </a:p>
        </p:txBody>
      </p:sp>
      <p:sp>
        <p:nvSpPr>
          <p:cNvPr id="1038" name="Google Shape;1038;p109"/>
          <p:cNvSpPr txBox="1">
            <a:spLocks noGrp="1"/>
          </p:cNvSpPr>
          <p:nvPr>
            <p:ph type="title"/>
          </p:nvPr>
        </p:nvSpPr>
        <p:spPr>
          <a:xfrm>
            <a:off x="4085082" y="297002"/>
            <a:ext cx="4021454"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Predictive encoding</a:t>
            </a:r>
            <a:endParaRPr/>
          </a:p>
        </p:txBody>
      </p:sp>
      <p:sp>
        <p:nvSpPr>
          <p:cNvPr id="1039" name="Google Shape;1039;p109"/>
          <p:cNvSpPr txBox="1"/>
          <p:nvPr/>
        </p:nvSpPr>
        <p:spPr>
          <a:xfrm>
            <a:off x="916939" y="1094613"/>
            <a:ext cx="10359390" cy="5433060"/>
          </a:xfrm>
          <a:prstGeom prst="rect">
            <a:avLst/>
          </a:prstGeom>
          <a:noFill/>
          <a:ln>
            <a:noFill/>
          </a:ln>
        </p:spPr>
        <p:txBody>
          <a:bodyPr spcFirstLastPara="1" wrap="square" lIns="0" tIns="92075" rIns="0" bIns="0" anchor="t" anchorCtr="0">
            <a:spAutoFit/>
          </a:bodyPr>
          <a:lstStyle/>
          <a:p>
            <a:pPr marL="241300" marR="5080" lvl="0" indent="-229234" algn="just" rtl="0">
              <a:lnSpc>
                <a:spcPct val="8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this technique, first the audio signal is sampled. Then the differences  between the samples are encoded instead of encoding all the samples.</a:t>
            </a:r>
            <a:endParaRPr sz="2600">
              <a:solidFill>
                <a:schemeClr val="dk1"/>
              </a:solidFill>
              <a:latin typeface="Calibri"/>
              <a:ea typeface="Calibri"/>
              <a:cs typeface="Calibri"/>
              <a:sym typeface="Calibri"/>
            </a:endParaRPr>
          </a:p>
          <a:p>
            <a:pPr marL="241300" marR="0" lvl="0" indent="-229234" algn="just" rtl="0">
              <a:lnSpc>
                <a:spcPct val="100000"/>
              </a:lnSpc>
              <a:spcBef>
                <a:spcPts val="3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This type of encoding is generally preferred for the speech signals</a:t>
            </a:r>
            <a:endParaRPr sz="2600">
              <a:solidFill>
                <a:schemeClr val="dk1"/>
              </a:solidFill>
              <a:latin typeface="Calibri"/>
              <a:ea typeface="Calibri"/>
              <a:cs typeface="Calibri"/>
              <a:sym typeface="Calibri"/>
            </a:endParaRPr>
          </a:p>
          <a:p>
            <a:pPr marL="241300" marR="5080" lvl="0" indent="-229234" algn="just" rtl="0">
              <a:lnSpc>
                <a:spcPct val="96153"/>
              </a:lnSpc>
              <a:spcBef>
                <a:spcPts val="9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Quality audio on CD requires a transmission bandwidth of 1.411 Mbps.  So a substantial compression is necessary to make transmission over the  internet possible</a:t>
            </a:r>
            <a:endParaRPr sz="2600">
              <a:solidFill>
                <a:schemeClr val="dk1"/>
              </a:solidFill>
              <a:latin typeface="Calibri"/>
              <a:ea typeface="Calibri"/>
              <a:cs typeface="Calibri"/>
              <a:sym typeface="Calibri"/>
            </a:endParaRPr>
          </a:p>
          <a:p>
            <a:pPr marL="241300" marR="0" lvl="0" indent="-229234" algn="just" rtl="0">
              <a:lnSpc>
                <a:spcPct val="100000"/>
              </a:lnSpc>
              <a:spcBef>
                <a:spcPts val="3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Hence various audio compression algorithms are developed.</a:t>
            </a:r>
            <a:endParaRPr sz="2600">
              <a:solidFill>
                <a:schemeClr val="dk1"/>
              </a:solidFill>
              <a:latin typeface="Calibri"/>
              <a:ea typeface="Calibri"/>
              <a:cs typeface="Calibri"/>
              <a:sym typeface="Calibri"/>
            </a:endParaRPr>
          </a:p>
          <a:p>
            <a:pPr marL="241300" marR="5080" lvl="0" indent="-229234" algn="just" rtl="0">
              <a:lnSpc>
                <a:spcPct val="8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most popular algorithm is </a:t>
            </a:r>
            <a:r>
              <a:rPr lang="en-US" sz="2600">
                <a:solidFill>
                  <a:srgbClr val="FF0000"/>
                </a:solidFill>
                <a:latin typeface="Calibri"/>
                <a:ea typeface="Calibri"/>
                <a:cs typeface="Calibri"/>
                <a:sym typeface="Calibri"/>
              </a:rPr>
              <a:t>MPEG audio</a:t>
            </a:r>
            <a:r>
              <a:rPr lang="en-US" sz="2600">
                <a:solidFill>
                  <a:schemeClr val="dk1"/>
                </a:solidFill>
                <a:latin typeface="Calibri"/>
                <a:ea typeface="Calibri"/>
                <a:cs typeface="Calibri"/>
                <a:sym typeface="Calibri"/>
              </a:rPr>
              <a:t>. It has three layers (variants).  Out of these layers MP3 (MPEG layer 3) is the most powerful and best  known.</a:t>
            </a:r>
            <a:endParaRPr sz="2600">
              <a:solidFill>
                <a:schemeClr val="dk1"/>
              </a:solidFill>
              <a:latin typeface="Calibri"/>
              <a:ea typeface="Calibri"/>
              <a:cs typeface="Calibri"/>
              <a:sym typeface="Calibri"/>
            </a:endParaRPr>
          </a:p>
          <a:p>
            <a:pPr marL="241300" marR="6350" lvl="0" indent="-229234" algn="just" rtl="0">
              <a:lnSpc>
                <a:spcPct val="80000"/>
              </a:lnSpc>
              <a:spcBef>
                <a:spcPts val="100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MPEG is actually a video compression standard and MP3 belongs to its  audio portion.</a:t>
            </a:r>
            <a:endParaRPr sz="2600">
              <a:solidFill>
                <a:schemeClr val="dk1"/>
              </a:solidFill>
              <a:latin typeface="Calibri"/>
              <a:ea typeface="Calibri"/>
              <a:cs typeface="Calibri"/>
              <a:sym typeface="Calibri"/>
            </a:endParaRPr>
          </a:p>
          <a:p>
            <a:pPr marL="241300" marR="0" lvl="0" indent="-229234" algn="just" rtl="0">
              <a:lnSpc>
                <a:spcPct val="100000"/>
              </a:lnSpc>
              <a:spcBef>
                <a:spcPts val="3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One way of audio compression is to use the waveform coding technique</a:t>
            </a:r>
            <a:endParaRPr sz="2600">
              <a:solidFill>
                <a:schemeClr val="dk1"/>
              </a:solidFill>
              <a:latin typeface="Calibri"/>
              <a:ea typeface="Calibri"/>
              <a:cs typeface="Calibri"/>
              <a:sym typeface="Calibri"/>
            </a:endParaRPr>
          </a:p>
          <a:p>
            <a:pPr marL="241300" marR="0" lvl="0" indent="-229234" algn="just" rtl="0">
              <a:lnSpc>
                <a:spcPct val="100000"/>
              </a:lnSpc>
              <a:spcBef>
                <a:spcPts val="37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other type is perceptual coding.</a:t>
            </a:r>
            <a:endParaRPr sz="26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1043"/>
        <p:cNvGrpSpPr/>
        <p:nvPr/>
      </p:nvGrpSpPr>
      <p:grpSpPr>
        <a:xfrm>
          <a:off x="0" y="0"/>
          <a:ext cx="0" cy="0"/>
          <a:chOff x="0" y="0"/>
          <a:chExt cx="0" cy="0"/>
        </a:xfrm>
      </p:grpSpPr>
      <p:sp>
        <p:nvSpPr>
          <p:cNvPr id="1044" name="Google Shape;1044;p11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45" name="Google Shape;1045;p11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46" name="Google Shape;1046;p11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47" name="Google Shape;1047;p110"/>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104</a:t>
            </a:fld>
            <a:endParaRPr sz="1200">
              <a:solidFill>
                <a:schemeClr val="dk1"/>
              </a:solidFill>
              <a:latin typeface="Calibri"/>
              <a:ea typeface="Calibri"/>
              <a:cs typeface="Calibri"/>
              <a:sym typeface="Calibri"/>
            </a:endParaRPr>
          </a:p>
        </p:txBody>
      </p:sp>
      <p:sp>
        <p:nvSpPr>
          <p:cNvPr id="1048" name="Google Shape;1048;p110"/>
          <p:cNvSpPr txBox="1">
            <a:spLocks noGrp="1"/>
          </p:cNvSpPr>
          <p:nvPr>
            <p:ph type="title"/>
          </p:nvPr>
        </p:nvSpPr>
        <p:spPr>
          <a:xfrm>
            <a:off x="4434078" y="304927"/>
            <a:ext cx="3220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A Home theatre</a:t>
            </a:r>
            <a:endParaRPr/>
          </a:p>
        </p:txBody>
      </p:sp>
      <p:sp>
        <p:nvSpPr>
          <p:cNvPr id="1049" name="Google Shape;1049;p110"/>
          <p:cNvSpPr txBox="1"/>
          <p:nvPr/>
        </p:nvSpPr>
        <p:spPr>
          <a:xfrm>
            <a:off x="916939" y="1122044"/>
            <a:ext cx="10358755" cy="3395345"/>
          </a:xfrm>
          <a:prstGeom prst="rect">
            <a:avLst/>
          </a:prstGeom>
          <a:noFill/>
          <a:ln>
            <a:noFill/>
          </a:ln>
        </p:spPr>
        <p:txBody>
          <a:bodyPr spcFirstLastPara="1" wrap="square" lIns="0" tIns="54600" rIns="0" bIns="0" anchor="t" anchorCtr="0">
            <a:spAutoFit/>
          </a:bodyPr>
          <a:lstStyle/>
          <a:p>
            <a:pPr marL="241300" marR="5080" lvl="0" indent="-229234" algn="just" rtl="0">
              <a:lnSpc>
                <a:spcPct val="90000"/>
              </a:lnSpc>
              <a:spcBef>
                <a:spcPts val="0"/>
              </a:spcBef>
              <a:spcAft>
                <a:spcPts val="0"/>
              </a:spcAft>
              <a:buClr>
                <a:srgbClr val="FF0000"/>
              </a:buClr>
              <a:buSzPts val="2800"/>
              <a:buFont typeface="Arial"/>
              <a:buChar char="•"/>
            </a:pPr>
            <a:r>
              <a:rPr lang="en-US" sz="2800">
                <a:solidFill>
                  <a:srgbClr val="FF0000"/>
                </a:solidFill>
                <a:latin typeface="Calibri"/>
                <a:ea typeface="Calibri"/>
                <a:cs typeface="Calibri"/>
                <a:sym typeface="Calibri"/>
              </a:rPr>
              <a:t>A home theatre</a:t>
            </a:r>
            <a:r>
              <a:rPr lang="en-US" sz="2800">
                <a:solidFill>
                  <a:schemeClr val="dk1"/>
                </a:solidFill>
                <a:latin typeface="Calibri"/>
                <a:ea typeface="Calibri"/>
                <a:cs typeface="Calibri"/>
                <a:sym typeface="Calibri"/>
              </a:rPr>
              <a:t>, is an integrated audio, video system which consists  of a DVD or a Blu ray player, a multichannel amplifier, a set of five or  more surround sound speakers, speaker wires, connection cables, a  remote control and a subwoofer cabinet.</a:t>
            </a:r>
            <a:endParaRPr sz="2800">
              <a:solidFill>
                <a:schemeClr val="dk1"/>
              </a:solidFill>
              <a:latin typeface="Calibri"/>
              <a:ea typeface="Calibri"/>
              <a:cs typeface="Calibri"/>
              <a:sym typeface="Calibri"/>
            </a:endParaRPr>
          </a:p>
          <a:p>
            <a:pPr marL="241300" marR="7620" lvl="0" indent="-229234" algn="just" rtl="0">
              <a:lnSpc>
                <a:spcPct val="107857"/>
              </a:lnSpc>
              <a:spcBef>
                <a:spcPts val="105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Some of the manufacturers of home theatres are Philips, Sony,  Panasonic, LG, Samsung etc</a:t>
            </a:r>
            <a:endParaRPr sz="2800">
              <a:solidFill>
                <a:schemeClr val="dk1"/>
              </a:solidFill>
              <a:latin typeface="Calibri"/>
              <a:ea typeface="Calibri"/>
              <a:cs typeface="Calibri"/>
              <a:sym typeface="Calibri"/>
            </a:endParaRPr>
          </a:p>
          <a:p>
            <a:pPr marL="241300" marR="6350" lvl="0" indent="-229234" algn="just" rtl="0">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low price Home theatre systems are called as the "2.1" systems,  whereas the higher quality ones are called as "5.1" or "7.1" systems.</a:t>
            </a:r>
            <a:endParaRPr sz="2800">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1053"/>
        <p:cNvGrpSpPr/>
        <p:nvPr/>
      </p:nvGrpSpPr>
      <p:grpSpPr>
        <a:xfrm>
          <a:off x="0" y="0"/>
          <a:ext cx="0" cy="0"/>
          <a:chOff x="0" y="0"/>
          <a:chExt cx="0" cy="0"/>
        </a:xfrm>
      </p:grpSpPr>
      <p:sp>
        <p:nvSpPr>
          <p:cNvPr id="1054" name="Google Shape;1054;p11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55" name="Google Shape;1055;p11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56" name="Google Shape;1056;p11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57" name="Google Shape;1057;p111"/>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105</a:t>
            </a:fld>
            <a:endParaRPr sz="1200">
              <a:solidFill>
                <a:schemeClr val="dk1"/>
              </a:solidFill>
              <a:latin typeface="Calibri"/>
              <a:ea typeface="Calibri"/>
              <a:cs typeface="Calibri"/>
              <a:sym typeface="Calibri"/>
            </a:endParaRPr>
          </a:p>
        </p:txBody>
      </p:sp>
      <p:sp>
        <p:nvSpPr>
          <p:cNvPr id="1058" name="Google Shape;1058;p111"/>
          <p:cNvSpPr txBox="1"/>
          <p:nvPr/>
        </p:nvSpPr>
        <p:spPr>
          <a:xfrm>
            <a:off x="916939" y="716998"/>
            <a:ext cx="10361295" cy="4796790"/>
          </a:xfrm>
          <a:prstGeom prst="rect">
            <a:avLst/>
          </a:prstGeom>
          <a:noFill/>
          <a:ln>
            <a:noFill/>
          </a:ln>
        </p:spPr>
        <p:txBody>
          <a:bodyPr spcFirstLastPara="1" wrap="square" lIns="0" tIns="89525" rIns="0" bIns="0" anchor="t" anchorCtr="0">
            <a:spAutoFit/>
          </a:bodyPr>
          <a:lstStyle/>
          <a:p>
            <a:pPr marL="241300" marR="0" lvl="0" indent="-229234" algn="just" rtl="0">
              <a:lnSpc>
                <a:spcPct val="100000"/>
              </a:lnSpc>
              <a:spcBef>
                <a:spcPts val="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What the terms 2.1, 5.1, and 7.1 Mean?</a:t>
            </a:r>
            <a:endParaRPr sz="3200">
              <a:solidFill>
                <a:schemeClr val="dk1"/>
              </a:solidFill>
              <a:latin typeface="Calibri"/>
              <a:ea typeface="Calibri"/>
              <a:cs typeface="Calibri"/>
              <a:sym typeface="Calibri"/>
            </a:endParaRPr>
          </a:p>
          <a:p>
            <a:pPr marL="241300" marR="6985" lvl="0" indent="-229234" algn="just" rtl="0">
              <a:lnSpc>
                <a:spcPct val="90000"/>
              </a:lnSpc>
              <a:spcBef>
                <a:spcPts val="100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a:t>
            </a:r>
            <a:r>
              <a:rPr lang="en-US" sz="3200">
                <a:solidFill>
                  <a:srgbClr val="6F2F9F"/>
                </a:solidFill>
                <a:latin typeface="Calibri"/>
                <a:ea typeface="Calibri"/>
                <a:cs typeface="Calibri"/>
                <a:sym typeface="Calibri"/>
              </a:rPr>
              <a:t>2, 5, and 7 represent the number of channels </a:t>
            </a:r>
            <a:r>
              <a:rPr lang="en-US" sz="3200">
                <a:solidFill>
                  <a:schemeClr val="dk1"/>
                </a:solidFill>
                <a:latin typeface="Calibri"/>
                <a:ea typeface="Calibri"/>
                <a:cs typeface="Calibri"/>
                <a:sym typeface="Calibri"/>
              </a:rPr>
              <a:t>where the  speakers are laid out in a horizontal plane preferably placed  at approximately ear level, while the </a:t>
            </a:r>
            <a:r>
              <a:rPr lang="en-US" sz="3200">
                <a:solidFill>
                  <a:srgbClr val="6F2F9F"/>
                </a:solidFill>
                <a:latin typeface="Calibri"/>
                <a:ea typeface="Calibri"/>
                <a:cs typeface="Calibri"/>
                <a:sym typeface="Calibri"/>
              </a:rPr>
              <a:t>.1 represents the  subwoofer which is placed on the floor.</a:t>
            </a:r>
            <a:endParaRPr sz="3200">
              <a:solidFill>
                <a:schemeClr val="dk1"/>
              </a:solidFill>
              <a:latin typeface="Calibri"/>
              <a:ea typeface="Calibri"/>
              <a:cs typeface="Calibri"/>
              <a:sym typeface="Calibri"/>
            </a:endParaRPr>
          </a:p>
          <a:p>
            <a:pPr marL="241300" marR="5080" lvl="0" indent="-229234" algn="just" rtl="0">
              <a:lnSpc>
                <a:spcPct val="90000"/>
              </a:lnSpc>
              <a:spcBef>
                <a:spcPts val="101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Thus a 5.1 system has 5 speakers including a front, left and  right and a front center speaker. It also includes rear left and  right speakers plus a subwoofer for a surround sound  experience. A 2.1 system is just the Left and Right channel in  the front and a subwoofer.</a:t>
            </a:r>
            <a:endParaRPr sz="32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1062"/>
        <p:cNvGrpSpPr/>
        <p:nvPr/>
      </p:nvGrpSpPr>
      <p:grpSpPr>
        <a:xfrm>
          <a:off x="0" y="0"/>
          <a:ext cx="0" cy="0"/>
          <a:chOff x="0" y="0"/>
          <a:chExt cx="0" cy="0"/>
        </a:xfrm>
      </p:grpSpPr>
      <p:sp>
        <p:nvSpPr>
          <p:cNvPr id="1063" name="Google Shape;1063;p112"/>
          <p:cNvSpPr txBox="1">
            <a:spLocks noGrp="1"/>
          </p:cNvSpPr>
          <p:nvPr>
            <p:ph type="title"/>
          </p:nvPr>
        </p:nvSpPr>
        <p:spPr>
          <a:xfrm>
            <a:off x="4202429" y="282016"/>
            <a:ext cx="378523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A Home theatre ….</a:t>
            </a:r>
            <a:endParaRPr/>
          </a:p>
        </p:txBody>
      </p:sp>
      <p:sp>
        <p:nvSpPr>
          <p:cNvPr id="1064" name="Google Shape;1064;p112"/>
          <p:cNvSpPr txBox="1"/>
          <p:nvPr/>
        </p:nvSpPr>
        <p:spPr>
          <a:xfrm>
            <a:off x="916939" y="1793493"/>
            <a:ext cx="2842260" cy="1604645"/>
          </a:xfrm>
          <a:prstGeom prst="rect">
            <a:avLst/>
          </a:prstGeom>
          <a:noFill/>
          <a:ln>
            <a:noFill/>
          </a:ln>
        </p:spPr>
        <p:txBody>
          <a:bodyPr spcFirstLastPara="1" wrap="square" lIns="0" tIns="54600" rIns="0" bIns="0" anchor="t" anchorCtr="0">
            <a:spAutoFit/>
          </a:bodyPr>
          <a:lstStyle/>
          <a:p>
            <a:pPr marL="241300" marR="5080" lvl="0" indent="-229234" algn="just"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Typical home  theatre system is  shown in the  figure</a:t>
            </a:r>
            <a:endParaRPr sz="2800">
              <a:solidFill>
                <a:schemeClr val="dk1"/>
              </a:solidFill>
              <a:latin typeface="Calibri"/>
              <a:ea typeface="Calibri"/>
              <a:cs typeface="Calibri"/>
              <a:sym typeface="Calibri"/>
            </a:endParaRPr>
          </a:p>
        </p:txBody>
      </p:sp>
      <p:pic>
        <p:nvPicPr>
          <p:cNvPr id="1065" name="Google Shape;1065;p112"/>
          <p:cNvPicPr preferRelativeResize="0"/>
          <p:nvPr/>
        </p:nvPicPr>
        <p:blipFill rotWithShape="1">
          <a:blip r:embed="rId3">
            <a:alphaModFix/>
          </a:blip>
          <a:srcRect/>
          <a:stretch/>
        </p:blipFill>
        <p:spPr>
          <a:xfrm>
            <a:off x="4287011" y="1466088"/>
            <a:ext cx="6804659" cy="4351020"/>
          </a:xfrm>
          <a:prstGeom prst="rect">
            <a:avLst/>
          </a:prstGeom>
          <a:noFill/>
          <a:ln>
            <a:noFill/>
          </a:ln>
        </p:spPr>
      </p:pic>
      <p:sp>
        <p:nvSpPr>
          <p:cNvPr id="1066" name="Google Shape;1066;p11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67" name="Google Shape;1067;p11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68" name="Google Shape;1068;p11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69" name="Google Shape;1069;p112"/>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106</a:t>
            </a:fld>
            <a:endParaRPr sz="1200">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1073"/>
        <p:cNvGrpSpPr/>
        <p:nvPr/>
      </p:nvGrpSpPr>
      <p:grpSpPr>
        <a:xfrm>
          <a:off x="0" y="0"/>
          <a:ext cx="0" cy="0"/>
          <a:chOff x="0" y="0"/>
          <a:chExt cx="0" cy="0"/>
        </a:xfrm>
      </p:grpSpPr>
      <p:sp>
        <p:nvSpPr>
          <p:cNvPr id="1074" name="Google Shape;1074;p11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75" name="Google Shape;1075;p11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76" name="Google Shape;1076;p11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77" name="Google Shape;1077;p113"/>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107</a:t>
            </a:fld>
            <a:endParaRPr sz="1200">
              <a:solidFill>
                <a:schemeClr val="dk1"/>
              </a:solidFill>
              <a:latin typeface="Calibri"/>
              <a:ea typeface="Calibri"/>
              <a:cs typeface="Calibri"/>
              <a:sym typeface="Calibri"/>
            </a:endParaRPr>
          </a:p>
        </p:txBody>
      </p:sp>
      <p:sp>
        <p:nvSpPr>
          <p:cNvPr id="1078" name="Google Shape;1078;p113"/>
          <p:cNvSpPr txBox="1">
            <a:spLocks noGrp="1"/>
          </p:cNvSpPr>
          <p:nvPr>
            <p:ph type="title"/>
          </p:nvPr>
        </p:nvSpPr>
        <p:spPr>
          <a:xfrm>
            <a:off x="4202429" y="350011"/>
            <a:ext cx="378523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A Home theatre ….</a:t>
            </a:r>
            <a:endParaRPr/>
          </a:p>
        </p:txBody>
      </p:sp>
      <p:sp>
        <p:nvSpPr>
          <p:cNvPr id="1079" name="Google Shape;1079;p113"/>
          <p:cNvSpPr txBox="1"/>
          <p:nvPr/>
        </p:nvSpPr>
        <p:spPr>
          <a:xfrm>
            <a:off x="916939" y="1600937"/>
            <a:ext cx="9629775" cy="3804285"/>
          </a:xfrm>
          <a:prstGeom prst="rect">
            <a:avLst/>
          </a:prstGeom>
          <a:noFill/>
          <a:ln>
            <a:noFill/>
          </a:ln>
        </p:spPr>
        <p:txBody>
          <a:bodyPr spcFirstLastPara="1" wrap="square" lIns="0" tIns="167625" rIns="0" bIns="0" anchor="t" anchorCtr="0">
            <a:spAutoFit/>
          </a:bodyPr>
          <a:lstStyle/>
          <a:p>
            <a:pPr marL="241300" marR="0" lvl="0" indent="-279400" algn="l" rtl="0">
              <a:lnSpc>
                <a:spcPct val="100000"/>
              </a:lnSpc>
              <a:spcBef>
                <a:spcPts val="0"/>
              </a:spcBef>
              <a:spcAft>
                <a:spcPts val="0"/>
              </a:spcAft>
              <a:buClr>
                <a:srgbClr val="FF0000"/>
              </a:buClr>
              <a:buSzPts val="4400"/>
              <a:buFont typeface="Arial"/>
              <a:buChar char="•"/>
            </a:pPr>
            <a:r>
              <a:rPr lang="en-US" sz="4400">
                <a:solidFill>
                  <a:srgbClr val="FF0000"/>
                </a:solidFill>
                <a:latin typeface="Calibri"/>
                <a:ea typeface="Calibri"/>
                <a:cs typeface="Calibri"/>
                <a:sym typeface="Calibri"/>
              </a:rPr>
              <a:t>Features</a:t>
            </a:r>
            <a:endParaRPr sz="4400">
              <a:solidFill>
                <a:schemeClr val="dk1"/>
              </a:solidFill>
              <a:latin typeface="Calibri"/>
              <a:ea typeface="Calibri"/>
              <a:cs typeface="Calibri"/>
              <a:sym typeface="Calibri"/>
            </a:endParaRPr>
          </a:p>
          <a:p>
            <a:pPr marL="241300" marR="5080" lvl="0" indent="-229234" algn="l" rtl="0">
              <a:lnSpc>
                <a:spcPct val="108214"/>
              </a:lnSpc>
              <a:spcBef>
                <a:spcPts val="11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important features of a high end home theatre system are as  follows</a:t>
            </a:r>
            <a:endParaRPr sz="2800">
              <a:solidFill>
                <a:schemeClr val="dk1"/>
              </a:solidFill>
              <a:latin typeface="Calibri"/>
              <a:ea typeface="Calibri"/>
              <a:cs typeface="Calibri"/>
              <a:sym typeface="Calibri"/>
            </a:endParaRPr>
          </a:p>
          <a:p>
            <a:pPr marL="241300" marR="0" lvl="0" indent="-229234" algn="l" rtl="0">
              <a:lnSpc>
                <a:spcPct val="100000"/>
              </a:lnSpc>
              <a:spcBef>
                <a:spcPts val="6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Surround sound speakers</a:t>
            </a:r>
            <a:endParaRPr sz="2800">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does not include a TV or a monitor</a:t>
            </a:r>
            <a:endParaRPr sz="2800">
              <a:solidFill>
                <a:schemeClr val="dk1"/>
              </a:solidFill>
              <a:latin typeface="Calibri"/>
              <a:ea typeface="Calibri"/>
              <a:cs typeface="Calibri"/>
              <a:sym typeface="Calibri"/>
            </a:endParaRPr>
          </a:p>
          <a:p>
            <a:pPr marL="241300" marR="0" lvl="0" indent="-229234" algn="l" rtl="0">
              <a:lnSpc>
                <a:spcPct val="100000"/>
              </a:lnSpc>
              <a:spcBef>
                <a:spcPts val="67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Wireless speakers</a:t>
            </a:r>
            <a:endParaRPr sz="2800">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1080i or 4K video resolution (HD quality video)</a:t>
            </a:r>
            <a:endParaRPr sz="28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Shape 1083"/>
        <p:cNvGrpSpPr/>
        <p:nvPr/>
      </p:nvGrpSpPr>
      <p:grpSpPr>
        <a:xfrm>
          <a:off x="0" y="0"/>
          <a:ext cx="0" cy="0"/>
          <a:chOff x="0" y="0"/>
          <a:chExt cx="0" cy="0"/>
        </a:xfrm>
      </p:grpSpPr>
      <p:sp>
        <p:nvSpPr>
          <p:cNvPr id="1084" name="Google Shape;1084;p11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085" name="Google Shape;1085;p11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1086" name="Google Shape;1086;p11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87" name="Google Shape;1087;p114"/>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108</a:t>
            </a:fld>
            <a:endParaRPr sz="1200">
              <a:solidFill>
                <a:schemeClr val="dk1"/>
              </a:solidFill>
              <a:latin typeface="Calibri"/>
              <a:ea typeface="Calibri"/>
              <a:cs typeface="Calibri"/>
              <a:sym typeface="Calibri"/>
            </a:endParaRPr>
          </a:p>
        </p:txBody>
      </p:sp>
      <p:sp>
        <p:nvSpPr>
          <p:cNvPr id="1088" name="Google Shape;1088;p114"/>
          <p:cNvSpPr txBox="1"/>
          <p:nvPr/>
        </p:nvSpPr>
        <p:spPr>
          <a:xfrm>
            <a:off x="393598" y="125450"/>
            <a:ext cx="10495915" cy="6416040"/>
          </a:xfrm>
          <a:prstGeom prst="rect">
            <a:avLst/>
          </a:prstGeom>
          <a:noFill/>
          <a:ln>
            <a:noFill/>
          </a:ln>
        </p:spPr>
        <p:txBody>
          <a:bodyPr spcFirstLastPara="1" wrap="square" lIns="0" tIns="99675" rIns="0" bIns="0" anchor="t" anchorCtr="0">
            <a:spAutoFit/>
          </a:bodyPr>
          <a:lstStyle/>
          <a:p>
            <a:pPr marL="241300" marR="0" lvl="0" indent="-228600" algn="l" rtl="0">
              <a:lnSpc>
                <a:spcPct val="10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5 disc platter (the spinning surface that the record is placed on)</a:t>
            </a:r>
            <a:endParaRPr sz="2600">
              <a:solidFill>
                <a:schemeClr val="dk1"/>
              </a:solidFill>
              <a:latin typeface="Calibri"/>
              <a:ea typeface="Calibri"/>
              <a:cs typeface="Calibri"/>
              <a:sym typeface="Calibri"/>
            </a:endParaRPr>
          </a:p>
          <a:p>
            <a:pPr marL="241300" marR="0" lvl="0" indent="-228600" algn="l" rtl="0">
              <a:lnSpc>
                <a:spcPct val="100000"/>
              </a:lnSpc>
              <a:spcBef>
                <a:spcPts val="6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HDMI (High-Definition Multimedia Interface) inputs</a:t>
            </a:r>
            <a:endParaRPr sz="2600">
              <a:solidFill>
                <a:schemeClr val="dk1"/>
              </a:solidFill>
              <a:latin typeface="Calibri"/>
              <a:ea typeface="Calibri"/>
              <a:cs typeface="Calibri"/>
              <a:sym typeface="Calibri"/>
            </a:endParaRPr>
          </a:p>
          <a:p>
            <a:pPr marL="241300" marR="0" lvl="0" indent="-228600" algn="l" rtl="0">
              <a:lnSpc>
                <a:spcPct val="100000"/>
              </a:lnSpc>
              <a:spcBef>
                <a:spcPts val="69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USB (Universal Serial Bus) connectivity</a:t>
            </a:r>
            <a:endParaRPr sz="2600">
              <a:solidFill>
                <a:schemeClr val="dk1"/>
              </a:solidFill>
              <a:latin typeface="Calibri"/>
              <a:ea typeface="Calibri"/>
              <a:cs typeface="Calibri"/>
              <a:sym typeface="Calibri"/>
            </a:endParaRPr>
          </a:p>
          <a:p>
            <a:pPr marL="241300" marR="0" lvl="0" indent="-228600" algn="l" rtl="0">
              <a:lnSpc>
                <a:spcPct val="100000"/>
              </a:lnSpc>
              <a:spcBef>
                <a:spcPts val="6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Bluetooth support</a:t>
            </a:r>
            <a:endParaRPr sz="2600">
              <a:solidFill>
                <a:schemeClr val="dk1"/>
              </a:solidFill>
              <a:latin typeface="Calibri"/>
              <a:ea typeface="Calibri"/>
              <a:cs typeface="Calibri"/>
              <a:sym typeface="Calibri"/>
            </a:endParaRPr>
          </a:p>
          <a:p>
            <a:pPr marL="241300" marR="0" lvl="0" indent="-228600" algn="l" rtl="0">
              <a:lnSpc>
                <a:spcPct val="100000"/>
              </a:lnSpc>
              <a:spcBef>
                <a:spcPts val="6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Wi-Fi support</a:t>
            </a:r>
            <a:endParaRPr sz="2600">
              <a:solidFill>
                <a:schemeClr val="dk1"/>
              </a:solidFill>
              <a:latin typeface="Calibri"/>
              <a:ea typeface="Calibri"/>
              <a:cs typeface="Calibri"/>
              <a:sym typeface="Calibri"/>
            </a:endParaRPr>
          </a:p>
          <a:p>
            <a:pPr marL="12700" marR="3719195" lvl="0" indent="-165100" algn="l" rtl="0">
              <a:lnSpc>
                <a:spcPct val="121900"/>
              </a:lnSpc>
              <a:spcBef>
                <a:spcPts val="1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Provision of hard disc for recording the TV shows  </a:t>
            </a:r>
            <a:r>
              <a:rPr lang="en-US" sz="2600">
                <a:solidFill>
                  <a:srgbClr val="FF0000"/>
                </a:solidFill>
                <a:latin typeface="Calibri"/>
                <a:ea typeface="Calibri"/>
                <a:cs typeface="Calibri"/>
                <a:sym typeface="Calibri"/>
              </a:rPr>
              <a:t>Advantages</a:t>
            </a:r>
            <a:endParaRPr sz="2600">
              <a:solidFill>
                <a:schemeClr val="dk1"/>
              </a:solidFill>
              <a:latin typeface="Calibri"/>
              <a:ea typeface="Calibri"/>
              <a:cs typeface="Calibri"/>
              <a:sym typeface="Calibri"/>
            </a:endParaRPr>
          </a:p>
          <a:p>
            <a:pPr marL="240665" marR="5080" lvl="0" indent="-228600" algn="l" rtl="0">
              <a:lnSpc>
                <a:spcPct val="108076"/>
              </a:lnSpc>
              <a:spcBef>
                <a:spcPts val="103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Home theatre is an all in one way to enjoy the surround sound experience of  home cinema The customer doesn't have to select different units such as  amplifiers, speakers, cables etc on his own.</a:t>
            </a:r>
            <a:endParaRPr sz="2600">
              <a:solidFill>
                <a:schemeClr val="dk1"/>
              </a:solidFill>
              <a:latin typeface="Calibri"/>
              <a:ea typeface="Calibri"/>
              <a:cs typeface="Calibri"/>
              <a:sym typeface="Calibri"/>
            </a:endParaRPr>
          </a:p>
          <a:p>
            <a:pPr marL="241300" marR="0" lvl="0" indent="-228600" algn="l" rtl="0">
              <a:lnSpc>
                <a:spcPct val="100000"/>
              </a:lnSpc>
              <a:spcBef>
                <a:spcPts val="65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Drawbacks:</a:t>
            </a:r>
            <a:endParaRPr sz="2600">
              <a:solidFill>
                <a:schemeClr val="dk1"/>
              </a:solidFill>
              <a:latin typeface="Calibri"/>
              <a:ea typeface="Calibri"/>
              <a:cs typeface="Calibri"/>
              <a:sym typeface="Calibri"/>
            </a:endParaRPr>
          </a:p>
          <a:p>
            <a:pPr marL="240665" marR="783590" lvl="0" indent="-228600" algn="l" rtl="0">
              <a:lnSpc>
                <a:spcPct val="108076"/>
              </a:lnSpc>
              <a:spcBef>
                <a:spcPts val="104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home theatres lack the features and tweakabillity of home theatre  components which are available separately in market</a:t>
            </a:r>
            <a:endParaRPr sz="2600">
              <a:solidFill>
                <a:schemeClr val="dk1"/>
              </a:solidFill>
              <a:latin typeface="Calibri"/>
              <a:ea typeface="Calibri"/>
              <a:cs typeface="Calibri"/>
              <a:sym typeface="Calibri"/>
            </a:endParaRPr>
          </a:p>
          <a:p>
            <a:pPr marL="241300" marR="0" lvl="0" indent="-228600" algn="l" rtl="0">
              <a:lnSpc>
                <a:spcPct val="100000"/>
              </a:lnSpc>
              <a:spcBef>
                <a:spcPts val="64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These systems are quite expensive.</a:t>
            </a:r>
            <a:endParaRPr sz="2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1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31" name="Google Shape;131;p1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32" name="Google Shape;132;p1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33" name="Google Shape;133;p1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11</a:t>
            </a:fld>
            <a:endParaRPr/>
          </a:p>
        </p:txBody>
      </p:sp>
      <p:sp>
        <p:nvSpPr>
          <p:cNvPr id="134" name="Google Shape;134;p17"/>
          <p:cNvSpPr txBox="1">
            <a:spLocks noGrp="1"/>
          </p:cNvSpPr>
          <p:nvPr>
            <p:ph type="title"/>
          </p:nvPr>
        </p:nvSpPr>
        <p:spPr>
          <a:xfrm>
            <a:off x="784097" y="237252"/>
            <a:ext cx="8724138"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dirty="0"/>
              <a:t>Sensitivity of Human ear for Sound:</a:t>
            </a:r>
            <a:endParaRPr dirty="0"/>
          </a:p>
        </p:txBody>
      </p:sp>
      <p:sp>
        <p:nvSpPr>
          <p:cNvPr id="135" name="Google Shape;135;p17"/>
          <p:cNvSpPr txBox="1"/>
          <p:nvPr/>
        </p:nvSpPr>
        <p:spPr>
          <a:xfrm>
            <a:off x="825943" y="1032624"/>
            <a:ext cx="10474643" cy="4633433"/>
          </a:xfrm>
          <a:prstGeom prst="rect">
            <a:avLst/>
          </a:prstGeom>
          <a:noFill/>
          <a:ln>
            <a:noFill/>
          </a:ln>
        </p:spPr>
        <p:txBody>
          <a:bodyPr spcFirstLastPara="1" wrap="square" lIns="0" tIns="59675" rIns="0" bIns="0" anchor="t" anchorCtr="0">
            <a:spAutoFit/>
          </a:bodyPr>
          <a:lstStyle/>
          <a:p>
            <a:pPr marL="241300" marR="5080" lvl="0" indent="-229234" algn="just" rtl="0">
              <a:lnSpc>
                <a:spcPct val="108214"/>
              </a:lnSpc>
              <a:spcBef>
                <a:spcPts val="0"/>
              </a:spcBef>
              <a:spcAft>
                <a:spcPts val="0"/>
              </a:spcAft>
              <a:buClr>
                <a:srgbClr val="FF0000"/>
              </a:buClr>
              <a:buSzPts val="2800"/>
              <a:buFont typeface="Arial"/>
              <a:buChar char="•"/>
            </a:pPr>
            <a:r>
              <a:rPr lang="en-US" sz="2800" b="0" i="0" u="none" strike="noStrike" cap="none" dirty="0">
                <a:solidFill>
                  <a:srgbClr val="FF0000"/>
                </a:solidFill>
                <a:latin typeface="Calibri"/>
                <a:ea typeface="Calibri"/>
                <a:cs typeface="Calibri"/>
                <a:sym typeface="Calibri"/>
              </a:rPr>
              <a:t>Sensitivity is defined as the ability to detect the weakest (low  intensity) sound. </a:t>
            </a:r>
            <a:r>
              <a:rPr lang="en-US" sz="2800" b="0" i="0" u="none" strike="noStrike" cap="none" dirty="0">
                <a:solidFill>
                  <a:schemeClr val="dk1"/>
                </a:solidFill>
                <a:latin typeface="Calibri"/>
                <a:ea typeface="Calibri"/>
                <a:cs typeface="Calibri"/>
                <a:sym typeface="Calibri"/>
              </a:rPr>
              <a:t>The sensitivity of a human ear is as low as 0.1  </a:t>
            </a:r>
            <a:r>
              <a:rPr lang="en-US" sz="2800" b="0" i="0" u="none" strike="noStrike" cap="none" dirty="0" err="1">
                <a:solidFill>
                  <a:schemeClr val="dk1"/>
                </a:solidFill>
                <a:latin typeface="Calibri"/>
                <a:ea typeface="Calibri"/>
                <a:cs typeface="Calibri"/>
                <a:sym typeface="Calibri"/>
              </a:rPr>
              <a:t>pW</a:t>
            </a:r>
            <a:r>
              <a:rPr lang="en-US" sz="2800" b="0" i="0" u="none" strike="noStrike" cap="none" dirty="0">
                <a:solidFill>
                  <a:schemeClr val="dk1"/>
                </a:solidFill>
                <a:latin typeface="Calibri"/>
                <a:ea typeface="Calibri"/>
                <a:cs typeface="Calibri"/>
                <a:sym typeface="Calibri"/>
              </a:rPr>
              <a:t>/</a:t>
            </a:r>
            <a:r>
              <a:rPr lang="en-US" sz="2800" b="0" i="0" u="none" strike="noStrike" cap="none" dirty="0" err="1">
                <a:solidFill>
                  <a:schemeClr val="dk1"/>
                </a:solidFill>
                <a:latin typeface="Calibri"/>
                <a:ea typeface="Calibri"/>
                <a:cs typeface="Calibri"/>
                <a:sym typeface="Calibri"/>
              </a:rPr>
              <a:t>sq.m</a:t>
            </a:r>
            <a:r>
              <a:rPr lang="en-US" sz="2800" b="0" i="0" u="none" strike="noStrike" cap="none" dirty="0">
                <a:solidFill>
                  <a:schemeClr val="dk1"/>
                </a:solidFill>
                <a:latin typeface="Calibri"/>
                <a:ea typeface="Calibri"/>
                <a:cs typeface="Calibri"/>
                <a:sym typeface="Calibri"/>
              </a:rPr>
              <a:t>. (or 10 dB below the threshold of hearing).</a:t>
            </a:r>
            <a:endParaRPr sz="2800" b="0" i="0" u="none" strike="noStrike" cap="none" dirty="0">
              <a:solidFill>
                <a:schemeClr val="dk1"/>
              </a:solidFill>
              <a:latin typeface="Calibri"/>
              <a:ea typeface="Calibri"/>
              <a:cs typeface="Calibri"/>
              <a:sym typeface="Calibri"/>
            </a:endParaRPr>
          </a:p>
          <a:p>
            <a:pPr marL="241300" marR="161925" lvl="0" indent="-229234" algn="just" rtl="0">
              <a:lnSpc>
                <a:spcPct val="107857"/>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ear is not sensitive to the absolute value of sound intensity but it  is sensitive to the ratios (or dB).</a:t>
            </a:r>
            <a:endParaRPr sz="2800" b="0" i="0" u="none" strike="noStrike" cap="none" dirty="0">
              <a:solidFill>
                <a:schemeClr val="dk1"/>
              </a:solidFill>
              <a:latin typeface="Calibri"/>
              <a:ea typeface="Calibri"/>
              <a:cs typeface="Calibri"/>
              <a:sym typeface="Calibri"/>
            </a:endParaRPr>
          </a:p>
          <a:p>
            <a:pPr marL="241300" marR="894714" lvl="0" indent="-229234" algn="l" rtl="0">
              <a:lnSpc>
                <a:spcPct val="107857"/>
              </a:lnSpc>
              <a:spcBef>
                <a:spcPts val="101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Although ear is very sensitive, to sound it cannot distinguish the  difference of intensity of less than 1 dB between two sounds.</a:t>
            </a:r>
            <a:endParaRPr sz="2800" b="0" i="0" u="none" strike="noStrike" cap="none" dirty="0">
              <a:solidFill>
                <a:schemeClr val="dk1"/>
              </a:solidFill>
              <a:latin typeface="Calibri"/>
              <a:ea typeface="Calibri"/>
              <a:cs typeface="Calibri"/>
              <a:sym typeface="Calibri"/>
            </a:endParaRPr>
          </a:p>
          <a:p>
            <a:pPr marL="241300" marR="209550" lvl="0" indent="-229234" algn="l" rtl="0">
              <a:lnSpc>
                <a:spcPct val="107857"/>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 human ear is capable of introducing the sum and difference of two  tones</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1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41" name="Google Shape;141;p1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42" name="Google Shape;142;p1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43" name="Google Shape;143;p1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12</a:t>
            </a:fld>
            <a:endParaRPr/>
          </a:p>
        </p:txBody>
      </p:sp>
      <p:sp>
        <p:nvSpPr>
          <p:cNvPr id="144" name="Google Shape;144;p18"/>
          <p:cNvSpPr txBox="1">
            <a:spLocks noGrp="1"/>
          </p:cNvSpPr>
          <p:nvPr>
            <p:ph type="title"/>
          </p:nvPr>
        </p:nvSpPr>
        <p:spPr>
          <a:xfrm>
            <a:off x="4395355" y="609676"/>
            <a:ext cx="3082277"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u="sng" dirty="0"/>
              <a:t>Sensitivity….</a:t>
            </a:r>
            <a:endParaRPr sz="4400" dirty="0"/>
          </a:p>
        </p:txBody>
      </p:sp>
      <p:sp>
        <p:nvSpPr>
          <p:cNvPr id="145" name="Google Shape;145;p18"/>
          <p:cNvSpPr txBox="1"/>
          <p:nvPr/>
        </p:nvSpPr>
        <p:spPr>
          <a:xfrm>
            <a:off x="916939" y="1793493"/>
            <a:ext cx="9954260" cy="2753360"/>
          </a:xfrm>
          <a:prstGeom prst="rect">
            <a:avLst/>
          </a:prstGeom>
          <a:noFill/>
          <a:ln>
            <a:noFill/>
          </a:ln>
        </p:spPr>
        <p:txBody>
          <a:bodyPr spcFirstLastPara="1" wrap="square" lIns="0" tIns="60950" rIns="0" bIns="0" anchor="t" anchorCtr="0">
            <a:spAutoFit/>
          </a:bodyPr>
          <a:lstStyle/>
          <a:p>
            <a:pPr marL="241300" marR="469900" lvl="0" indent="-2292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can also mask the weaker sound in presence of a much louder  sound.</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3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Ear is most sensitive from 3 kHz to 4kHz</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Sensitivity of ear for higher frequency decreases with age</a:t>
            </a:r>
            <a:endParaRPr sz="2800" b="0" i="0" u="none" strike="noStrike" cap="none">
              <a:solidFill>
                <a:schemeClr val="dk1"/>
              </a:solidFill>
              <a:latin typeface="Calibri"/>
              <a:ea typeface="Calibri"/>
              <a:cs typeface="Calibri"/>
              <a:sym typeface="Calibri"/>
            </a:endParaRPr>
          </a:p>
          <a:p>
            <a:pPr marL="241300" marR="5080" lvl="0" indent="-229234" algn="l" rtl="0">
              <a:lnSpc>
                <a:spcPct val="107857"/>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Sensitivity of ear decreases as the sound frequency goes below 500  Hz irrespective of the age.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Google Shape;150;p1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51" name="Google Shape;151;p1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52" name="Google Shape;152;p1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53" name="Google Shape;153;p19"/>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13</a:t>
            </a:fld>
            <a:endParaRPr/>
          </a:p>
        </p:txBody>
      </p:sp>
      <p:sp>
        <p:nvSpPr>
          <p:cNvPr id="154" name="Google Shape;154;p19"/>
          <p:cNvSpPr txBox="1">
            <a:spLocks noGrp="1"/>
          </p:cNvSpPr>
          <p:nvPr>
            <p:ph type="title"/>
          </p:nvPr>
        </p:nvSpPr>
        <p:spPr>
          <a:xfrm>
            <a:off x="4623955" y="364998"/>
            <a:ext cx="2566149"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dirty="0"/>
              <a:t>Selectivity:</a:t>
            </a:r>
            <a:endParaRPr dirty="0"/>
          </a:p>
        </p:txBody>
      </p:sp>
      <p:sp>
        <p:nvSpPr>
          <p:cNvPr id="155" name="Google Shape;155;p19"/>
          <p:cNvSpPr txBox="1"/>
          <p:nvPr/>
        </p:nvSpPr>
        <p:spPr>
          <a:xfrm>
            <a:off x="916939" y="1074326"/>
            <a:ext cx="10359390" cy="4290060"/>
          </a:xfrm>
          <a:prstGeom prst="rect">
            <a:avLst/>
          </a:prstGeom>
          <a:noFill/>
          <a:ln>
            <a:noFill/>
          </a:ln>
        </p:spPr>
        <p:txBody>
          <a:bodyPr spcFirstLastPara="1" wrap="square" lIns="0" tIns="60950" rIns="0" bIns="0" anchor="t" anchorCtr="0">
            <a:spAutoFit/>
          </a:bodyPr>
          <a:lstStyle/>
          <a:p>
            <a:pPr marL="241300" marR="6350" lvl="0" indent="-229234" algn="just" rtl="0">
              <a:lnSpc>
                <a:spcPct val="107857"/>
              </a:lnSpc>
              <a:spcBef>
                <a:spcPts val="0"/>
              </a:spcBef>
              <a:spcAft>
                <a:spcPts val="0"/>
              </a:spcAft>
              <a:buClr>
                <a:srgbClr val="FF0000"/>
              </a:buClr>
              <a:buSzPts val="2800"/>
              <a:buFont typeface="Arial"/>
              <a:buChar char="•"/>
            </a:pPr>
            <a:r>
              <a:rPr lang="en-US" sz="2800" b="0" i="0" u="none" strike="noStrike" cap="none" dirty="0">
                <a:solidFill>
                  <a:srgbClr val="FF0000"/>
                </a:solidFill>
                <a:latin typeface="Calibri"/>
                <a:ea typeface="Calibri"/>
                <a:cs typeface="Calibri"/>
                <a:sym typeface="Calibri"/>
              </a:rPr>
              <a:t>Selectivity is defined as the ability of human ear to select sound  signals of particular frequencies over those of some other frequencies  of same intensity</a:t>
            </a:r>
            <a:endParaRPr sz="2800" b="0" i="0" u="none" strike="noStrike" cap="none" dirty="0">
              <a:solidFill>
                <a:schemeClr val="dk1"/>
              </a:solidFill>
              <a:latin typeface="Calibri"/>
              <a:ea typeface="Calibri"/>
              <a:cs typeface="Calibri"/>
              <a:sym typeface="Calibri"/>
            </a:endParaRPr>
          </a:p>
          <a:p>
            <a:pPr marL="241300" marR="6985" lvl="0" indent="-229234" algn="just" rtl="0">
              <a:lnSpc>
                <a:spcPct val="107857"/>
              </a:lnSpc>
              <a:spcBef>
                <a:spcPts val="101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An ear is less sensitive to the low frequencies than at high  frequencies. In other words it is more selective at high frequencies.</a:t>
            </a:r>
            <a:endParaRPr sz="2800" b="0" i="0" u="none" strike="noStrike" cap="none" dirty="0">
              <a:solidFill>
                <a:schemeClr val="dk1"/>
              </a:solidFill>
              <a:latin typeface="Calibri"/>
              <a:ea typeface="Calibri"/>
              <a:cs typeface="Calibri"/>
              <a:sym typeface="Calibri"/>
            </a:endParaRPr>
          </a:p>
          <a:p>
            <a:pPr marL="241300" marR="6985" lvl="0" indent="-229234" algn="just" rtl="0">
              <a:lnSpc>
                <a:spcPct val="107857"/>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Hence, it needs higher intensity at lower frequencies then that at high  frequencies to have the sensation of same loudness</a:t>
            </a:r>
            <a:endParaRPr sz="2800" b="0" i="0" u="none" strike="noStrike" cap="none" dirty="0">
              <a:solidFill>
                <a:schemeClr val="dk1"/>
              </a:solidFill>
              <a:latin typeface="Calibri"/>
              <a:ea typeface="Calibri"/>
              <a:cs typeface="Calibri"/>
              <a:sym typeface="Calibri"/>
            </a:endParaRPr>
          </a:p>
          <a:p>
            <a:pPr marL="241300" marR="5080" lvl="0" indent="-229234" algn="just" rtl="0">
              <a:lnSpc>
                <a:spcPct val="107857"/>
              </a:lnSpc>
              <a:spcBef>
                <a:spcPts val="1019"/>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sound power generated by a large orchestra is a fraction of a  microwatt at the softest tones and about a thousand milliwatts at the  loudest ones.</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9"/>
        <p:cNvGrpSpPr/>
        <p:nvPr/>
      </p:nvGrpSpPr>
      <p:grpSpPr>
        <a:xfrm>
          <a:off x="0" y="0"/>
          <a:ext cx="0" cy="0"/>
          <a:chOff x="0" y="0"/>
          <a:chExt cx="0" cy="0"/>
        </a:xfrm>
      </p:grpSpPr>
      <p:sp>
        <p:nvSpPr>
          <p:cNvPr id="160" name="Google Shape;160;p2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61" name="Google Shape;161;p2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62" name="Google Shape;162;p2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63" name="Google Shape;163;p2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14</a:t>
            </a:fld>
            <a:endParaRPr/>
          </a:p>
        </p:txBody>
      </p:sp>
      <p:sp>
        <p:nvSpPr>
          <p:cNvPr id="164" name="Google Shape;164;p20"/>
          <p:cNvSpPr txBox="1">
            <a:spLocks noGrp="1"/>
          </p:cNvSpPr>
          <p:nvPr>
            <p:ph type="title"/>
          </p:nvPr>
        </p:nvSpPr>
        <p:spPr>
          <a:xfrm>
            <a:off x="711961" y="206630"/>
            <a:ext cx="3193853"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dirty="0"/>
              <a:t>Selectivity….</a:t>
            </a:r>
            <a:endParaRPr sz="4400" dirty="0"/>
          </a:p>
        </p:txBody>
      </p:sp>
      <p:sp>
        <p:nvSpPr>
          <p:cNvPr id="165" name="Google Shape;165;p20"/>
          <p:cNvSpPr txBox="1"/>
          <p:nvPr/>
        </p:nvSpPr>
        <p:spPr>
          <a:xfrm>
            <a:off x="582217" y="3166233"/>
            <a:ext cx="10358120" cy="1304829"/>
          </a:xfrm>
          <a:prstGeom prst="rect">
            <a:avLst/>
          </a:prstGeom>
          <a:noFill/>
          <a:ln>
            <a:noFill/>
          </a:ln>
        </p:spPr>
        <p:txBody>
          <a:bodyPr spcFirstLastPara="1" wrap="square" lIns="0" tIns="12050" rIns="0" bIns="0" anchor="t" anchorCtr="0">
            <a:spAutoFit/>
          </a:bodyPr>
          <a:lstStyle/>
          <a:p>
            <a:pPr marL="241300" indent="-229234">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Similarly,	speech	during	whispering	is	in	picowatts,	and	while  shouting, it is several milliwatts.</a:t>
            </a:r>
          </a:p>
          <a:p>
            <a:pPr marL="241300" marR="0" lvl="0" indent="-229234" algn="l" rtl="0">
              <a:lnSpc>
                <a:spcPct val="100000"/>
              </a:lnSpc>
              <a:spcBef>
                <a:spcPts val="0"/>
              </a:spcBef>
              <a:spcAft>
                <a:spcPts val="0"/>
              </a:spcAft>
              <a:buClr>
                <a:schemeClr val="dk1"/>
              </a:buClr>
              <a:buSzPts val="2800"/>
              <a:buFont typeface="Arial"/>
              <a:buChar char="•"/>
            </a:pPr>
            <a:endParaRPr sz="2800" b="0" i="0" u="none" strike="noStrike" cap="none" dirty="0">
              <a:solidFill>
                <a:schemeClr val="dk1"/>
              </a:solidFill>
              <a:latin typeface="Calibri"/>
              <a:ea typeface="Calibri"/>
              <a:cs typeface="Calibri"/>
              <a:sym typeface="Calibri"/>
            </a:endParaRPr>
          </a:p>
        </p:txBody>
      </p:sp>
      <p:sp>
        <p:nvSpPr>
          <p:cNvPr id="167" name="Google Shape;167;p20"/>
          <p:cNvSpPr txBox="1"/>
          <p:nvPr/>
        </p:nvSpPr>
        <p:spPr>
          <a:xfrm>
            <a:off x="711960" y="1105652"/>
            <a:ext cx="10127615" cy="1923080"/>
          </a:xfrm>
          <a:prstGeom prst="rect">
            <a:avLst/>
          </a:prstGeom>
          <a:noFill/>
          <a:ln>
            <a:noFill/>
          </a:ln>
        </p:spPr>
        <p:txBody>
          <a:bodyPr spcFirstLastPara="1" wrap="square" lIns="0" tIns="60950" rIns="0" bIns="0" anchor="t" anchorCtr="0">
            <a:spAutoFit/>
          </a:bodyPr>
          <a:lstStyle/>
          <a:p>
            <a:pPr marL="12700" marR="5080" algn="just">
              <a:lnSpc>
                <a:spcPct val="107857"/>
              </a:lnSpc>
            </a:pPr>
            <a:r>
              <a:rPr lang="en-US" sz="2800" b="0" i="0" u="none" strike="noStrike" cap="none" dirty="0">
                <a:solidFill>
                  <a:schemeClr val="dk1"/>
                </a:solidFill>
                <a:latin typeface="Calibri"/>
                <a:ea typeface="Calibri"/>
                <a:cs typeface="Calibri"/>
                <a:sym typeface="Calibri"/>
              </a:rPr>
              <a:t>It is not necessary for a sound-reproducing system to produce sound</a:t>
            </a:r>
          </a:p>
          <a:p>
            <a:pPr marL="12700" marR="5080" lvl="0" indent="0" algn="just" rtl="0">
              <a:lnSpc>
                <a:spcPct val="107857"/>
              </a:lnSpc>
              <a:spcBef>
                <a:spcPts val="0"/>
              </a:spcBef>
              <a:spcAft>
                <a:spcPts val="0"/>
              </a:spcAft>
              <a:buNone/>
            </a:pPr>
            <a:r>
              <a:rPr lang="en-US" sz="2800" b="0" i="0" u="none" strike="noStrike" cap="none" dirty="0">
                <a:solidFill>
                  <a:schemeClr val="dk1"/>
                </a:solidFill>
                <a:latin typeface="Calibri"/>
                <a:ea typeface="Calibri"/>
                <a:cs typeface="Calibri"/>
                <a:sym typeface="Calibri"/>
              </a:rPr>
              <a:t>of the same magnitude of power as at the source, but the  reproducing system should be capable of handling the maximum and  minimum power in the same ratio.</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p2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73" name="Google Shape;173;p2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74" name="Google Shape;174;p2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75" name="Google Shape;175;p2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15</a:t>
            </a:fld>
            <a:endParaRPr/>
          </a:p>
        </p:txBody>
      </p:sp>
      <p:sp>
        <p:nvSpPr>
          <p:cNvPr id="176" name="Google Shape;176;p21"/>
          <p:cNvSpPr txBox="1">
            <a:spLocks noGrp="1"/>
          </p:cNvSpPr>
          <p:nvPr>
            <p:ph type="title"/>
          </p:nvPr>
        </p:nvSpPr>
        <p:spPr>
          <a:xfrm>
            <a:off x="4374573" y="304927"/>
            <a:ext cx="2982537"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dirty="0"/>
              <a:t>Microphone</a:t>
            </a:r>
            <a:endParaRPr dirty="0"/>
          </a:p>
        </p:txBody>
      </p:sp>
      <p:sp>
        <p:nvSpPr>
          <p:cNvPr id="177" name="Google Shape;177;p21"/>
          <p:cNvSpPr txBox="1"/>
          <p:nvPr/>
        </p:nvSpPr>
        <p:spPr>
          <a:xfrm>
            <a:off x="916939" y="939927"/>
            <a:ext cx="10356850" cy="4596761"/>
          </a:xfrm>
          <a:prstGeom prst="rect">
            <a:avLst/>
          </a:prstGeom>
          <a:noFill/>
          <a:ln>
            <a:noFill/>
          </a:ln>
        </p:spPr>
        <p:txBody>
          <a:bodyPr spcFirstLastPara="1" wrap="square" lIns="0" tIns="60950" rIns="0" bIns="0" anchor="t" anchorCtr="0">
            <a:spAutoFit/>
          </a:bodyPr>
          <a:lstStyle/>
          <a:p>
            <a:pPr marL="241300" marR="5080" lvl="0" indent="-229234" algn="just" rtl="0">
              <a:lnSpc>
                <a:spcPct val="107857"/>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 </a:t>
            </a:r>
            <a:r>
              <a:rPr lang="en-US" sz="2800" b="1" i="0" u="none" strike="noStrike" cap="none" dirty="0">
                <a:solidFill>
                  <a:schemeClr val="dk1"/>
                </a:solidFill>
                <a:latin typeface="Calibri"/>
                <a:ea typeface="Calibri"/>
                <a:cs typeface="Calibri"/>
                <a:sym typeface="Calibri"/>
              </a:rPr>
              <a:t>microphone</a:t>
            </a:r>
            <a:r>
              <a:rPr lang="en-US" sz="2800" b="0" i="0" u="none" strike="noStrike" cap="none" dirty="0">
                <a:solidFill>
                  <a:schemeClr val="dk1"/>
                </a:solidFill>
                <a:latin typeface="Calibri"/>
                <a:ea typeface="Calibri"/>
                <a:cs typeface="Calibri"/>
                <a:sym typeface="Calibri"/>
              </a:rPr>
              <a:t>, colloquially called a </a:t>
            </a:r>
            <a:r>
              <a:rPr lang="en-US" sz="2800" b="1" i="0" u="none" strike="noStrike" cap="none" dirty="0">
                <a:solidFill>
                  <a:schemeClr val="dk1"/>
                </a:solidFill>
                <a:latin typeface="Calibri"/>
                <a:ea typeface="Calibri"/>
                <a:cs typeface="Calibri"/>
                <a:sym typeface="Calibri"/>
              </a:rPr>
              <a:t>mic </a:t>
            </a:r>
            <a:r>
              <a:rPr lang="en-US" sz="2800" b="0" i="0" u="none" strike="noStrike" cap="none" dirty="0">
                <a:solidFill>
                  <a:schemeClr val="dk1"/>
                </a:solidFill>
                <a:latin typeface="Calibri"/>
                <a:ea typeface="Calibri"/>
                <a:cs typeface="Calibri"/>
                <a:sym typeface="Calibri"/>
              </a:rPr>
              <a:t>or </a:t>
            </a:r>
            <a:r>
              <a:rPr lang="en-US" sz="2800" b="1" i="0" u="none" strike="noStrike" cap="none" dirty="0">
                <a:solidFill>
                  <a:schemeClr val="dk1"/>
                </a:solidFill>
                <a:latin typeface="Calibri"/>
                <a:ea typeface="Calibri"/>
                <a:cs typeface="Calibri"/>
                <a:sym typeface="Calibri"/>
              </a:rPr>
              <a:t>mike </a:t>
            </a:r>
            <a:r>
              <a:rPr lang="en-US" sz="2800" b="0" i="0" u="none" strike="noStrike" cap="none" dirty="0">
                <a:solidFill>
                  <a:schemeClr val="dk1"/>
                </a:solidFill>
                <a:latin typeface="Calibri"/>
                <a:ea typeface="Calibri"/>
                <a:cs typeface="Calibri"/>
                <a:sym typeface="Calibri"/>
              </a:rPr>
              <a:t>is a </a:t>
            </a:r>
            <a:r>
              <a:rPr lang="en-US" sz="2800" b="1" i="0" u="none" strike="noStrike" cap="none" dirty="0">
                <a:solidFill>
                  <a:schemeClr val="dk1"/>
                </a:solidFill>
                <a:latin typeface="Calibri"/>
                <a:ea typeface="Calibri"/>
                <a:cs typeface="Calibri"/>
                <a:sym typeface="Calibri"/>
              </a:rPr>
              <a:t>transducer</a:t>
            </a:r>
            <a:r>
              <a:rPr lang="en-US" sz="2800" b="0" i="0" u="none" strike="noStrike" cap="none" dirty="0">
                <a:solidFill>
                  <a:schemeClr val="dk1"/>
                </a:solidFill>
                <a:latin typeface="Calibri"/>
                <a:ea typeface="Calibri"/>
                <a:cs typeface="Calibri"/>
                <a:sym typeface="Calibri"/>
              </a:rPr>
              <a:t> that  converts </a:t>
            </a:r>
            <a:r>
              <a:rPr lang="en-US" sz="2800" b="1" i="0" u="none" strike="noStrike" cap="none" dirty="0">
                <a:solidFill>
                  <a:schemeClr val="dk1"/>
                </a:solidFill>
                <a:latin typeface="Calibri"/>
                <a:ea typeface="Calibri"/>
                <a:cs typeface="Calibri"/>
                <a:sym typeface="Calibri"/>
              </a:rPr>
              <a:t>sound</a:t>
            </a:r>
            <a:r>
              <a:rPr lang="en-US" sz="2800" b="0" i="0" u="none" strike="noStrike" cap="none" dirty="0">
                <a:solidFill>
                  <a:schemeClr val="dk1"/>
                </a:solidFill>
                <a:latin typeface="Calibri"/>
                <a:ea typeface="Calibri"/>
                <a:cs typeface="Calibri"/>
                <a:sym typeface="Calibri"/>
              </a:rPr>
              <a:t> into an </a:t>
            </a:r>
            <a:r>
              <a:rPr lang="en-US" sz="2800" b="1" i="0" u="none" strike="noStrike" cap="none" dirty="0">
                <a:solidFill>
                  <a:schemeClr val="dk1"/>
                </a:solidFill>
                <a:latin typeface="Calibri"/>
                <a:ea typeface="Calibri"/>
                <a:cs typeface="Calibri"/>
                <a:sym typeface="Calibri"/>
              </a:rPr>
              <a:t>electrical signal</a:t>
            </a:r>
            <a:r>
              <a:rPr lang="en-US" sz="2800" b="0" i="0" u="none" strike="noStrike" cap="none" dirty="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a:p>
            <a:pPr marL="241300" marR="5080" lvl="0" indent="-229234" algn="just" rtl="0">
              <a:lnSpc>
                <a:spcPct val="90000"/>
              </a:lnSpc>
              <a:spcBef>
                <a:spcPts val="96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Microphones   are   used   in   many   applications   such  as telephones, hearing aids, public address systems for concert halls  and public events, motion picture production, live and recorded audio  engineering, sound recording, two-way  radios,  megaphones,  and radio and television broadcasting.</a:t>
            </a:r>
            <a:endParaRPr sz="2800" b="0" i="0" u="none" strike="noStrike" cap="none" dirty="0">
              <a:solidFill>
                <a:schemeClr val="dk1"/>
              </a:solidFill>
              <a:latin typeface="Calibri"/>
              <a:ea typeface="Calibri"/>
              <a:cs typeface="Calibri"/>
              <a:sym typeface="Calibri"/>
            </a:endParaRPr>
          </a:p>
          <a:p>
            <a:pPr marL="241300" marR="5080" lvl="0" indent="-229234" algn="just" rtl="0">
              <a:lnSpc>
                <a:spcPct val="107857"/>
              </a:lnSpc>
              <a:spcBef>
                <a:spcPts val="105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They are also used in computers for recording voice, speech  recognition, VoIP, and for other purposes such as </a:t>
            </a:r>
            <a:r>
              <a:rPr lang="en-US" sz="2800" b="1" i="0" u="none" strike="noStrike" cap="none" dirty="0">
                <a:solidFill>
                  <a:schemeClr val="dk1"/>
                </a:solidFill>
                <a:latin typeface="Calibri"/>
                <a:ea typeface="Calibri"/>
                <a:cs typeface="Calibri"/>
                <a:sym typeface="Calibri"/>
              </a:rPr>
              <a:t>ultrasonic sensors  </a:t>
            </a:r>
            <a:r>
              <a:rPr lang="en-US" sz="2800" b="0" i="0" u="none" strike="noStrike" cap="none" dirty="0">
                <a:solidFill>
                  <a:schemeClr val="dk1"/>
                </a:solidFill>
                <a:latin typeface="Calibri"/>
                <a:ea typeface="Calibri"/>
                <a:cs typeface="Calibri"/>
                <a:sym typeface="Calibri"/>
              </a:rPr>
              <a:t>or </a:t>
            </a:r>
            <a:r>
              <a:rPr lang="en-US" sz="2800" b="1" i="0" u="none" strike="noStrike" cap="none" dirty="0">
                <a:solidFill>
                  <a:schemeClr val="dk1"/>
                </a:solidFill>
                <a:latin typeface="Calibri"/>
                <a:ea typeface="Calibri"/>
                <a:cs typeface="Calibri"/>
                <a:sym typeface="Calibri"/>
              </a:rPr>
              <a:t>knock sensors</a:t>
            </a:r>
            <a:r>
              <a:rPr lang="en-US" sz="2800" b="0" i="0" u="none" strike="noStrike" cap="none" dirty="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2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83" name="Google Shape;183;p2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84" name="Google Shape;184;p2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85" name="Google Shape;185;p2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16</a:t>
            </a:fld>
            <a:endParaRPr/>
          </a:p>
        </p:txBody>
      </p:sp>
      <p:sp>
        <p:nvSpPr>
          <p:cNvPr id="186" name="Google Shape;186;p22"/>
          <p:cNvSpPr txBox="1">
            <a:spLocks noGrp="1"/>
          </p:cNvSpPr>
          <p:nvPr>
            <p:ph type="title"/>
          </p:nvPr>
        </p:nvSpPr>
        <p:spPr>
          <a:xfrm>
            <a:off x="916939" y="176149"/>
            <a:ext cx="8425271"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dirty="0"/>
              <a:t>Requirements of a good microphone</a:t>
            </a:r>
            <a:endParaRPr dirty="0"/>
          </a:p>
        </p:txBody>
      </p:sp>
      <p:sp>
        <p:nvSpPr>
          <p:cNvPr id="187" name="Google Shape;187;p22"/>
          <p:cNvSpPr txBox="1"/>
          <p:nvPr/>
        </p:nvSpPr>
        <p:spPr>
          <a:xfrm>
            <a:off x="916939" y="980647"/>
            <a:ext cx="10383647" cy="4732701"/>
          </a:xfrm>
          <a:prstGeom prst="rect">
            <a:avLst/>
          </a:prstGeom>
          <a:noFill/>
          <a:ln>
            <a:noFill/>
          </a:ln>
        </p:spPr>
        <p:txBody>
          <a:bodyPr spcFirstLastPara="1" wrap="square" lIns="0" tIns="93975" rIns="0" bIns="0" anchor="t" anchorCtr="0">
            <a:spAutoFit/>
          </a:bodyPr>
          <a:lstStyle/>
          <a:p>
            <a:pPr marL="241300" marR="672465" lvl="0" indent="-229234" algn="l" rtl="0">
              <a:lnSpc>
                <a:spcPct val="96071"/>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 good practical microphone is expected to meet the following  requirements</a:t>
            </a:r>
            <a:endParaRPr sz="2800" b="0" i="0" u="none" strike="noStrike" cap="none" dirty="0">
              <a:solidFill>
                <a:schemeClr val="dk1"/>
              </a:solidFill>
              <a:latin typeface="Calibri"/>
              <a:ea typeface="Calibri"/>
              <a:cs typeface="Calibri"/>
              <a:sym typeface="Calibri"/>
            </a:endParaRPr>
          </a:p>
          <a:p>
            <a:pPr marL="364490" marR="0" lvl="0" indent="-352425" algn="l" rtl="0">
              <a:lnSpc>
                <a:spcPct val="100000"/>
              </a:lnSpc>
              <a:spcBef>
                <a:spcPts val="350"/>
              </a:spcBef>
              <a:spcAft>
                <a:spcPts val="0"/>
              </a:spcAft>
              <a:buClr>
                <a:schemeClr val="dk1"/>
              </a:buClr>
              <a:buSzPts val="2800"/>
              <a:buFont typeface="Calibri"/>
              <a:buAutoNum type="arabicPeriod"/>
            </a:pPr>
            <a:r>
              <a:rPr lang="en-US" sz="2800" b="0" i="0" u="none" strike="noStrike" cap="none" dirty="0">
                <a:solidFill>
                  <a:schemeClr val="dk1"/>
                </a:solidFill>
                <a:latin typeface="Calibri"/>
                <a:ea typeface="Calibri"/>
                <a:cs typeface="Calibri"/>
                <a:sym typeface="Calibri"/>
              </a:rPr>
              <a:t>It must have a </a:t>
            </a:r>
            <a:r>
              <a:rPr lang="en-US" sz="2800" b="1" i="0" u="none" strike="noStrike" cap="none" dirty="0">
                <a:solidFill>
                  <a:schemeClr val="dk1"/>
                </a:solidFill>
                <a:latin typeface="Calibri"/>
                <a:ea typeface="Calibri"/>
                <a:cs typeface="Calibri"/>
                <a:sym typeface="Calibri"/>
              </a:rPr>
              <a:t>high sensitivity</a:t>
            </a:r>
            <a:endParaRPr sz="2800" b="1" i="0" u="none" strike="noStrike" cap="none" dirty="0">
              <a:solidFill>
                <a:schemeClr val="dk1"/>
              </a:solidFill>
              <a:latin typeface="Calibri"/>
              <a:ea typeface="Calibri"/>
              <a:cs typeface="Calibri"/>
              <a:sym typeface="Calibri"/>
            </a:endParaRPr>
          </a:p>
          <a:p>
            <a:pPr marL="282575" marR="0" lvl="0" indent="-270510" algn="l" rtl="0">
              <a:lnSpc>
                <a:spcPct val="100000"/>
              </a:lnSpc>
              <a:spcBef>
                <a:spcPts val="335"/>
              </a:spcBef>
              <a:spcAft>
                <a:spcPts val="0"/>
              </a:spcAft>
              <a:buClr>
                <a:schemeClr val="dk1"/>
              </a:buClr>
              <a:buSzPts val="2800"/>
              <a:buFont typeface="Calibri"/>
              <a:buAutoNum type="arabicPeriod"/>
            </a:pPr>
            <a:r>
              <a:rPr lang="en-US" sz="2800" b="1" i="0" u="none" strike="noStrike" cap="none" dirty="0">
                <a:solidFill>
                  <a:schemeClr val="dk1"/>
                </a:solidFill>
                <a:latin typeface="Calibri"/>
                <a:ea typeface="Calibri"/>
                <a:cs typeface="Calibri"/>
                <a:sym typeface="Calibri"/>
              </a:rPr>
              <a:t>Flat frequency response </a:t>
            </a:r>
            <a:r>
              <a:rPr lang="en-US" sz="2800" b="0" i="0" u="none" strike="noStrike" cap="none" dirty="0">
                <a:solidFill>
                  <a:schemeClr val="dk1"/>
                </a:solidFill>
                <a:latin typeface="Calibri"/>
                <a:ea typeface="Calibri"/>
                <a:cs typeface="Calibri"/>
                <a:sym typeface="Calibri"/>
              </a:rPr>
              <a:t>over the desired frequency range</a:t>
            </a:r>
            <a:endParaRPr sz="2800" b="0" i="0" u="none" strike="noStrike" cap="none" dirty="0">
              <a:solidFill>
                <a:schemeClr val="dk1"/>
              </a:solidFill>
              <a:latin typeface="Calibri"/>
              <a:ea typeface="Calibri"/>
              <a:cs typeface="Calibri"/>
              <a:sym typeface="Calibri"/>
            </a:endParaRPr>
          </a:p>
          <a:p>
            <a:pPr marL="12700" marR="5080" lvl="0" indent="-177800" algn="l" rtl="0">
              <a:lnSpc>
                <a:spcPct val="96071"/>
              </a:lnSpc>
              <a:spcBef>
                <a:spcPts val="969"/>
              </a:spcBef>
              <a:spcAft>
                <a:spcPts val="0"/>
              </a:spcAft>
              <a:buClr>
                <a:schemeClr val="dk1"/>
              </a:buClr>
              <a:buSzPts val="2800"/>
              <a:buFont typeface="Calibri"/>
              <a:buAutoNum type="arabicPeriod"/>
            </a:pPr>
            <a:r>
              <a:rPr lang="en-US" sz="2800" b="0" i="0" u="none" strike="noStrike" cap="none" dirty="0">
                <a:solidFill>
                  <a:schemeClr val="dk1"/>
                </a:solidFill>
                <a:latin typeface="Calibri"/>
                <a:ea typeface="Calibri"/>
                <a:cs typeface="Calibri"/>
                <a:sym typeface="Calibri"/>
              </a:rPr>
              <a:t>An </a:t>
            </a:r>
            <a:r>
              <a:rPr lang="en-US" sz="2800" b="1" i="0" u="none" strike="noStrike" cap="none" dirty="0">
                <a:solidFill>
                  <a:schemeClr val="dk1"/>
                </a:solidFill>
                <a:latin typeface="Calibri"/>
                <a:ea typeface="Calibri"/>
                <a:cs typeface="Calibri"/>
                <a:sym typeface="Calibri"/>
              </a:rPr>
              <a:t>output impedance </a:t>
            </a:r>
            <a:r>
              <a:rPr lang="en-US" sz="2800" b="0" i="0" u="none" strike="noStrike" cap="none" dirty="0">
                <a:solidFill>
                  <a:schemeClr val="dk1"/>
                </a:solidFill>
                <a:latin typeface="Calibri"/>
                <a:ea typeface="Calibri"/>
                <a:cs typeface="Calibri"/>
                <a:sym typeface="Calibri"/>
              </a:rPr>
              <a:t>which matches with the </a:t>
            </a:r>
            <a:r>
              <a:rPr lang="en-US" sz="2800" b="1" i="0" u="none" strike="noStrike" cap="none" dirty="0">
                <a:solidFill>
                  <a:schemeClr val="dk1"/>
                </a:solidFill>
                <a:latin typeface="Calibri"/>
                <a:ea typeface="Calibri"/>
                <a:cs typeface="Calibri"/>
                <a:sym typeface="Calibri"/>
              </a:rPr>
              <a:t>input impedance </a:t>
            </a:r>
            <a:r>
              <a:rPr lang="en-US" sz="2800" b="0" i="0" u="none" strike="noStrike" cap="none" dirty="0">
                <a:solidFill>
                  <a:schemeClr val="dk1"/>
                </a:solidFill>
                <a:latin typeface="Calibri"/>
                <a:ea typeface="Calibri"/>
                <a:cs typeface="Calibri"/>
                <a:sym typeface="Calibri"/>
              </a:rPr>
              <a:t>of  an amplifier</a:t>
            </a:r>
            <a:endParaRPr sz="2800" b="0" i="0" u="none" strike="noStrike" cap="none" dirty="0">
              <a:solidFill>
                <a:schemeClr val="dk1"/>
              </a:solidFill>
              <a:latin typeface="Calibri"/>
              <a:ea typeface="Calibri"/>
              <a:cs typeface="Calibri"/>
              <a:sym typeface="Calibri"/>
            </a:endParaRPr>
          </a:p>
          <a:p>
            <a:pPr marL="12700" marR="207009" lvl="0" indent="-177800" algn="l" rtl="0">
              <a:lnSpc>
                <a:spcPct val="96071"/>
              </a:lnSpc>
              <a:spcBef>
                <a:spcPts val="994"/>
              </a:spcBef>
              <a:spcAft>
                <a:spcPts val="0"/>
              </a:spcAft>
              <a:buClr>
                <a:schemeClr val="dk1"/>
              </a:buClr>
              <a:buSzPts val="2800"/>
              <a:buFont typeface="Calibri"/>
              <a:buAutoNum type="arabicPeriod"/>
            </a:pPr>
            <a:r>
              <a:rPr lang="en-US" sz="2800" b="1" i="0" u="none" strike="noStrike" cap="none" dirty="0">
                <a:solidFill>
                  <a:schemeClr val="dk1"/>
                </a:solidFill>
                <a:latin typeface="Calibri"/>
                <a:ea typeface="Calibri"/>
                <a:cs typeface="Calibri"/>
                <a:sym typeface="Calibri"/>
              </a:rPr>
              <a:t>Directional response </a:t>
            </a:r>
            <a:r>
              <a:rPr lang="en-US" sz="2800" b="0" i="0" u="none" strike="noStrike" cap="none" dirty="0">
                <a:solidFill>
                  <a:schemeClr val="dk1"/>
                </a:solidFill>
                <a:latin typeface="Calibri"/>
                <a:ea typeface="Calibri"/>
                <a:cs typeface="Calibri"/>
                <a:sym typeface="Calibri"/>
              </a:rPr>
              <a:t>as per the </a:t>
            </a:r>
            <a:r>
              <a:rPr lang="en-US" sz="2800" b="1" i="0" u="none" strike="noStrike" cap="none" dirty="0">
                <a:solidFill>
                  <a:schemeClr val="dk1"/>
                </a:solidFill>
                <a:latin typeface="Calibri"/>
                <a:ea typeface="Calibri"/>
                <a:cs typeface="Calibri"/>
                <a:sym typeface="Calibri"/>
              </a:rPr>
              <a:t>need of the application</a:t>
            </a:r>
            <a:r>
              <a:rPr lang="en-US" sz="2800" b="0" i="0" u="none" strike="noStrike" cap="none" dirty="0">
                <a:solidFill>
                  <a:schemeClr val="dk1"/>
                </a:solidFill>
                <a:latin typeface="Calibri"/>
                <a:ea typeface="Calibri"/>
                <a:cs typeface="Calibri"/>
                <a:sym typeface="Calibri"/>
              </a:rPr>
              <a:t> it is being  used for</a:t>
            </a:r>
            <a:endParaRPr sz="2800" b="0" i="0" u="none" strike="noStrike" cap="none" dirty="0">
              <a:solidFill>
                <a:schemeClr val="dk1"/>
              </a:solidFill>
              <a:latin typeface="Calibri"/>
              <a:ea typeface="Calibri"/>
              <a:cs typeface="Calibri"/>
              <a:sym typeface="Calibri"/>
            </a:endParaRPr>
          </a:p>
          <a:p>
            <a:pPr marL="12700" marR="3564890" lvl="0" indent="-177800" algn="l" rtl="0">
              <a:lnSpc>
                <a:spcPct val="109600"/>
              </a:lnSpc>
              <a:spcBef>
                <a:spcPts val="35"/>
              </a:spcBef>
              <a:spcAft>
                <a:spcPts val="0"/>
              </a:spcAft>
              <a:buClr>
                <a:schemeClr val="dk1"/>
              </a:buClr>
              <a:buSzPts val="2800"/>
              <a:buFont typeface="Calibri"/>
              <a:buAutoNum type="arabicPeriod"/>
            </a:pPr>
            <a:r>
              <a:rPr lang="en-US" sz="2800" b="1" i="0" u="none" strike="noStrike" cap="none" dirty="0">
                <a:solidFill>
                  <a:schemeClr val="dk1"/>
                </a:solidFill>
                <a:latin typeface="Calibri"/>
                <a:ea typeface="Calibri"/>
                <a:cs typeface="Calibri"/>
                <a:sym typeface="Calibri"/>
              </a:rPr>
              <a:t>Signal to noise </a:t>
            </a:r>
            <a:r>
              <a:rPr lang="en-US" sz="2800" b="0" i="0" u="none" strike="noStrike" cap="none" dirty="0">
                <a:solidFill>
                  <a:schemeClr val="dk1"/>
                </a:solidFill>
                <a:latin typeface="Calibri"/>
                <a:ea typeface="Calibri"/>
                <a:cs typeface="Calibri"/>
                <a:sym typeface="Calibri"/>
              </a:rPr>
              <a:t>ratio be as </a:t>
            </a:r>
            <a:r>
              <a:rPr lang="en-US" sz="2800" b="1" i="0" u="none" strike="noStrike" cap="none" dirty="0">
                <a:solidFill>
                  <a:schemeClr val="dk1"/>
                </a:solidFill>
                <a:latin typeface="Calibri"/>
                <a:ea typeface="Calibri"/>
                <a:cs typeface="Calibri"/>
                <a:sym typeface="Calibri"/>
              </a:rPr>
              <a:t>high as possible  </a:t>
            </a:r>
            <a:r>
              <a:rPr lang="en-US" sz="2800" b="0" i="0" u="none" strike="noStrike" cap="none" dirty="0">
                <a:solidFill>
                  <a:schemeClr val="dk1"/>
                </a:solidFill>
                <a:latin typeface="Calibri"/>
                <a:ea typeface="Calibri"/>
                <a:cs typeface="Calibri"/>
                <a:sym typeface="Calibri"/>
              </a:rPr>
              <a:t>6.</a:t>
            </a:r>
            <a:r>
              <a:rPr lang="en-US" sz="2800" b="1" i="0" u="none" strike="noStrike" cap="none" dirty="0">
                <a:solidFill>
                  <a:schemeClr val="dk1"/>
                </a:solidFill>
                <a:latin typeface="Calibri"/>
                <a:ea typeface="Calibri"/>
                <a:cs typeface="Calibri"/>
                <a:sym typeface="Calibri"/>
              </a:rPr>
              <a:t>Distortion</a:t>
            </a:r>
            <a:r>
              <a:rPr lang="en-US" sz="2800" b="0" i="0" u="none" strike="noStrike" cap="none" dirty="0">
                <a:solidFill>
                  <a:schemeClr val="dk1"/>
                </a:solidFill>
                <a:latin typeface="Calibri"/>
                <a:ea typeface="Calibri"/>
                <a:cs typeface="Calibri"/>
                <a:sym typeface="Calibri"/>
              </a:rPr>
              <a:t> be as </a:t>
            </a:r>
            <a:r>
              <a:rPr lang="en-US" sz="2800" b="1" i="0" u="none" strike="noStrike" cap="none" dirty="0">
                <a:solidFill>
                  <a:schemeClr val="dk1"/>
                </a:solidFill>
                <a:latin typeface="Calibri"/>
                <a:ea typeface="Calibri"/>
                <a:cs typeface="Calibri"/>
                <a:sym typeface="Calibri"/>
              </a:rPr>
              <a:t>low</a:t>
            </a:r>
            <a:r>
              <a:rPr lang="en-US" sz="2800" b="0" i="0" u="none" strike="noStrike" cap="none" dirty="0">
                <a:solidFill>
                  <a:schemeClr val="dk1"/>
                </a:solidFill>
                <a:latin typeface="Calibri"/>
                <a:ea typeface="Calibri"/>
                <a:cs typeface="Calibri"/>
                <a:sym typeface="Calibri"/>
              </a:rPr>
              <a:t> as possible</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93" name="Google Shape;193;p2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94" name="Google Shape;194;p2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95" name="Google Shape;195;p2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17</a:t>
            </a:fld>
            <a:endParaRPr/>
          </a:p>
        </p:txBody>
      </p:sp>
      <p:sp>
        <p:nvSpPr>
          <p:cNvPr id="196" name="Google Shape;196;p23"/>
          <p:cNvSpPr txBox="1">
            <a:spLocks noGrp="1"/>
          </p:cNvSpPr>
          <p:nvPr>
            <p:ph type="title"/>
          </p:nvPr>
        </p:nvSpPr>
        <p:spPr>
          <a:xfrm>
            <a:off x="916939" y="237252"/>
            <a:ext cx="750424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t>Types of microphones</a:t>
            </a:r>
            <a:endParaRPr sz="4400" dirty="0"/>
          </a:p>
        </p:txBody>
      </p:sp>
      <p:sp>
        <p:nvSpPr>
          <p:cNvPr id="197" name="Google Shape;197;p23"/>
          <p:cNvSpPr txBox="1"/>
          <p:nvPr/>
        </p:nvSpPr>
        <p:spPr>
          <a:xfrm>
            <a:off x="590098" y="1016975"/>
            <a:ext cx="10710488" cy="4659860"/>
          </a:xfrm>
          <a:prstGeom prst="rect">
            <a:avLst/>
          </a:prstGeom>
          <a:noFill/>
          <a:ln>
            <a:noFill/>
          </a:ln>
        </p:spPr>
        <p:txBody>
          <a:bodyPr spcFirstLastPara="1" wrap="square" lIns="0" tIns="97150" rIns="0" bIns="0" anchor="t" anchorCtr="0">
            <a:spAutoFit/>
          </a:bodyPr>
          <a:lstStyle/>
          <a:p>
            <a:pPr marL="241300" marR="5080" lvl="0" indent="-229234" algn="l" rtl="0">
              <a:lnSpc>
                <a:spcPct val="8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Several types of microphone are used today, which employ different  methods to convert the </a:t>
            </a:r>
            <a:r>
              <a:rPr lang="en-US" sz="2800" b="1" i="0" u="none" strike="noStrike" cap="none" dirty="0">
                <a:solidFill>
                  <a:schemeClr val="dk1"/>
                </a:solidFill>
                <a:latin typeface="Calibri"/>
                <a:ea typeface="Calibri"/>
                <a:cs typeface="Calibri"/>
                <a:sym typeface="Calibri"/>
              </a:rPr>
              <a:t>air pressure variations </a:t>
            </a:r>
            <a:r>
              <a:rPr lang="en-US" sz="2800" b="0" i="0" u="none" strike="noStrike" cap="none" dirty="0">
                <a:solidFill>
                  <a:schemeClr val="dk1"/>
                </a:solidFill>
                <a:latin typeface="Calibri"/>
                <a:ea typeface="Calibri"/>
                <a:cs typeface="Calibri"/>
                <a:sym typeface="Calibri"/>
              </a:rPr>
              <a:t>of a sound wave to an  </a:t>
            </a:r>
            <a:r>
              <a:rPr lang="en-US" sz="2800" b="1" i="0" u="none" strike="noStrike" cap="none" dirty="0">
                <a:solidFill>
                  <a:schemeClr val="dk1"/>
                </a:solidFill>
                <a:latin typeface="Calibri"/>
                <a:ea typeface="Calibri"/>
                <a:cs typeface="Calibri"/>
                <a:sym typeface="Calibri"/>
              </a:rPr>
              <a:t>electrical signal</a:t>
            </a:r>
            <a:r>
              <a:rPr lang="en-US" sz="2800" b="0" i="0" u="none" strike="noStrike" cap="none" dirty="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a:p>
            <a:pPr marL="241300" marR="130810" lvl="0" indent="-229234" algn="l" rtl="0">
              <a:lnSpc>
                <a:spcPct val="8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In the sections to follow, the construction, principle of operation,  merits, demerits and applications of the </a:t>
            </a:r>
            <a:r>
              <a:rPr lang="en-US" sz="2800" b="0" i="0" u="none" strike="noStrike" cap="none" dirty="0" err="1">
                <a:solidFill>
                  <a:schemeClr val="dk1"/>
                </a:solidFill>
                <a:latin typeface="Calibri"/>
                <a:ea typeface="Calibri"/>
                <a:cs typeface="Calibri"/>
                <a:sym typeface="Calibri"/>
              </a:rPr>
              <a:t>folllowing</a:t>
            </a:r>
            <a:r>
              <a:rPr lang="en-US" sz="2800" b="0" i="0" u="none" strike="noStrike" cap="none" dirty="0">
                <a:solidFill>
                  <a:schemeClr val="dk1"/>
                </a:solidFill>
                <a:latin typeface="Calibri"/>
                <a:ea typeface="Calibri"/>
                <a:cs typeface="Calibri"/>
                <a:sym typeface="Calibri"/>
              </a:rPr>
              <a:t> microphones will  be discussed. They are</a:t>
            </a:r>
            <a:endParaRPr sz="2800" b="0" i="0" u="none" strike="noStrike" cap="none" dirty="0">
              <a:solidFill>
                <a:schemeClr val="dk1"/>
              </a:solidFill>
              <a:latin typeface="Calibri"/>
              <a:ea typeface="Calibri"/>
              <a:cs typeface="Calibri"/>
              <a:sym typeface="Calibri"/>
            </a:endParaRPr>
          </a:p>
          <a:p>
            <a:pPr marL="283210" marR="0" lvl="0" indent="-271144" algn="l" rtl="0">
              <a:lnSpc>
                <a:spcPct val="100000"/>
              </a:lnSpc>
              <a:spcBef>
                <a:spcPts val="335"/>
              </a:spcBef>
              <a:spcAft>
                <a:spcPts val="0"/>
              </a:spcAft>
              <a:buClr>
                <a:schemeClr val="dk1"/>
              </a:buClr>
              <a:buSzPts val="2700"/>
              <a:buFont typeface="Calibri"/>
              <a:buAutoNum type="arabicPeriod"/>
            </a:pPr>
            <a:r>
              <a:rPr lang="en-US" sz="2800" b="1" i="0" u="none" strike="noStrike" cap="none" dirty="0">
                <a:solidFill>
                  <a:schemeClr val="dk1"/>
                </a:solidFill>
                <a:latin typeface="Calibri"/>
                <a:ea typeface="Calibri"/>
                <a:cs typeface="Calibri"/>
                <a:sym typeface="Calibri"/>
              </a:rPr>
              <a:t>carbon</a:t>
            </a:r>
            <a:r>
              <a:rPr lang="en-US" sz="2800" b="0" i="0" u="none" strike="noStrike" cap="none" dirty="0">
                <a:solidFill>
                  <a:schemeClr val="dk1"/>
                </a:solidFill>
                <a:latin typeface="Calibri"/>
                <a:ea typeface="Calibri"/>
                <a:cs typeface="Calibri"/>
                <a:sym typeface="Calibri"/>
              </a:rPr>
              <a:t> microphones</a:t>
            </a:r>
            <a:endParaRPr sz="2800" b="0" i="0" u="none" strike="noStrike" cap="none" dirty="0">
              <a:solidFill>
                <a:schemeClr val="dk1"/>
              </a:solidFill>
              <a:latin typeface="Calibri"/>
              <a:ea typeface="Calibri"/>
              <a:cs typeface="Calibri"/>
              <a:sym typeface="Calibri"/>
            </a:endParaRPr>
          </a:p>
          <a:p>
            <a:pPr marL="12700" marR="5030470" lvl="0" indent="-171448" algn="l" rtl="0">
              <a:lnSpc>
                <a:spcPct val="109600"/>
              </a:lnSpc>
              <a:spcBef>
                <a:spcPts val="5"/>
              </a:spcBef>
              <a:spcAft>
                <a:spcPts val="0"/>
              </a:spcAft>
              <a:buClr>
                <a:schemeClr val="dk1"/>
              </a:buClr>
              <a:buSzPts val="2700"/>
              <a:buFont typeface="Calibri"/>
              <a:buAutoNum type="arabicPeriod"/>
            </a:pPr>
            <a:r>
              <a:rPr lang="en-US" sz="2800" b="1" i="0" u="none" strike="noStrike" cap="none" dirty="0">
                <a:solidFill>
                  <a:schemeClr val="dk1"/>
                </a:solidFill>
                <a:latin typeface="Calibri"/>
                <a:ea typeface="Calibri"/>
                <a:cs typeface="Calibri"/>
                <a:sym typeface="Calibri"/>
              </a:rPr>
              <a:t>Crystal</a:t>
            </a:r>
            <a:r>
              <a:rPr lang="en-US" sz="2800" b="0" i="0" u="none" strike="noStrike" cap="none" dirty="0">
                <a:solidFill>
                  <a:schemeClr val="dk1"/>
                </a:solidFill>
                <a:latin typeface="Calibri"/>
                <a:ea typeface="Calibri"/>
                <a:cs typeface="Calibri"/>
                <a:sym typeface="Calibri"/>
              </a:rPr>
              <a:t> and </a:t>
            </a:r>
            <a:r>
              <a:rPr lang="en-US" sz="2800" b="1" i="0" u="none" strike="noStrike" cap="none" dirty="0">
                <a:solidFill>
                  <a:schemeClr val="dk1"/>
                </a:solidFill>
                <a:latin typeface="Calibri"/>
                <a:ea typeface="Calibri"/>
                <a:cs typeface="Calibri"/>
                <a:sym typeface="Calibri"/>
              </a:rPr>
              <a:t>ceramic</a:t>
            </a:r>
            <a:r>
              <a:rPr lang="en-US" sz="2800" b="0" i="0" u="none" strike="noStrike" cap="none" dirty="0">
                <a:solidFill>
                  <a:schemeClr val="dk1"/>
                </a:solidFill>
                <a:latin typeface="Calibri"/>
                <a:ea typeface="Calibri"/>
                <a:cs typeface="Calibri"/>
                <a:sym typeface="Calibri"/>
              </a:rPr>
              <a:t> microphones  3.</a:t>
            </a:r>
            <a:r>
              <a:rPr lang="en-US" sz="2800" b="1" i="0" u="none" strike="noStrike" cap="none" dirty="0">
                <a:solidFill>
                  <a:schemeClr val="dk1"/>
                </a:solidFill>
                <a:latin typeface="Calibri"/>
                <a:ea typeface="Calibri"/>
                <a:cs typeface="Calibri"/>
                <a:sym typeface="Calibri"/>
              </a:rPr>
              <a:t>Dynamic microphones</a:t>
            </a:r>
            <a:endParaRPr sz="2800" b="1" i="0" u="none" strike="noStrike" cap="none" dirty="0">
              <a:solidFill>
                <a:schemeClr val="dk1"/>
              </a:solidFill>
              <a:latin typeface="Calibri"/>
              <a:ea typeface="Calibri"/>
              <a:cs typeface="Calibri"/>
              <a:sym typeface="Calibri"/>
            </a:endParaRPr>
          </a:p>
          <a:p>
            <a:pPr marL="12700" marR="6510655" lvl="0" indent="0" algn="l" rtl="0">
              <a:lnSpc>
                <a:spcPct val="109700"/>
              </a:lnSpc>
              <a:spcBef>
                <a:spcPts val="10"/>
              </a:spcBef>
              <a:spcAft>
                <a:spcPts val="0"/>
              </a:spcAft>
              <a:buNone/>
            </a:pPr>
            <a:r>
              <a:rPr lang="en-US" sz="2800" b="0" i="0" u="none" strike="noStrike" cap="none" dirty="0">
                <a:solidFill>
                  <a:schemeClr val="dk1"/>
                </a:solidFill>
                <a:latin typeface="Calibri"/>
                <a:ea typeface="Calibri"/>
                <a:cs typeface="Calibri"/>
                <a:sym typeface="Calibri"/>
              </a:rPr>
              <a:t>4.</a:t>
            </a:r>
            <a:r>
              <a:rPr lang="en-US" sz="2800" b="1" i="0" u="none" strike="noStrike" cap="none" dirty="0">
                <a:solidFill>
                  <a:schemeClr val="dk1"/>
                </a:solidFill>
                <a:latin typeface="Calibri"/>
                <a:ea typeface="Calibri"/>
                <a:cs typeface="Calibri"/>
                <a:sym typeface="Calibri"/>
              </a:rPr>
              <a:t>Condenser </a:t>
            </a:r>
            <a:r>
              <a:rPr lang="en-US" sz="2800" b="0" i="0" u="none" strike="noStrike" cap="none" dirty="0">
                <a:solidFill>
                  <a:schemeClr val="dk1"/>
                </a:solidFill>
                <a:latin typeface="Calibri"/>
                <a:ea typeface="Calibri"/>
                <a:cs typeface="Calibri"/>
                <a:sym typeface="Calibri"/>
              </a:rPr>
              <a:t>microphone  5.</a:t>
            </a:r>
            <a:r>
              <a:rPr lang="en-US" sz="2800" b="1" i="0" u="none" strike="noStrike" cap="none" dirty="0">
                <a:solidFill>
                  <a:schemeClr val="dk1"/>
                </a:solidFill>
                <a:latin typeface="Calibri"/>
                <a:ea typeface="Calibri"/>
                <a:cs typeface="Calibri"/>
                <a:sym typeface="Calibri"/>
              </a:rPr>
              <a:t>Ribbon </a:t>
            </a:r>
            <a:r>
              <a:rPr lang="en-US" sz="2800" b="0" i="0" u="none" strike="noStrike" cap="none" dirty="0">
                <a:solidFill>
                  <a:schemeClr val="dk1"/>
                </a:solidFill>
                <a:latin typeface="Calibri"/>
                <a:ea typeface="Calibri"/>
                <a:cs typeface="Calibri"/>
                <a:sym typeface="Calibri"/>
              </a:rPr>
              <a:t>microphone</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916939" y="231648"/>
            <a:ext cx="261112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dirty="0"/>
              <a:t>Microphone</a:t>
            </a:r>
            <a:r>
              <a:rPr lang="en-US" u="sng" dirty="0">
                <a:solidFill>
                  <a:srgbClr val="000000"/>
                </a:solidFill>
              </a:rPr>
              <a:t>:</a:t>
            </a:r>
            <a:endParaRPr dirty="0"/>
          </a:p>
        </p:txBody>
      </p:sp>
      <p:sp>
        <p:nvSpPr>
          <p:cNvPr id="203" name="Google Shape;203;p24"/>
          <p:cNvSpPr txBox="1"/>
          <p:nvPr/>
        </p:nvSpPr>
        <p:spPr>
          <a:xfrm>
            <a:off x="916939" y="961539"/>
            <a:ext cx="10383647" cy="1049655"/>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1" i="0" u="sng" strike="noStrike" cap="none" dirty="0">
                <a:solidFill>
                  <a:schemeClr val="dk1"/>
                </a:solidFill>
                <a:latin typeface="Calibri"/>
                <a:ea typeface="Calibri"/>
                <a:cs typeface="Calibri"/>
                <a:sym typeface="Calibri"/>
              </a:rPr>
              <a:t>Carbon Microphone:</a:t>
            </a:r>
            <a:endParaRPr sz="2800" b="0" i="0" u="none" strike="noStrike" cap="none" dirty="0">
              <a:solidFill>
                <a:schemeClr val="dk1"/>
              </a:solidFill>
              <a:latin typeface="Calibri"/>
              <a:ea typeface="Calibri"/>
              <a:cs typeface="Calibri"/>
              <a:sym typeface="Calibri"/>
            </a:endParaRPr>
          </a:p>
          <a:p>
            <a:pPr marL="241300" marR="0" lvl="0" indent="-229234" algn="l" rtl="0">
              <a:lnSpc>
                <a:spcPct val="100000"/>
              </a:lnSpc>
              <a:spcBef>
                <a:spcPts val="670"/>
              </a:spcBef>
              <a:spcAft>
                <a:spcPts val="0"/>
              </a:spcAft>
              <a:buClr>
                <a:schemeClr val="dk1"/>
              </a:buClr>
              <a:buSzPts val="2800"/>
              <a:buFont typeface="Arial"/>
              <a:buChar char="•"/>
            </a:pPr>
            <a:r>
              <a:rPr lang="en-US" sz="2800" b="0" i="0" u="none" strike="noStrike" cap="none" dirty="0" err="1">
                <a:solidFill>
                  <a:schemeClr val="dk1"/>
                </a:solidFill>
                <a:latin typeface="Calibri"/>
                <a:ea typeface="Calibri"/>
                <a:cs typeface="Calibri"/>
                <a:sym typeface="Calibri"/>
              </a:rPr>
              <a:t>Construction:Figure</a:t>
            </a:r>
            <a:r>
              <a:rPr lang="en-US" sz="2800" b="0" i="0" u="none" strike="noStrike" cap="none" dirty="0">
                <a:solidFill>
                  <a:schemeClr val="dk1"/>
                </a:solidFill>
                <a:latin typeface="Calibri"/>
                <a:ea typeface="Calibri"/>
                <a:cs typeface="Calibri"/>
                <a:sym typeface="Calibri"/>
              </a:rPr>
              <a:t> shows the construction of a carbon microphone</a:t>
            </a:r>
            <a:endParaRPr sz="2800" b="0" i="0" u="none" strike="noStrike" cap="none" dirty="0">
              <a:solidFill>
                <a:schemeClr val="dk1"/>
              </a:solidFill>
              <a:latin typeface="Calibri"/>
              <a:ea typeface="Calibri"/>
              <a:cs typeface="Calibri"/>
              <a:sym typeface="Calibri"/>
            </a:endParaRPr>
          </a:p>
        </p:txBody>
      </p:sp>
      <p:pic>
        <p:nvPicPr>
          <p:cNvPr id="204" name="Google Shape;204;p24"/>
          <p:cNvPicPr preferRelativeResize="0"/>
          <p:nvPr/>
        </p:nvPicPr>
        <p:blipFill rotWithShape="1">
          <a:blip r:embed="rId3">
            <a:alphaModFix/>
          </a:blip>
          <a:srcRect/>
          <a:stretch/>
        </p:blipFill>
        <p:spPr>
          <a:xfrm>
            <a:off x="1286255" y="2113788"/>
            <a:ext cx="7603235" cy="4512564"/>
          </a:xfrm>
          <a:prstGeom prst="rect">
            <a:avLst/>
          </a:prstGeom>
          <a:noFill/>
          <a:ln>
            <a:noFill/>
          </a:ln>
        </p:spPr>
      </p:pic>
      <p:sp>
        <p:nvSpPr>
          <p:cNvPr id="205" name="Google Shape;205;p2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06" name="Google Shape;206;p2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07" name="Google Shape;207;p2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08" name="Google Shape;208;p2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2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14" name="Google Shape;214;p2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15" name="Google Shape;215;p2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16" name="Google Shape;216;p2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19</a:t>
            </a:fld>
            <a:endParaRPr/>
          </a:p>
        </p:txBody>
      </p:sp>
      <p:sp>
        <p:nvSpPr>
          <p:cNvPr id="217" name="Google Shape;217;p25"/>
          <p:cNvSpPr txBox="1">
            <a:spLocks noGrp="1"/>
          </p:cNvSpPr>
          <p:nvPr>
            <p:ph type="title"/>
          </p:nvPr>
        </p:nvSpPr>
        <p:spPr>
          <a:xfrm>
            <a:off x="832231" y="237252"/>
            <a:ext cx="3313810"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t>Operation:</a:t>
            </a:r>
            <a:endParaRPr sz="4400" dirty="0"/>
          </a:p>
        </p:txBody>
      </p:sp>
      <p:sp>
        <p:nvSpPr>
          <p:cNvPr id="218" name="Google Shape;218;p25"/>
          <p:cNvSpPr txBox="1"/>
          <p:nvPr/>
        </p:nvSpPr>
        <p:spPr>
          <a:xfrm>
            <a:off x="916939" y="933847"/>
            <a:ext cx="10038080" cy="2853345"/>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operating principle is as follows</a:t>
            </a:r>
            <a:endParaRPr sz="2800" b="0" i="0" u="none" strike="noStrike" cap="none" dirty="0">
              <a:solidFill>
                <a:schemeClr val="dk1"/>
              </a:solidFill>
              <a:latin typeface="Calibri"/>
              <a:ea typeface="Calibri"/>
              <a:cs typeface="Calibri"/>
              <a:sym typeface="Calibri"/>
            </a:endParaRPr>
          </a:p>
          <a:p>
            <a:pPr marL="241300" marR="5080" lvl="0" indent="-229234" algn="l" rtl="0">
              <a:lnSpc>
                <a:spcPct val="90000"/>
              </a:lnSpc>
              <a:spcBef>
                <a:spcPts val="100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several hundred carbon granules are held in close contact with each  other inside the chamber. </a:t>
            </a:r>
            <a:endParaRPr sz="2800" b="0" i="0" u="none" strike="noStrike" cap="none" dirty="0">
              <a:solidFill>
                <a:schemeClr val="dk1"/>
              </a:solidFill>
              <a:latin typeface="Calibri"/>
              <a:ea typeface="Calibri"/>
              <a:cs typeface="Calibri"/>
              <a:sym typeface="Calibri"/>
            </a:endParaRPr>
          </a:p>
          <a:p>
            <a:pPr marL="241300" marR="5080" lvl="0" indent="-229234" algn="l" rtl="0">
              <a:lnSpc>
                <a:spcPct val="90000"/>
              </a:lnSpc>
              <a:spcBef>
                <a:spcPts val="100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Inside the chamber there are two carbon  electrodes. </a:t>
            </a:r>
            <a:endParaRPr sz="2800" b="0" i="0" u="none" strike="noStrike" cap="none" dirty="0">
              <a:solidFill>
                <a:schemeClr val="dk1"/>
              </a:solidFill>
              <a:latin typeface="Calibri"/>
              <a:ea typeface="Calibri"/>
              <a:cs typeface="Calibri"/>
              <a:sym typeface="Calibri"/>
            </a:endParaRPr>
          </a:p>
          <a:p>
            <a:pPr marL="241300" marR="5080" lvl="0" indent="-229234" algn="l" rtl="0">
              <a:lnSpc>
                <a:spcPct val="90000"/>
              </a:lnSpc>
              <a:spcBef>
                <a:spcPts val="100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One of them is fixed and the other one is moving along  the diaphragm.</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9" name="Google Shape;49;p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0" name="Google Shape;50;p8"/>
          <p:cNvSpPr txBox="1">
            <a:spLocks noGrp="1"/>
          </p:cNvSpPr>
          <p:nvPr>
            <p:ph type="ftr" idx="11"/>
          </p:nvPr>
        </p:nvSpPr>
        <p:spPr>
          <a:xfrm>
            <a:off x="6293974" y="6464680"/>
            <a:ext cx="2545226"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1" name="Google Shape;51;p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a:t>
            </a:fld>
            <a:endParaRPr/>
          </a:p>
        </p:txBody>
      </p:sp>
      <p:sp>
        <p:nvSpPr>
          <p:cNvPr id="52" name="Google Shape;52;p8"/>
          <p:cNvSpPr txBox="1">
            <a:spLocks noGrp="1"/>
          </p:cNvSpPr>
          <p:nvPr>
            <p:ph type="title"/>
          </p:nvPr>
        </p:nvSpPr>
        <p:spPr>
          <a:xfrm>
            <a:off x="4177282" y="308203"/>
            <a:ext cx="3285364"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Audio Systems</a:t>
            </a:r>
            <a:endParaRPr/>
          </a:p>
        </p:txBody>
      </p:sp>
      <p:sp>
        <p:nvSpPr>
          <p:cNvPr id="53" name="Google Shape;53;p8"/>
          <p:cNvSpPr txBox="1"/>
          <p:nvPr/>
        </p:nvSpPr>
        <p:spPr>
          <a:xfrm>
            <a:off x="916939" y="943203"/>
            <a:ext cx="7187565" cy="5118100"/>
          </a:xfrm>
          <a:prstGeom prst="rect">
            <a:avLst/>
          </a:prstGeom>
          <a:noFill/>
          <a:ln>
            <a:noFill/>
          </a:ln>
        </p:spPr>
        <p:txBody>
          <a:bodyPr spcFirstLastPara="1" wrap="square" lIns="0" tIns="90150" rIns="0" bIns="0" anchor="t" anchorCtr="0">
            <a:spAutoFit/>
          </a:bodyPr>
          <a:lstStyle/>
          <a:p>
            <a:pPr marL="241300" marR="0" lvl="0" indent="-229234"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Audio amplifier,</a:t>
            </a:r>
            <a:endParaRPr sz="3200" b="0" i="0" u="none" strike="noStrike" cap="none">
              <a:solidFill>
                <a:schemeClr val="dk1"/>
              </a:solidFill>
              <a:latin typeface="Times New Roman"/>
              <a:ea typeface="Times New Roman"/>
              <a:cs typeface="Times New Roman"/>
              <a:sym typeface="Times New Roman"/>
            </a:endParaRPr>
          </a:p>
          <a:p>
            <a:pPr marL="241300" marR="0" lvl="0" indent="-229234" algn="l" rtl="0">
              <a:lnSpc>
                <a:spcPct val="100000"/>
              </a:lnSpc>
              <a:spcBef>
                <a:spcPts val="61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Microphone,</a:t>
            </a:r>
            <a:endParaRPr/>
          </a:p>
          <a:p>
            <a:pPr marL="241300" marR="0" lvl="0" indent="-229234" algn="l" rtl="0">
              <a:lnSpc>
                <a:spcPct val="100000"/>
              </a:lnSpc>
              <a:spcBef>
                <a:spcPts val="615"/>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Loudspeaker,</a:t>
            </a:r>
            <a:endParaRPr sz="3200" b="0" i="0" u="none" strike="noStrike" cap="none">
              <a:solidFill>
                <a:schemeClr val="dk1"/>
              </a:solidFill>
              <a:latin typeface="Times New Roman"/>
              <a:ea typeface="Times New Roman"/>
              <a:cs typeface="Times New Roman"/>
              <a:sym typeface="Times New Roman"/>
            </a:endParaRPr>
          </a:p>
          <a:p>
            <a:pPr marL="241300" marR="0" lvl="0" indent="-229234" algn="l" rtl="0">
              <a:lnSpc>
                <a:spcPct val="100000"/>
              </a:lnSpc>
              <a:spcBef>
                <a:spcPts val="625"/>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Public address systems,</a:t>
            </a:r>
            <a:endParaRPr/>
          </a:p>
          <a:p>
            <a:pPr marL="241300" marR="0" lvl="0" indent="-229234" algn="l" rtl="0">
              <a:lnSpc>
                <a:spcPct val="100000"/>
              </a:lnSpc>
              <a:spcBef>
                <a:spcPts val="61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What is DJ,</a:t>
            </a:r>
            <a:endParaRPr sz="3200" b="0" i="0" u="none" strike="noStrike" cap="none">
              <a:solidFill>
                <a:schemeClr val="dk1"/>
              </a:solidFill>
              <a:latin typeface="Times New Roman"/>
              <a:ea typeface="Times New Roman"/>
              <a:cs typeface="Times New Roman"/>
              <a:sym typeface="Times New Roman"/>
            </a:endParaRPr>
          </a:p>
          <a:p>
            <a:pPr marL="241300" marR="0" lvl="0" indent="-229234" algn="l" rtl="0">
              <a:lnSpc>
                <a:spcPct val="100000"/>
              </a:lnSpc>
              <a:spcBef>
                <a:spcPts val="615"/>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Audio as Data and Signal,</a:t>
            </a:r>
            <a:endParaRPr/>
          </a:p>
          <a:p>
            <a:pPr marL="241300" marR="0" lvl="0" indent="-229234" algn="l" rtl="0">
              <a:lnSpc>
                <a:spcPct val="100000"/>
              </a:lnSpc>
              <a:spcBef>
                <a:spcPts val="625"/>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Digital Audio Processes Outlined,</a:t>
            </a:r>
            <a:endParaRPr/>
          </a:p>
          <a:p>
            <a:pPr marL="241300" marR="0" lvl="0" indent="-229234" algn="l" rtl="0">
              <a:lnSpc>
                <a:spcPct val="100000"/>
              </a:lnSpc>
              <a:spcBef>
                <a:spcPts val="61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Time Compression and Expansion.</a:t>
            </a:r>
            <a:endParaRPr/>
          </a:p>
          <a:p>
            <a:pPr marL="241300" marR="0" lvl="0" indent="-229234" algn="l" rtl="0">
              <a:lnSpc>
                <a:spcPct val="100000"/>
              </a:lnSpc>
              <a:spcBef>
                <a:spcPts val="615"/>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Block diagram of home theatre &amp; working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24" name="Google Shape;224;p2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25" name="Google Shape;225;p2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26" name="Google Shape;226;p2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20</a:t>
            </a:fld>
            <a:endParaRPr/>
          </a:p>
        </p:txBody>
      </p:sp>
      <p:sp>
        <p:nvSpPr>
          <p:cNvPr id="227" name="Google Shape;227;p26"/>
          <p:cNvSpPr txBox="1"/>
          <p:nvPr/>
        </p:nvSpPr>
        <p:spPr>
          <a:xfrm>
            <a:off x="813030" y="936751"/>
            <a:ext cx="10054590" cy="4369914"/>
          </a:xfrm>
          <a:prstGeom prst="rect">
            <a:avLst/>
          </a:prstGeom>
          <a:noFill/>
          <a:ln>
            <a:noFill/>
          </a:ln>
        </p:spPr>
        <p:txBody>
          <a:bodyPr spcFirstLastPara="1" wrap="square" lIns="0" tIns="60950" rIns="0" bIns="0" anchor="t" anchorCtr="0">
            <a:spAutoFit/>
          </a:bodyPr>
          <a:lstStyle/>
          <a:p>
            <a:pPr marL="241300" marR="170180" lvl="0" indent="-229234" algn="just" rtl="0">
              <a:lnSpc>
                <a:spcPct val="107857"/>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When the diaphragm moves to and </a:t>
            </a:r>
            <a:r>
              <a:rPr lang="en-US" sz="2800" b="0" i="0" u="none" strike="noStrike" cap="none" dirty="0" err="1">
                <a:solidFill>
                  <a:schemeClr val="dk1"/>
                </a:solidFill>
                <a:latin typeface="Calibri"/>
                <a:ea typeface="Calibri"/>
                <a:cs typeface="Calibri"/>
                <a:sym typeface="Calibri"/>
              </a:rPr>
              <a:t>fro</a:t>
            </a:r>
            <a:r>
              <a:rPr lang="en-US" sz="2800" b="0" i="0" u="none" strike="noStrike" cap="none" dirty="0">
                <a:solidFill>
                  <a:schemeClr val="dk1"/>
                </a:solidFill>
                <a:latin typeface="Calibri"/>
                <a:ea typeface="Calibri"/>
                <a:cs typeface="Calibri"/>
                <a:sym typeface="Calibri"/>
              </a:rPr>
              <a:t> due to the impinging sound  wave, the pressure on the carbon </a:t>
            </a:r>
            <a:r>
              <a:rPr lang="en-US" sz="2800" b="0" i="0" u="none" strike="noStrike" cap="none" dirty="0" err="1">
                <a:solidFill>
                  <a:schemeClr val="dk1"/>
                </a:solidFill>
                <a:latin typeface="Calibri"/>
                <a:ea typeface="Calibri"/>
                <a:cs typeface="Calibri"/>
                <a:sym typeface="Calibri"/>
              </a:rPr>
              <a:t>granuals</a:t>
            </a:r>
            <a:r>
              <a:rPr lang="en-US" sz="2800" b="0" i="0" u="none" strike="noStrike" cap="none" dirty="0">
                <a:solidFill>
                  <a:schemeClr val="dk1"/>
                </a:solidFill>
                <a:latin typeface="Calibri"/>
                <a:ea typeface="Calibri"/>
                <a:cs typeface="Calibri"/>
                <a:sym typeface="Calibri"/>
              </a:rPr>
              <a:t> varies.</a:t>
            </a:r>
            <a:endParaRPr sz="2800" b="0" i="0" u="none" strike="noStrike" cap="none" dirty="0">
              <a:solidFill>
                <a:schemeClr val="dk1"/>
              </a:solidFill>
              <a:latin typeface="Calibri"/>
              <a:ea typeface="Calibri"/>
              <a:cs typeface="Calibri"/>
              <a:sym typeface="Calibri"/>
            </a:endParaRPr>
          </a:p>
          <a:p>
            <a:pPr marL="241300" marR="170180" lvl="0" indent="-229234" algn="just" rtl="0">
              <a:lnSpc>
                <a:spcPct val="107857"/>
              </a:lnSpc>
              <a:spcBef>
                <a:spcPts val="48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contact  resistance between the surfaces of the carbon granules therefore  changes.</a:t>
            </a:r>
            <a:endParaRPr sz="2800" b="0" i="0" u="none" strike="noStrike" cap="none" dirty="0">
              <a:solidFill>
                <a:schemeClr val="dk1"/>
              </a:solidFill>
              <a:latin typeface="Calibri"/>
              <a:ea typeface="Calibri"/>
              <a:cs typeface="Calibri"/>
              <a:sym typeface="Calibri"/>
            </a:endParaRPr>
          </a:p>
          <a:p>
            <a:pPr marL="241300" marR="444500" lvl="0" indent="-229234" algn="just" rtl="0">
              <a:lnSpc>
                <a:spcPct val="107857"/>
              </a:lnSpc>
              <a:spcBef>
                <a:spcPts val="102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This will vary the output current. The output current waveform is  similar to the acoustic waveform striking the diaphragm.</a:t>
            </a:r>
            <a:endParaRPr sz="2800" b="0" i="0" u="none" strike="noStrike" cap="none" dirty="0">
              <a:solidFill>
                <a:schemeClr val="dk1"/>
              </a:solidFill>
              <a:latin typeface="Calibri"/>
              <a:ea typeface="Calibri"/>
              <a:cs typeface="Calibri"/>
              <a:sym typeface="Calibri"/>
            </a:endParaRPr>
          </a:p>
          <a:p>
            <a:pPr marL="241300" marR="5080" lvl="0" indent="-229234" algn="just" rtl="0">
              <a:lnSpc>
                <a:spcPct val="90000"/>
              </a:lnSpc>
              <a:spcBef>
                <a:spcPts val="95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As the impedance of the carbon rods is low, a step up transformer is  connected to increase the impedance for matching.</a:t>
            </a:r>
            <a:endParaRPr sz="2800" b="0" i="0" u="none" strike="noStrike" cap="none" dirty="0">
              <a:solidFill>
                <a:schemeClr val="dk1"/>
              </a:solidFill>
              <a:latin typeface="Calibri"/>
              <a:ea typeface="Calibri"/>
              <a:cs typeface="Calibri"/>
              <a:sym typeface="Calibri"/>
            </a:endParaRPr>
          </a:p>
          <a:p>
            <a:pPr marL="241300" marR="5080" lvl="0" indent="-229234" algn="just" rtl="0">
              <a:lnSpc>
                <a:spcPct val="90000"/>
              </a:lnSpc>
              <a:spcBef>
                <a:spcPts val="95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This transformer  will also help to increase the output voltage and eliminate the DC  component from the microphone output.</a:t>
            </a:r>
            <a:endParaRPr sz="2800" b="0" i="0" u="none" strike="noStrike" cap="none" dirty="0">
              <a:solidFill>
                <a:schemeClr val="dk1"/>
              </a:solidFill>
              <a:latin typeface="Calibri"/>
              <a:ea typeface="Calibri"/>
              <a:cs typeface="Calibri"/>
              <a:sym typeface="Calibri"/>
            </a:endParaRPr>
          </a:p>
        </p:txBody>
      </p:sp>
      <p:sp>
        <p:nvSpPr>
          <p:cNvPr id="228" name="Google Shape;228;p26"/>
          <p:cNvSpPr txBox="1">
            <a:spLocks noGrp="1"/>
          </p:cNvSpPr>
          <p:nvPr>
            <p:ph type="title"/>
          </p:nvPr>
        </p:nvSpPr>
        <p:spPr>
          <a:xfrm>
            <a:off x="916939" y="237252"/>
            <a:ext cx="2333625"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latin typeface="Calibri"/>
                <a:ea typeface="Calibri"/>
                <a:cs typeface="Calibri"/>
                <a:sym typeface="Calibri"/>
              </a:rPr>
              <a:t>Operation….</a:t>
            </a:r>
            <a:endParaRPr sz="3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34" name="Google Shape;234;p2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35" name="Google Shape;235;p2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36" name="Google Shape;236;p2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21</a:t>
            </a:fld>
            <a:endParaRPr/>
          </a:p>
        </p:txBody>
      </p:sp>
      <p:sp>
        <p:nvSpPr>
          <p:cNvPr id="237" name="Google Shape;237;p27"/>
          <p:cNvSpPr txBox="1">
            <a:spLocks noGrp="1"/>
          </p:cNvSpPr>
          <p:nvPr>
            <p:ph type="title"/>
          </p:nvPr>
        </p:nvSpPr>
        <p:spPr>
          <a:xfrm>
            <a:off x="916939" y="299009"/>
            <a:ext cx="3259351"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t>Precautions:</a:t>
            </a:r>
            <a:endParaRPr sz="4400" dirty="0"/>
          </a:p>
        </p:txBody>
      </p:sp>
      <p:sp>
        <p:nvSpPr>
          <p:cNvPr id="238" name="Google Shape;238;p27"/>
          <p:cNvSpPr txBox="1"/>
          <p:nvPr/>
        </p:nvSpPr>
        <p:spPr>
          <a:xfrm>
            <a:off x="916939" y="995604"/>
            <a:ext cx="9934575" cy="4345164"/>
          </a:xfrm>
          <a:prstGeom prst="rect">
            <a:avLst/>
          </a:prstGeom>
          <a:noFill/>
          <a:ln>
            <a:noFill/>
          </a:ln>
        </p:spPr>
        <p:txBody>
          <a:bodyPr spcFirstLastPara="1" wrap="square" lIns="0" tIns="60325" rIns="0" bIns="0" anchor="t" anchorCtr="0">
            <a:spAutoFit/>
          </a:bodyPr>
          <a:lstStyle/>
          <a:p>
            <a:pPr marL="241300" marR="399415" lvl="0" indent="-229234" algn="l" rtl="0">
              <a:lnSpc>
                <a:spcPct val="108214"/>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While handling this microphone following precautions should be  taken</a:t>
            </a:r>
            <a:endParaRPr sz="2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0"/>
              </a:spcBef>
              <a:spcAft>
                <a:spcPts val="0"/>
              </a:spcAft>
              <a:buNone/>
            </a:pPr>
            <a:endParaRPr sz="4050" b="0" i="0" u="none" strike="noStrike" cap="none" dirty="0">
              <a:solidFill>
                <a:schemeClr val="dk1"/>
              </a:solidFill>
              <a:latin typeface="Calibri"/>
              <a:ea typeface="Calibri"/>
              <a:cs typeface="Calibri"/>
              <a:sym typeface="Calibri"/>
            </a:endParaRPr>
          </a:p>
          <a:p>
            <a:pPr marL="12700" marR="142875" lvl="0" indent="-177800" algn="l" rtl="0">
              <a:lnSpc>
                <a:spcPct val="90000"/>
              </a:lnSpc>
              <a:spcBef>
                <a:spcPts val="5"/>
              </a:spcBef>
              <a:spcAft>
                <a:spcPts val="0"/>
              </a:spcAft>
              <a:buClr>
                <a:schemeClr val="dk1"/>
              </a:buClr>
              <a:buSzPts val="2800"/>
              <a:buFont typeface="Calibri"/>
              <a:buAutoNum type="arabicPeriod"/>
            </a:pPr>
            <a:r>
              <a:rPr lang="en-US" sz="2800" b="0" i="0" u="none" strike="noStrike" cap="none" dirty="0">
                <a:solidFill>
                  <a:schemeClr val="dk1"/>
                </a:solidFill>
                <a:latin typeface="Calibri"/>
                <a:ea typeface="Calibri"/>
                <a:cs typeface="Calibri"/>
                <a:sym typeface="Calibri"/>
              </a:rPr>
              <a:t>The </a:t>
            </a:r>
            <a:r>
              <a:rPr lang="en-US" sz="2800" b="1" i="0" u="none" strike="noStrike" cap="none" dirty="0">
                <a:solidFill>
                  <a:schemeClr val="dk1"/>
                </a:solidFill>
                <a:latin typeface="Calibri"/>
                <a:ea typeface="Calibri"/>
                <a:cs typeface="Calibri"/>
                <a:sym typeface="Calibri"/>
              </a:rPr>
              <a:t>current</a:t>
            </a:r>
            <a:r>
              <a:rPr lang="en-US" sz="2800" b="0" i="0" u="none" strike="noStrike" cap="none" dirty="0">
                <a:solidFill>
                  <a:schemeClr val="dk1"/>
                </a:solidFill>
                <a:latin typeface="Calibri"/>
                <a:ea typeface="Calibri"/>
                <a:cs typeface="Calibri"/>
                <a:sym typeface="Calibri"/>
              </a:rPr>
              <a:t> through the carbon </a:t>
            </a:r>
            <a:r>
              <a:rPr lang="en-US" sz="2800" b="0" i="0" u="none" strike="noStrike" cap="none" dirty="0" err="1">
                <a:solidFill>
                  <a:schemeClr val="dk1"/>
                </a:solidFill>
                <a:latin typeface="Calibri"/>
                <a:ea typeface="Calibri"/>
                <a:cs typeface="Calibri"/>
                <a:sym typeface="Calibri"/>
              </a:rPr>
              <a:t>electodes</a:t>
            </a:r>
            <a:r>
              <a:rPr lang="en-US" sz="2800" b="0" i="0" u="none" strike="noStrike" cap="none" dirty="0">
                <a:solidFill>
                  <a:schemeClr val="dk1"/>
                </a:solidFill>
                <a:latin typeface="Calibri"/>
                <a:ea typeface="Calibri"/>
                <a:cs typeface="Calibri"/>
                <a:sym typeface="Calibri"/>
              </a:rPr>
              <a:t> </a:t>
            </a:r>
            <a:r>
              <a:rPr lang="en-US" sz="2800" b="1" i="0" u="none" strike="noStrike" cap="none" dirty="0">
                <a:solidFill>
                  <a:schemeClr val="dk1"/>
                </a:solidFill>
                <a:latin typeface="Calibri"/>
                <a:ea typeface="Calibri"/>
                <a:cs typeface="Calibri"/>
                <a:sym typeface="Calibri"/>
              </a:rPr>
              <a:t>should not exceed </a:t>
            </a:r>
            <a:r>
              <a:rPr lang="en-US" sz="2800" b="0" i="0" u="none" strike="noStrike" cap="none" dirty="0">
                <a:solidFill>
                  <a:schemeClr val="dk1"/>
                </a:solidFill>
                <a:latin typeface="Calibri"/>
                <a:ea typeface="Calibri"/>
                <a:cs typeface="Calibri"/>
                <a:sym typeface="Calibri"/>
              </a:rPr>
              <a:t>that  recommended by the manufacturer or the carbon granules may be  fused</a:t>
            </a:r>
            <a:endParaRPr sz="2800" b="0" i="0" u="none" strike="noStrike" cap="none" dirty="0">
              <a:solidFill>
                <a:schemeClr val="dk1"/>
              </a:solidFill>
              <a:latin typeface="Calibri"/>
              <a:ea typeface="Calibri"/>
              <a:cs typeface="Calibri"/>
              <a:sym typeface="Calibri"/>
            </a:endParaRPr>
          </a:p>
          <a:p>
            <a:pPr marL="12700" marR="5080" lvl="0" indent="-177800" algn="l" rtl="0">
              <a:lnSpc>
                <a:spcPct val="107857"/>
              </a:lnSpc>
              <a:spcBef>
                <a:spcPts val="1040"/>
              </a:spcBef>
              <a:spcAft>
                <a:spcPts val="0"/>
              </a:spcAft>
              <a:buClr>
                <a:schemeClr val="dk1"/>
              </a:buClr>
              <a:buSzPts val="2800"/>
              <a:buFont typeface="Calibri"/>
              <a:buAutoNum type="arabicPeriod"/>
            </a:pPr>
            <a:r>
              <a:rPr lang="en-US" sz="2800" b="0" i="0" u="none" strike="noStrike" cap="none" dirty="0">
                <a:solidFill>
                  <a:schemeClr val="dk1"/>
                </a:solidFill>
                <a:latin typeface="Calibri"/>
                <a:ea typeface="Calibri"/>
                <a:cs typeface="Calibri"/>
                <a:sym typeface="Calibri"/>
              </a:rPr>
              <a:t>This microphones should not be subjected to </a:t>
            </a:r>
            <a:r>
              <a:rPr lang="en-US" sz="2800" b="1" i="0" u="none" strike="noStrike" cap="none" dirty="0">
                <a:solidFill>
                  <a:schemeClr val="dk1"/>
                </a:solidFill>
                <a:latin typeface="Calibri"/>
                <a:ea typeface="Calibri"/>
                <a:cs typeface="Calibri"/>
                <a:sym typeface="Calibri"/>
              </a:rPr>
              <a:t>heavy jolts </a:t>
            </a:r>
            <a:r>
              <a:rPr lang="en-US" sz="2800" b="0" i="0" u="none" strike="noStrike" cap="none" dirty="0">
                <a:solidFill>
                  <a:schemeClr val="dk1"/>
                </a:solidFill>
                <a:latin typeface="Calibri"/>
                <a:ea typeface="Calibri"/>
                <a:cs typeface="Calibri"/>
                <a:sym typeface="Calibri"/>
              </a:rPr>
              <a:t>when the  current is flowing unless they are designed for such service.</a:t>
            </a:r>
            <a:endParaRPr sz="2800" b="0" i="0" u="none" strike="noStrike" cap="none" dirty="0">
              <a:solidFill>
                <a:schemeClr val="dk1"/>
              </a:solidFill>
              <a:latin typeface="Calibri"/>
              <a:ea typeface="Calibri"/>
              <a:cs typeface="Calibri"/>
              <a:sym typeface="Calibri"/>
            </a:endParaRPr>
          </a:p>
          <a:p>
            <a:pPr marL="282575" marR="0" lvl="0" indent="-270510" algn="l" rtl="0">
              <a:lnSpc>
                <a:spcPct val="100000"/>
              </a:lnSpc>
              <a:spcBef>
                <a:spcPts val="635"/>
              </a:spcBef>
              <a:spcAft>
                <a:spcPts val="0"/>
              </a:spcAft>
              <a:buClr>
                <a:schemeClr val="dk1"/>
              </a:buClr>
              <a:buSzPts val="2800"/>
              <a:buFont typeface="Calibri"/>
              <a:buAutoNum type="arabicPeriod"/>
            </a:pPr>
            <a:r>
              <a:rPr lang="en-US" sz="2800" b="0" i="0" u="none" strike="noStrike" cap="none" dirty="0">
                <a:solidFill>
                  <a:schemeClr val="dk1"/>
                </a:solidFill>
                <a:latin typeface="Calibri"/>
                <a:ea typeface="Calibri"/>
                <a:cs typeface="Calibri"/>
                <a:sym typeface="Calibri"/>
              </a:rPr>
              <a:t>The carbon granules should be </a:t>
            </a:r>
            <a:r>
              <a:rPr lang="en-US" sz="2800" b="1" i="0" u="none" strike="noStrike" cap="none" dirty="0">
                <a:solidFill>
                  <a:schemeClr val="dk1"/>
                </a:solidFill>
                <a:latin typeface="Calibri"/>
                <a:ea typeface="Calibri"/>
                <a:cs typeface="Calibri"/>
                <a:sym typeface="Calibri"/>
              </a:rPr>
              <a:t>sealed  off</a:t>
            </a:r>
            <a:r>
              <a:rPr lang="en-US" sz="2800" b="0" i="0" u="none" strike="noStrike" cap="none" dirty="0">
                <a:solidFill>
                  <a:schemeClr val="dk1"/>
                </a:solidFill>
                <a:latin typeface="Calibri"/>
                <a:ea typeface="Calibri"/>
                <a:cs typeface="Calibri"/>
                <a:sym typeface="Calibri"/>
              </a:rPr>
              <a:t> from the </a:t>
            </a:r>
            <a:r>
              <a:rPr lang="en-US" sz="2800" b="1" i="0" u="none" strike="noStrike" cap="none" dirty="0">
                <a:solidFill>
                  <a:schemeClr val="dk1"/>
                </a:solidFill>
                <a:latin typeface="Calibri"/>
                <a:ea typeface="Calibri"/>
                <a:cs typeface="Calibri"/>
                <a:sym typeface="Calibri"/>
              </a:rPr>
              <a:t>humidity</a:t>
            </a:r>
            <a:r>
              <a:rPr lang="en-US" sz="2800" b="0" i="0" u="none" strike="noStrike" cap="none" dirty="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2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44" name="Google Shape;244;p2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45" name="Google Shape;245;p2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46" name="Google Shape;246;p2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22</a:t>
            </a:fld>
            <a:endParaRPr/>
          </a:p>
        </p:txBody>
      </p:sp>
      <p:sp>
        <p:nvSpPr>
          <p:cNvPr id="247" name="Google Shape;247;p28"/>
          <p:cNvSpPr txBox="1">
            <a:spLocks noGrp="1"/>
          </p:cNvSpPr>
          <p:nvPr>
            <p:ph type="title"/>
          </p:nvPr>
        </p:nvSpPr>
        <p:spPr>
          <a:xfrm>
            <a:off x="3927764" y="308228"/>
            <a:ext cx="389543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t>Characteristics:</a:t>
            </a:r>
            <a:endParaRPr sz="4400" dirty="0"/>
          </a:p>
        </p:txBody>
      </p:sp>
      <p:sp>
        <p:nvSpPr>
          <p:cNvPr id="248" name="Google Shape;248;p28"/>
          <p:cNvSpPr txBox="1"/>
          <p:nvPr/>
        </p:nvSpPr>
        <p:spPr>
          <a:xfrm>
            <a:off x="916939" y="1707918"/>
            <a:ext cx="7711440" cy="3118531"/>
          </a:xfrm>
          <a:prstGeom prst="rect">
            <a:avLst/>
          </a:prstGeom>
          <a:noFill/>
          <a:ln>
            <a:noFill/>
          </a:ln>
        </p:spPr>
        <p:txBody>
          <a:bodyPr spcFirstLastPara="1" wrap="square" lIns="0" tIns="97775" rIns="0" bIns="0" anchor="t" anchorCtr="0">
            <a:spAutoFit/>
          </a:bodyPr>
          <a:lstStyle/>
          <a:p>
            <a:pPr marL="282575" marR="0" lvl="0" indent="-270510" algn="l" rtl="0">
              <a:lnSpc>
                <a:spcPct val="100000"/>
              </a:lnSpc>
              <a:spcBef>
                <a:spcPts val="0"/>
              </a:spcBef>
              <a:spcAft>
                <a:spcPts val="0"/>
              </a:spcAft>
              <a:buClr>
                <a:schemeClr val="dk1"/>
              </a:buClr>
              <a:buSzPts val="2700"/>
              <a:buFont typeface="Calibri"/>
              <a:buAutoNum type="arabicPeriod"/>
            </a:pPr>
            <a:r>
              <a:rPr lang="en-US" sz="2800" b="1" i="0" u="none" strike="noStrike" cap="none" dirty="0">
                <a:solidFill>
                  <a:schemeClr val="dk1"/>
                </a:solidFill>
                <a:latin typeface="Calibri"/>
                <a:ea typeface="Calibri"/>
                <a:cs typeface="Calibri"/>
                <a:sym typeface="Calibri"/>
              </a:rPr>
              <a:t>Good sensitivity</a:t>
            </a:r>
            <a:endParaRPr sz="2800" b="1" i="0" u="none" strike="noStrike" cap="none" dirty="0">
              <a:solidFill>
                <a:schemeClr val="dk1"/>
              </a:solidFill>
              <a:latin typeface="Calibri"/>
              <a:ea typeface="Calibri"/>
              <a:cs typeface="Calibri"/>
              <a:sym typeface="Calibri"/>
            </a:endParaRPr>
          </a:p>
          <a:p>
            <a:pPr marL="12700" marR="5080" lvl="0" indent="-171448" algn="l" rtl="0">
              <a:lnSpc>
                <a:spcPct val="119700"/>
              </a:lnSpc>
              <a:spcBef>
                <a:spcPts val="10"/>
              </a:spcBef>
              <a:spcAft>
                <a:spcPts val="0"/>
              </a:spcAft>
              <a:buClr>
                <a:schemeClr val="dk1"/>
              </a:buClr>
              <a:buSzPts val="2700"/>
              <a:buFont typeface="Calibri"/>
              <a:buAutoNum type="arabicPeriod"/>
            </a:pPr>
            <a:r>
              <a:rPr lang="en-US" sz="2800" b="1" i="0" u="none" strike="noStrike" cap="none" dirty="0">
                <a:solidFill>
                  <a:schemeClr val="dk1"/>
                </a:solidFill>
                <a:latin typeface="Calibri"/>
                <a:ea typeface="Calibri"/>
                <a:cs typeface="Calibri"/>
                <a:sym typeface="Calibri"/>
              </a:rPr>
              <a:t>Flat frequency response </a:t>
            </a:r>
            <a:r>
              <a:rPr lang="en-US" sz="2800" b="0" i="0" u="none" strike="noStrike" cap="none" dirty="0">
                <a:solidFill>
                  <a:schemeClr val="dk1"/>
                </a:solidFill>
                <a:latin typeface="Calibri"/>
                <a:ea typeface="Calibri"/>
                <a:cs typeface="Calibri"/>
                <a:sym typeface="Calibri"/>
              </a:rPr>
              <a:t>from 50 Hz to 5 kHz.  3.</a:t>
            </a:r>
            <a:r>
              <a:rPr lang="en-US" sz="2800" b="1" i="0" u="none" strike="noStrike" cap="none" dirty="0">
                <a:solidFill>
                  <a:schemeClr val="dk1"/>
                </a:solidFill>
                <a:latin typeface="Calibri"/>
                <a:ea typeface="Calibri"/>
                <a:cs typeface="Calibri"/>
                <a:sym typeface="Calibri"/>
              </a:rPr>
              <a:t>Directtivity pattern </a:t>
            </a:r>
            <a:r>
              <a:rPr lang="en-US" sz="2800" b="0" i="0" u="none" strike="noStrike" cap="none" dirty="0">
                <a:solidFill>
                  <a:schemeClr val="dk1"/>
                </a:solidFill>
                <a:latin typeface="Calibri"/>
                <a:ea typeface="Calibri"/>
                <a:cs typeface="Calibri"/>
                <a:sym typeface="Calibri"/>
              </a:rPr>
              <a:t>is substantially </a:t>
            </a:r>
            <a:r>
              <a:rPr lang="en-US" sz="2800" b="1" i="0" u="none" strike="noStrike" cap="none" dirty="0">
                <a:solidFill>
                  <a:schemeClr val="dk1"/>
                </a:solidFill>
                <a:latin typeface="Calibri"/>
                <a:ea typeface="Calibri"/>
                <a:cs typeface="Calibri"/>
                <a:sym typeface="Calibri"/>
              </a:rPr>
              <a:t>Omni directional  </a:t>
            </a:r>
          </a:p>
          <a:p>
            <a:pPr marR="5080" lvl="0" algn="l" rtl="0">
              <a:lnSpc>
                <a:spcPct val="119700"/>
              </a:lnSpc>
              <a:spcBef>
                <a:spcPts val="10"/>
              </a:spcBef>
              <a:spcAft>
                <a:spcPts val="0"/>
              </a:spcAft>
              <a:buClr>
                <a:schemeClr val="dk1"/>
              </a:buClr>
              <a:buSzPts val="2700"/>
            </a:pPr>
            <a:r>
              <a:rPr lang="en-US" sz="2800" b="0" i="0" u="none" strike="noStrike" cap="none" dirty="0">
                <a:solidFill>
                  <a:schemeClr val="dk1"/>
                </a:solidFill>
                <a:latin typeface="Calibri"/>
                <a:ea typeface="Calibri"/>
                <a:cs typeface="Calibri"/>
                <a:sym typeface="Calibri"/>
              </a:rPr>
              <a:t>4.</a:t>
            </a:r>
            <a:r>
              <a:rPr lang="en-US" sz="2800" b="1" i="0" u="none" strike="noStrike" cap="none" dirty="0">
                <a:solidFill>
                  <a:schemeClr val="dk1"/>
                </a:solidFill>
                <a:latin typeface="Calibri"/>
                <a:ea typeface="Calibri"/>
                <a:cs typeface="Calibri"/>
                <a:sym typeface="Calibri"/>
              </a:rPr>
              <a:t>Poor signal to noise </a:t>
            </a:r>
            <a:r>
              <a:rPr lang="en-US" sz="2800" b="0" i="0" u="none" strike="noStrike" cap="none" dirty="0">
                <a:solidFill>
                  <a:schemeClr val="dk1"/>
                </a:solidFill>
                <a:latin typeface="Calibri"/>
                <a:ea typeface="Calibri"/>
                <a:cs typeface="Calibri"/>
                <a:sym typeface="Calibri"/>
              </a:rPr>
              <a:t>ratio</a:t>
            </a:r>
            <a:endParaRPr sz="2800" b="0" i="0" u="none" strike="noStrike" cap="none" dirty="0">
              <a:solidFill>
                <a:schemeClr val="dk1"/>
              </a:solidFill>
              <a:latin typeface="Calibri"/>
              <a:ea typeface="Calibri"/>
              <a:cs typeface="Calibri"/>
              <a:sym typeface="Calibri"/>
            </a:endParaRPr>
          </a:p>
          <a:p>
            <a:pPr marL="12700" marR="0" lvl="0" indent="0" algn="l" rtl="0">
              <a:lnSpc>
                <a:spcPct val="100000"/>
              </a:lnSpc>
              <a:spcBef>
                <a:spcPts val="670"/>
              </a:spcBef>
              <a:spcAft>
                <a:spcPts val="0"/>
              </a:spcAft>
              <a:buNone/>
            </a:pPr>
            <a:r>
              <a:rPr lang="en-US" sz="2800" b="0" i="0" u="none" strike="noStrike" cap="none" dirty="0">
                <a:solidFill>
                  <a:schemeClr val="dk1"/>
                </a:solidFill>
                <a:latin typeface="Calibri"/>
                <a:ea typeface="Calibri"/>
                <a:cs typeface="Calibri"/>
                <a:sym typeface="Calibri"/>
              </a:rPr>
              <a:t>5.</a:t>
            </a:r>
            <a:r>
              <a:rPr lang="en-US" sz="2800" b="1" i="0" u="none" strike="noStrike" cap="none" dirty="0">
                <a:solidFill>
                  <a:schemeClr val="dk1"/>
                </a:solidFill>
                <a:latin typeface="Calibri"/>
                <a:ea typeface="Calibri"/>
                <a:cs typeface="Calibri"/>
                <a:sym typeface="Calibri"/>
              </a:rPr>
              <a:t>High distortion</a:t>
            </a:r>
            <a:endParaRPr sz="2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54" name="Google Shape;254;p2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55" name="Google Shape;255;p2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56" name="Google Shape;256;p29"/>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23</a:t>
            </a:fld>
            <a:endParaRPr/>
          </a:p>
        </p:txBody>
      </p:sp>
      <p:sp>
        <p:nvSpPr>
          <p:cNvPr id="257" name="Google Shape;257;p29"/>
          <p:cNvSpPr txBox="1">
            <a:spLocks noGrp="1"/>
          </p:cNvSpPr>
          <p:nvPr>
            <p:ph type="title"/>
          </p:nvPr>
        </p:nvSpPr>
        <p:spPr>
          <a:xfrm>
            <a:off x="4719065" y="308228"/>
            <a:ext cx="275526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solidFill>
                  <a:srgbClr val="000000"/>
                </a:solidFill>
              </a:rPr>
              <a:t>Advantages:</a:t>
            </a:r>
            <a:endParaRPr sz="4400"/>
          </a:p>
        </p:txBody>
      </p:sp>
      <p:sp>
        <p:nvSpPr>
          <p:cNvPr id="258" name="Google Shape;258;p29"/>
          <p:cNvSpPr txBox="1"/>
          <p:nvPr/>
        </p:nvSpPr>
        <p:spPr>
          <a:xfrm>
            <a:off x="916939" y="1793493"/>
            <a:ext cx="9208135" cy="992313"/>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Carbon microphones are </a:t>
            </a:r>
            <a:r>
              <a:rPr lang="en-US" sz="2800" b="1" i="0" u="none" strike="noStrike" cap="none" dirty="0">
                <a:solidFill>
                  <a:schemeClr val="dk1"/>
                </a:solidFill>
                <a:latin typeface="Calibri"/>
                <a:ea typeface="Calibri"/>
                <a:cs typeface="Calibri"/>
                <a:sym typeface="Calibri"/>
              </a:rPr>
              <a:t>rugged</a:t>
            </a:r>
            <a:r>
              <a:rPr lang="en-US" sz="2800" b="0" i="0" u="none" strike="noStrike" cap="none" dirty="0">
                <a:solidFill>
                  <a:schemeClr val="dk1"/>
                </a:solidFill>
                <a:latin typeface="Calibri"/>
                <a:ea typeface="Calibri"/>
                <a:cs typeface="Calibri"/>
                <a:sym typeface="Calibri"/>
              </a:rPr>
              <a:t>, </a:t>
            </a:r>
            <a:r>
              <a:rPr lang="en-US" sz="2800" b="1" i="0" u="none" strike="noStrike" cap="none" dirty="0">
                <a:solidFill>
                  <a:schemeClr val="dk1"/>
                </a:solidFill>
                <a:latin typeface="Calibri"/>
                <a:ea typeface="Calibri"/>
                <a:cs typeface="Calibri"/>
                <a:sym typeface="Calibri"/>
              </a:rPr>
              <a:t>less expensive </a:t>
            </a:r>
            <a:r>
              <a:rPr lang="en-US" sz="2800" b="0" i="0" u="none" strike="noStrike" cap="none" dirty="0">
                <a:solidFill>
                  <a:schemeClr val="dk1"/>
                </a:solidFill>
                <a:latin typeface="Calibri"/>
                <a:ea typeface="Calibri"/>
                <a:cs typeface="Calibri"/>
                <a:sym typeface="Calibri"/>
              </a:rPr>
              <a:t>and have </a:t>
            </a:r>
            <a:r>
              <a:rPr lang="en-US" sz="2800" b="1" i="0" u="none" strike="noStrike" cap="none" dirty="0">
                <a:solidFill>
                  <a:schemeClr val="dk1"/>
                </a:solidFill>
                <a:latin typeface="Calibri"/>
                <a:ea typeface="Calibri"/>
                <a:cs typeface="Calibri"/>
                <a:sym typeface="Calibri"/>
              </a:rPr>
              <a:t>high  sensitivity</a:t>
            </a:r>
            <a:endParaRPr sz="2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3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64" name="Google Shape;264;p3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65" name="Google Shape;265;p3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66" name="Google Shape;266;p3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24</a:t>
            </a:fld>
            <a:endParaRPr/>
          </a:p>
        </p:txBody>
      </p:sp>
      <p:sp>
        <p:nvSpPr>
          <p:cNvPr id="267" name="Google Shape;267;p30"/>
          <p:cNvSpPr txBox="1"/>
          <p:nvPr/>
        </p:nvSpPr>
        <p:spPr>
          <a:xfrm>
            <a:off x="916939" y="271018"/>
            <a:ext cx="10161270" cy="5575935"/>
          </a:xfrm>
          <a:prstGeom prst="rect">
            <a:avLst/>
          </a:prstGeom>
          <a:noFill/>
          <a:ln>
            <a:noFill/>
          </a:ln>
        </p:spPr>
        <p:txBody>
          <a:bodyPr spcFirstLastPara="1" wrap="square" lIns="0" tIns="12700" rIns="0" bIns="0" anchor="t" anchorCtr="0">
            <a:spAutoFit/>
          </a:bodyPr>
          <a:lstStyle/>
          <a:p>
            <a:pPr marL="241300" marR="0" lvl="0" indent="-229234" algn="l" rtl="0">
              <a:lnSpc>
                <a:spcPct val="100000"/>
              </a:lnSpc>
              <a:spcBef>
                <a:spcPts val="0"/>
              </a:spcBef>
              <a:spcAft>
                <a:spcPts val="0"/>
              </a:spcAft>
              <a:buClr>
                <a:srgbClr val="FF0000"/>
              </a:buClr>
              <a:buSzPts val="2600"/>
              <a:buFont typeface="Arial"/>
              <a:buChar char="•"/>
            </a:pPr>
            <a:r>
              <a:rPr lang="en-US" sz="2600" b="0" i="0" u="none" strike="noStrike" cap="none">
                <a:solidFill>
                  <a:srgbClr val="FF0000"/>
                </a:solidFill>
                <a:latin typeface="Calibri"/>
                <a:ea typeface="Calibri"/>
                <a:cs typeface="Calibri"/>
                <a:sym typeface="Calibri"/>
              </a:rPr>
              <a:t>Demerits</a:t>
            </a: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25"/>
              </a:spcBef>
              <a:spcAft>
                <a:spcPts val="0"/>
              </a:spcAft>
              <a:buNone/>
            </a:pPr>
            <a:endParaRPr sz="3400" b="0" i="0" u="none" strike="noStrike" cap="none">
              <a:solidFill>
                <a:schemeClr val="dk1"/>
              </a:solidFill>
              <a:latin typeface="Calibri"/>
              <a:ea typeface="Calibri"/>
              <a:cs typeface="Calibri"/>
              <a:sym typeface="Calibri"/>
            </a:endParaRPr>
          </a:p>
          <a:p>
            <a:pPr marL="12700" marR="5080" lvl="0" indent="-158748" algn="l" rtl="0">
              <a:lnSpc>
                <a:spcPct val="70000"/>
              </a:lnSpc>
              <a:spcBef>
                <a:spcPts val="5"/>
              </a:spcBef>
              <a:spcAft>
                <a:spcPts val="0"/>
              </a:spcAft>
              <a:buClr>
                <a:schemeClr val="dk1"/>
              </a:buClr>
              <a:buSzPts val="2500"/>
              <a:buFont typeface="Calibri"/>
              <a:buAutoNum type="arabicPeriod"/>
            </a:pPr>
            <a:r>
              <a:rPr lang="en-US" sz="2600" b="0" i="0" u="none" strike="noStrike" cap="none">
                <a:solidFill>
                  <a:schemeClr val="dk1"/>
                </a:solidFill>
                <a:latin typeface="Calibri"/>
                <a:ea typeface="Calibri"/>
                <a:cs typeface="Calibri"/>
                <a:sym typeface="Calibri"/>
              </a:rPr>
              <a:t>Continuous high frequency hiss caused by the changing contact resistance  between the carbon granules</a:t>
            </a:r>
            <a:endParaRPr sz="2600" b="0" i="0" u="none" strike="noStrike" cap="none">
              <a:solidFill>
                <a:schemeClr val="dk1"/>
              </a:solidFill>
              <a:latin typeface="Calibri"/>
              <a:ea typeface="Calibri"/>
              <a:cs typeface="Calibri"/>
              <a:sym typeface="Calibri"/>
            </a:endParaRPr>
          </a:p>
          <a:p>
            <a:pPr marL="12700" marR="2606675" lvl="0" indent="-158748" algn="l" rtl="0">
              <a:lnSpc>
                <a:spcPct val="101899"/>
              </a:lnSpc>
              <a:spcBef>
                <a:spcPts val="15"/>
              </a:spcBef>
              <a:spcAft>
                <a:spcPts val="0"/>
              </a:spcAft>
              <a:buClr>
                <a:schemeClr val="dk1"/>
              </a:buClr>
              <a:buSzPts val="2500"/>
              <a:buFont typeface="Calibri"/>
              <a:buAutoNum type="arabicPeriod"/>
            </a:pPr>
            <a:r>
              <a:rPr lang="en-US" sz="2600" b="0" i="0" u="none" strike="noStrike" cap="none">
                <a:solidFill>
                  <a:schemeClr val="dk1"/>
                </a:solidFill>
                <a:latin typeface="Calibri"/>
                <a:ea typeface="Calibri"/>
                <a:cs typeface="Calibri"/>
                <a:sym typeface="Calibri"/>
              </a:rPr>
              <a:t>Flat frequency response is obtained over limited range  3.Distortion is rather high</a:t>
            </a:r>
            <a:endParaRPr sz="2600" b="0" i="0" u="none" strike="noStrike" cap="none">
              <a:solidFill>
                <a:schemeClr val="dk1"/>
              </a:solidFill>
              <a:latin typeface="Calibri"/>
              <a:ea typeface="Calibri"/>
              <a:cs typeface="Calibri"/>
              <a:sym typeface="Calibri"/>
            </a:endParaRPr>
          </a:p>
          <a:p>
            <a:pPr marL="12700" marR="0" lvl="0" indent="0" algn="l" rtl="0">
              <a:lnSpc>
                <a:spcPct val="100000"/>
              </a:lnSpc>
              <a:spcBef>
                <a:spcPts val="60"/>
              </a:spcBef>
              <a:spcAft>
                <a:spcPts val="0"/>
              </a:spcAft>
              <a:buNone/>
            </a:pPr>
            <a:r>
              <a:rPr lang="en-US" sz="2600" b="0" i="0" u="none" strike="noStrike" cap="none">
                <a:solidFill>
                  <a:schemeClr val="dk1"/>
                </a:solidFill>
                <a:latin typeface="Calibri"/>
                <a:ea typeface="Calibri"/>
                <a:cs typeface="Calibri"/>
                <a:sym typeface="Calibri"/>
              </a:rPr>
              <a:t>4.lt is prone to heat and moisture</a:t>
            </a: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15"/>
              </a:spcBef>
              <a:spcAft>
                <a:spcPts val="0"/>
              </a:spcAft>
              <a:buNone/>
            </a:pPr>
            <a:endParaRPr sz="265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5"/>
              </a:spcBef>
              <a:spcAft>
                <a:spcPts val="0"/>
              </a:spcAft>
              <a:buClr>
                <a:srgbClr val="FF0000"/>
              </a:buClr>
              <a:buSzPts val="2600"/>
              <a:buFont typeface="Arial"/>
              <a:buChar char="•"/>
            </a:pPr>
            <a:r>
              <a:rPr lang="en-US" sz="2600" b="0" i="0" u="none" strike="noStrike" cap="none">
                <a:solidFill>
                  <a:srgbClr val="FF0000"/>
                </a:solidFill>
                <a:latin typeface="Calibri"/>
                <a:ea typeface="Calibri"/>
                <a:cs typeface="Calibri"/>
                <a:sym typeface="Calibri"/>
              </a:rPr>
              <a:t>Applications</a:t>
            </a:r>
            <a:endParaRPr sz="2600" b="0" i="0" u="none" strike="noStrike" cap="none">
              <a:solidFill>
                <a:schemeClr val="dk1"/>
              </a:solidFill>
              <a:latin typeface="Calibri"/>
              <a:ea typeface="Calibri"/>
              <a:cs typeface="Calibri"/>
              <a:sym typeface="Calibri"/>
            </a:endParaRPr>
          </a:p>
          <a:p>
            <a:pPr marL="0" marR="0" lvl="0" indent="0" algn="l" rtl="0">
              <a:lnSpc>
                <a:spcPct val="100000"/>
              </a:lnSpc>
              <a:spcBef>
                <a:spcPts val="35"/>
              </a:spcBef>
              <a:spcAft>
                <a:spcPts val="0"/>
              </a:spcAft>
              <a:buClr>
                <a:schemeClr val="dk1"/>
              </a:buClr>
              <a:buSzPts val="3400"/>
              <a:buFont typeface="Calibri"/>
              <a:buNone/>
            </a:pPr>
            <a:endParaRPr sz="3400" b="0" i="0" u="none" strike="noStrike" cap="none">
              <a:solidFill>
                <a:schemeClr val="dk1"/>
              </a:solidFill>
              <a:latin typeface="Calibri"/>
              <a:ea typeface="Calibri"/>
              <a:cs typeface="Calibri"/>
              <a:sym typeface="Calibri"/>
            </a:endParaRPr>
          </a:p>
          <a:p>
            <a:pPr marL="241300" marR="401955" lvl="0" indent="-229234" algn="l" rtl="0">
              <a:lnSpc>
                <a:spcPct val="7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Due to these reasons the carbon microphones are not used for sound  reinforcement recording or in any application requiring	quality or wide  frequency respons.</a:t>
            </a:r>
            <a:endParaRPr sz="2600" b="0" i="0" u="none" strike="noStrike" cap="none">
              <a:solidFill>
                <a:schemeClr val="dk1"/>
              </a:solidFill>
              <a:latin typeface="Calibri"/>
              <a:ea typeface="Calibri"/>
              <a:cs typeface="Calibri"/>
              <a:sym typeface="Calibri"/>
            </a:endParaRPr>
          </a:p>
          <a:p>
            <a:pPr marL="241300" marR="1910714" lvl="0" indent="-229234" algn="l" rtl="0">
              <a:lnSpc>
                <a:spcPct val="70000"/>
              </a:lnSpc>
              <a:spcBef>
                <a:spcPts val="994"/>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They are used in the telephone handsets and portable radio  communication sets.</a:t>
            </a: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3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73" name="Google Shape;273;p3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74" name="Google Shape;274;p3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75" name="Google Shape;275;p3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25</a:t>
            </a:fld>
            <a:endParaRPr/>
          </a:p>
        </p:txBody>
      </p:sp>
      <p:sp>
        <p:nvSpPr>
          <p:cNvPr id="276" name="Google Shape;276;p31"/>
          <p:cNvSpPr txBox="1">
            <a:spLocks noGrp="1"/>
          </p:cNvSpPr>
          <p:nvPr>
            <p:ph type="title"/>
          </p:nvPr>
        </p:nvSpPr>
        <p:spPr>
          <a:xfrm>
            <a:off x="4719065" y="304927"/>
            <a:ext cx="275590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Loudspeakers</a:t>
            </a:r>
            <a:endParaRPr/>
          </a:p>
        </p:txBody>
      </p:sp>
      <p:sp>
        <p:nvSpPr>
          <p:cNvPr id="277" name="Google Shape;277;p31"/>
          <p:cNvSpPr txBox="1"/>
          <p:nvPr/>
        </p:nvSpPr>
        <p:spPr>
          <a:xfrm>
            <a:off x="916939" y="886482"/>
            <a:ext cx="9904095" cy="2712720"/>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Definition</a:t>
            </a:r>
            <a:endParaRPr sz="2800" b="0" i="0" u="none" strike="noStrike" cap="none">
              <a:solidFill>
                <a:schemeClr val="dk1"/>
              </a:solidFill>
              <a:latin typeface="Calibri"/>
              <a:ea typeface="Calibri"/>
              <a:cs typeface="Calibri"/>
              <a:sym typeface="Calibri"/>
            </a:endParaRPr>
          </a:p>
          <a:p>
            <a:pPr marL="241300" marR="274955" lvl="0" indent="-229234" algn="l" rtl="0">
              <a:lnSpc>
                <a:spcPct val="108214"/>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Loudspeaker is an electro acoustic transducer which converts the  electrical signal at audio frequencies into sound waves.</a:t>
            </a:r>
            <a:endParaRPr sz="2800" b="0" i="0" u="none" strike="noStrike" cap="none">
              <a:solidFill>
                <a:schemeClr val="dk1"/>
              </a:solidFill>
              <a:latin typeface="Calibri"/>
              <a:ea typeface="Calibri"/>
              <a:cs typeface="Calibri"/>
              <a:sym typeface="Calibri"/>
            </a:endParaRPr>
          </a:p>
          <a:p>
            <a:pPr marL="241300" marR="5080" lvl="0" indent="-229234" algn="l" rtl="0">
              <a:lnSpc>
                <a:spcPct val="107857"/>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Frequency of the sound waves will be same as that of the electrical  signal and the intensity of sound will be proportional to the  magnitude of the electrical signal.</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2" name="Google Shape;282;p3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83" name="Google Shape;283;p3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84" name="Google Shape;284;p3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85" name="Google Shape;285;p3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26</a:t>
            </a:fld>
            <a:endParaRPr/>
          </a:p>
        </p:txBody>
      </p:sp>
      <p:sp>
        <p:nvSpPr>
          <p:cNvPr id="286" name="Google Shape;286;p32"/>
          <p:cNvSpPr txBox="1">
            <a:spLocks noGrp="1"/>
          </p:cNvSpPr>
          <p:nvPr>
            <p:ph type="title"/>
          </p:nvPr>
        </p:nvSpPr>
        <p:spPr>
          <a:xfrm>
            <a:off x="2870073" y="289941"/>
            <a:ext cx="645223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Characteristics of loudspeakers.</a:t>
            </a:r>
            <a:endParaRPr/>
          </a:p>
        </p:txBody>
      </p:sp>
      <p:sp>
        <p:nvSpPr>
          <p:cNvPr id="287" name="Google Shape;287;p32"/>
          <p:cNvSpPr txBox="1"/>
          <p:nvPr/>
        </p:nvSpPr>
        <p:spPr>
          <a:xfrm>
            <a:off x="916939" y="1088517"/>
            <a:ext cx="10230485" cy="4589145"/>
          </a:xfrm>
          <a:prstGeom prst="rect">
            <a:avLst/>
          </a:prstGeom>
          <a:noFill/>
          <a:ln>
            <a:noFill/>
          </a:ln>
        </p:spPr>
        <p:txBody>
          <a:bodyPr spcFirstLastPara="1" wrap="square" lIns="0" tIns="97150" rIns="0" bIns="0" anchor="t" anchorCtr="0">
            <a:spAutoFit/>
          </a:bodyPr>
          <a:lstStyle/>
          <a:p>
            <a:pPr marL="241300" marR="1718945" lvl="0" indent="-229234"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loudspeaker performance can be judged by using the  characteristics of loudspeaker.</a:t>
            </a:r>
            <a:endParaRPr sz="2800" b="0" i="0" u="none" strike="noStrike" cap="none">
              <a:solidFill>
                <a:schemeClr val="dk1"/>
              </a:solidFill>
              <a:latin typeface="Calibri"/>
              <a:ea typeface="Calibri"/>
              <a:cs typeface="Calibri"/>
              <a:sym typeface="Calibri"/>
            </a:endParaRPr>
          </a:p>
          <a:p>
            <a:pPr marL="241300" marR="5080" lvl="0" indent="-229234" algn="l" rtl="0">
              <a:lnSpc>
                <a:spcPct val="96071"/>
              </a:lnSpc>
              <a:spcBef>
                <a:spcPts val="97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performance of different types of loudspeakers can be compared  using these characteristics.</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359"/>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Some of the important characteristics are follows:</a:t>
            </a:r>
            <a:endParaRPr sz="2800" b="0" i="0" u="none" strike="noStrike" cap="none">
              <a:solidFill>
                <a:schemeClr val="dk1"/>
              </a:solidFill>
              <a:latin typeface="Calibri"/>
              <a:ea typeface="Calibri"/>
              <a:cs typeface="Calibri"/>
              <a:sym typeface="Calibri"/>
            </a:endParaRPr>
          </a:p>
          <a:p>
            <a:pPr marL="364490" marR="0" lvl="0" indent="-352425" algn="l" rtl="0">
              <a:lnSpc>
                <a:spcPct val="108035"/>
              </a:lnSpc>
              <a:spcBef>
                <a:spcPts val="32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Directivity</a:t>
            </a:r>
            <a:endParaRPr sz="2800" b="0" i="0" u="none" strike="noStrike" cap="none">
              <a:solidFill>
                <a:schemeClr val="dk1"/>
              </a:solidFill>
              <a:latin typeface="Calibri"/>
              <a:ea typeface="Calibri"/>
              <a:cs typeface="Calibri"/>
              <a:sym typeface="Calibri"/>
            </a:endParaRPr>
          </a:p>
          <a:p>
            <a:pPr marL="364490" marR="0" lvl="0" indent="-352425" algn="l" rtl="0">
              <a:lnSpc>
                <a:spcPct val="96071"/>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Signal to noise ratio</a:t>
            </a:r>
            <a:endParaRPr sz="2800" b="0" i="0" u="none" strike="noStrike" cap="none">
              <a:solidFill>
                <a:schemeClr val="dk1"/>
              </a:solidFill>
              <a:latin typeface="Calibri"/>
              <a:ea typeface="Calibri"/>
              <a:cs typeface="Calibri"/>
              <a:sym typeface="Calibri"/>
            </a:endParaRPr>
          </a:p>
          <a:p>
            <a:pPr marL="364490" marR="0" lvl="0" indent="-352425" algn="l" rtl="0">
              <a:lnSpc>
                <a:spcPct val="96071"/>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Efficiency</a:t>
            </a:r>
            <a:endParaRPr sz="2800" b="0" i="0" u="none" strike="noStrike" cap="none">
              <a:solidFill>
                <a:schemeClr val="dk1"/>
              </a:solidFill>
              <a:latin typeface="Calibri"/>
              <a:ea typeface="Calibri"/>
              <a:cs typeface="Calibri"/>
              <a:sym typeface="Calibri"/>
            </a:endParaRPr>
          </a:p>
          <a:p>
            <a:pPr marL="364490" marR="0" lvl="0" indent="-352425" algn="l" rtl="0">
              <a:lnSpc>
                <a:spcPct val="96071"/>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Frequency response</a:t>
            </a:r>
            <a:endParaRPr sz="2800" b="0" i="0" u="none" strike="noStrike" cap="none">
              <a:solidFill>
                <a:schemeClr val="dk1"/>
              </a:solidFill>
              <a:latin typeface="Calibri"/>
              <a:ea typeface="Calibri"/>
              <a:cs typeface="Calibri"/>
              <a:sym typeface="Calibri"/>
            </a:endParaRPr>
          </a:p>
          <a:p>
            <a:pPr marL="364490" marR="0" lvl="0" indent="-352425" algn="l" rtl="0">
              <a:lnSpc>
                <a:spcPct val="96071"/>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Distortion</a:t>
            </a:r>
            <a:endParaRPr sz="2800" b="0" i="0" u="none" strike="noStrike" cap="none">
              <a:solidFill>
                <a:schemeClr val="dk1"/>
              </a:solidFill>
              <a:latin typeface="Calibri"/>
              <a:ea typeface="Calibri"/>
              <a:cs typeface="Calibri"/>
              <a:sym typeface="Calibri"/>
            </a:endParaRPr>
          </a:p>
          <a:p>
            <a:pPr marL="364490" marR="0" lvl="0" indent="-352425" algn="l" rtl="0">
              <a:lnSpc>
                <a:spcPct val="96071"/>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Speaker coil impedance</a:t>
            </a:r>
            <a:endParaRPr sz="2800" b="0" i="0" u="none" strike="noStrike" cap="none">
              <a:solidFill>
                <a:schemeClr val="dk1"/>
              </a:solidFill>
              <a:latin typeface="Calibri"/>
              <a:ea typeface="Calibri"/>
              <a:cs typeface="Calibri"/>
              <a:sym typeface="Calibri"/>
            </a:endParaRPr>
          </a:p>
          <a:p>
            <a:pPr marL="364490" marR="0" lvl="0" indent="-352425" algn="l" rtl="0">
              <a:lnSpc>
                <a:spcPct val="108035"/>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Power handling capacity</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3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293" name="Google Shape;293;p3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294" name="Google Shape;294;p3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295" name="Google Shape;295;p3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27</a:t>
            </a:fld>
            <a:endParaRPr/>
          </a:p>
        </p:txBody>
      </p:sp>
      <p:sp>
        <p:nvSpPr>
          <p:cNvPr id="296" name="Google Shape;296;p33"/>
          <p:cNvSpPr txBox="1"/>
          <p:nvPr/>
        </p:nvSpPr>
        <p:spPr>
          <a:xfrm>
            <a:off x="916939" y="746886"/>
            <a:ext cx="10024745" cy="5184775"/>
          </a:xfrm>
          <a:prstGeom prst="rect">
            <a:avLst/>
          </a:prstGeom>
          <a:noFill/>
          <a:ln>
            <a:noFill/>
          </a:ln>
        </p:spPr>
        <p:txBody>
          <a:bodyPr spcFirstLastPara="1" wrap="square" lIns="0" tIns="93975" rIns="0" bIns="0" anchor="t" anchorCtr="0">
            <a:spAutoFit/>
          </a:bodyPr>
          <a:lstStyle/>
          <a:p>
            <a:pPr marL="241300" marR="7620" lvl="0" indent="-229234" algn="just" rtl="0">
              <a:lnSpc>
                <a:spcPct val="96071"/>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Directivity: </a:t>
            </a:r>
            <a:r>
              <a:rPr lang="en-US" sz="2800" b="0" i="0" u="none" strike="noStrike" cap="none">
                <a:solidFill>
                  <a:schemeClr val="dk1"/>
                </a:solidFill>
                <a:latin typeface="Calibri"/>
                <a:ea typeface="Calibri"/>
                <a:cs typeface="Calibri"/>
                <a:sym typeface="Calibri"/>
              </a:rPr>
              <a:t>All the loudspeakers are not Omni directional. The  practical loudspeakers are directional.</a:t>
            </a:r>
            <a:endParaRPr sz="2800" b="0" i="0" u="none" strike="noStrike" cap="none">
              <a:solidFill>
                <a:schemeClr val="dk1"/>
              </a:solidFill>
              <a:latin typeface="Calibri"/>
              <a:ea typeface="Calibri"/>
              <a:cs typeface="Calibri"/>
              <a:sym typeface="Calibri"/>
            </a:endParaRPr>
          </a:p>
          <a:p>
            <a:pPr marL="241300" marR="5080" lvl="0" indent="-229234" algn="just" rtl="0">
              <a:lnSpc>
                <a:spcPct val="80000"/>
              </a:lnSpc>
              <a:spcBef>
                <a:spcPts val="103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Directivity is the ratio of the sound intensity, due to the practical  speaker at a point in the direction of maximum intensity to the  sound intensity at the same point due to an omni directional  loudspeaker.</a:t>
            </a:r>
            <a:endParaRPr sz="2800" b="0" i="0" u="none" strike="noStrike" cap="none">
              <a:solidFill>
                <a:schemeClr val="dk1"/>
              </a:solidFill>
              <a:latin typeface="Calibri"/>
              <a:ea typeface="Calibri"/>
              <a:cs typeface="Calibri"/>
              <a:sym typeface="Calibri"/>
            </a:endParaRPr>
          </a:p>
          <a:p>
            <a:pPr marL="321945" marR="0" lvl="0" indent="-309880" algn="just" rtl="0">
              <a:lnSpc>
                <a:spcPct val="100000"/>
              </a:lnSpc>
              <a:spcBef>
                <a:spcPts val="32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Input power to both the speakers is same</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30"/>
              </a:spcBef>
              <a:spcAft>
                <a:spcPts val="0"/>
              </a:spcAft>
              <a:buClr>
                <a:schemeClr val="dk1"/>
              </a:buClr>
              <a:buSzPts val="3800"/>
              <a:buFont typeface="Calibri"/>
              <a:buNone/>
            </a:pPr>
            <a:endParaRPr sz="3800" b="0" i="0" u="none" strike="noStrike" cap="none">
              <a:solidFill>
                <a:schemeClr val="dk1"/>
              </a:solidFill>
              <a:latin typeface="Calibri"/>
              <a:ea typeface="Calibri"/>
              <a:cs typeface="Calibri"/>
              <a:sym typeface="Calibri"/>
            </a:endParaRPr>
          </a:p>
          <a:p>
            <a:pPr marL="241300" marR="8890" lvl="0" indent="-229234" algn="just" rtl="0">
              <a:lnSpc>
                <a:spcPct val="96071"/>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Signal to noise ratio: </a:t>
            </a:r>
            <a:r>
              <a:rPr lang="en-US" sz="2800" b="0" i="0" u="none" strike="noStrike" cap="none">
                <a:solidFill>
                  <a:schemeClr val="dk1"/>
                </a:solidFill>
                <a:latin typeface="Calibri"/>
                <a:ea typeface="Calibri"/>
                <a:cs typeface="Calibri"/>
                <a:sym typeface="Calibri"/>
              </a:rPr>
              <a:t>This indicates the noise contributed by the  loudspeaker.</a:t>
            </a:r>
            <a:endParaRPr sz="2800" b="0" i="0" u="none" strike="noStrike" cap="none">
              <a:solidFill>
                <a:schemeClr val="dk1"/>
              </a:solidFill>
              <a:latin typeface="Calibri"/>
              <a:ea typeface="Calibri"/>
              <a:cs typeface="Calibri"/>
              <a:sym typeface="Calibri"/>
            </a:endParaRPr>
          </a:p>
          <a:p>
            <a:pPr marL="241300" marR="6985" lvl="0" indent="-229234" algn="just" rtl="0">
              <a:lnSpc>
                <a:spcPct val="96071"/>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is defined as the ratio of signal output to the output noise of  speaker in the absence of signal. The signal to noise ratio must be  as high as possible.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02" name="Google Shape;302;p3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03" name="Google Shape;303;p3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04" name="Google Shape;304;p3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28</a:t>
            </a:fld>
            <a:endParaRPr/>
          </a:p>
        </p:txBody>
      </p:sp>
      <p:sp>
        <p:nvSpPr>
          <p:cNvPr id="305" name="Google Shape;305;p34"/>
          <p:cNvSpPr txBox="1"/>
          <p:nvPr/>
        </p:nvSpPr>
        <p:spPr>
          <a:xfrm>
            <a:off x="916939" y="839469"/>
            <a:ext cx="10234295" cy="5184775"/>
          </a:xfrm>
          <a:prstGeom prst="rect">
            <a:avLst/>
          </a:prstGeom>
          <a:noFill/>
          <a:ln>
            <a:noFill/>
          </a:ln>
        </p:spPr>
        <p:txBody>
          <a:bodyPr spcFirstLastPara="1" wrap="square" lIns="0" tIns="54600" rIns="0" bIns="0" anchor="t" anchorCtr="0">
            <a:spAutoFit/>
          </a:bodyPr>
          <a:lstStyle/>
          <a:p>
            <a:pPr marL="241300" marR="5080" lvl="0" indent="-229234" algn="just" rtl="0">
              <a:lnSpc>
                <a:spcPct val="90000"/>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Efficiency : </a:t>
            </a:r>
            <a:r>
              <a:rPr lang="en-US" sz="2800" b="0" i="0" u="none" strike="noStrike" cap="none">
                <a:solidFill>
                  <a:schemeClr val="dk1"/>
                </a:solidFill>
                <a:latin typeface="Calibri"/>
                <a:ea typeface="Calibri"/>
                <a:cs typeface="Calibri"/>
                <a:sym typeface="Calibri"/>
              </a:rPr>
              <a:t>The speaker efficiency is defined as the ratio of the sound  output power of the speaker to the electrical power applied at its  input.</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efficiency is measured at a standard frequency of 400 Hertz.</a:t>
            </a:r>
            <a:endParaRPr sz="280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efficiency can be improved if the mechanical impedance in  matched properly with the acoustic impedance of the air volume  being disturbed.</a:t>
            </a:r>
            <a:endParaRPr sz="2800" b="0" i="0" u="none" strike="noStrike" cap="none">
              <a:solidFill>
                <a:schemeClr val="dk1"/>
              </a:solidFill>
              <a:latin typeface="Calibri"/>
              <a:ea typeface="Calibri"/>
              <a:cs typeface="Calibri"/>
              <a:sym typeface="Calibri"/>
            </a:endParaRPr>
          </a:p>
          <a:p>
            <a:pPr marL="241300" marR="5080" lvl="0" indent="-229234" algn="just" rtl="0">
              <a:lnSpc>
                <a:spcPct val="107857"/>
              </a:lnSpc>
              <a:spcBef>
                <a:spcPts val="1055"/>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Frequency response: </a:t>
            </a:r>
            <a:r>
              <a:rPr lang="en-US" sz="2800" b="0" i="0" u="none" strike="noStrike" cap="none">
                <a:solidFill>
                  <a:schemeClr val="dk1"/>
                </a:solidFill>
                <a:latin typeface="Calibri"/>
                <a:ea typeface="Calibri"/>
                <a:cs typeface="Calibri"/>
                <a:sym typeface="Calibri"/>
              </a:rPr>
              <a:t>It is the plot of loudspeaker output for different  frequency signals applied at its input.</a:t>
            </a:r>
            <a:endParaRPr sz="2800" b="0" i="0" u="none" strike="noStrike" cap="none">
              <a:solidFill>
                <a:schemeClr val="dk1"/>
              </a:solidFill>
              <a:latin typeface="Calibri"/>
              <a:ea typeface="Calibri"/>
              <a:cs typeface="Calibri"/>
              <a:sym typeface="Calibri"/>
            </a:endParaRPr>
          </a:p>
          <a:p>
            <a:pPr marL="241300" marR="5715" lvl="0" indent="-229234" algn="just" rtl="0">
              <a:lnSpc>
                <a:spcPct val="107857"/>
              </a:lnSpc>
              <a:spcBef>
                <a:spcPts val="101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Ideally the speaker output should be same irrespective of the  frequency i.e. the frequency response should be flat over the entire  audio frequency range of 20 Hz to 20 kHz.</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09"/>
        <p:cNvGrpSpPr/>
        <p:nvPr/>
      </p:nvGrpSpPr>
      <p:grpSpPr>
        <a:xfrm>
          <a:off x="0" y="0"/>
          <a:ext cx="0" cy="0"/>
          <a:chOff x="0" y="0"/>
          <a:chExt cx="0" cy="0"/>
        </a:xfrm>
      </p:grpSpPr>
      <p:sp>
        <p:nvSpPr>
          <p:cNvPr id="310" name="Google Shape;310;p3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11" name="Google Shape;311;p3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12" name="Google Shape;312;p3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13" name="Google Shape;313;p3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29</a:t>
            </a:fld>
            <a:endParaRPr/>
          </a:p>
        </p:txBody>
      </p:sp>
      <p:sp>
        <p:nvSpPr>
          <p:cNvPr id="314" name="Google Shape;314;p35"/>
          <p:cNvSpPr txBox="1"/>
          <p:nvPr/>
        </p:nvSpPr>
        <p:spPr>
          <a:xfrm>
            <a:off x="916939" y="192404"/>
            <a:ext cx="10285730" cy="4290060"/>
          </a:xfrm>
          <a:prstGeom prst="rect">
            <a:avLst/>
          </a:prstGeom>
          <a:noFill/>
          <a:ln>
            <a:noFill/>
          </a:ln>
        </p:spPr>
        <p:txBody>
          <a:bodyPr spcFirstLastPara="1" wrap="square" lIns="0" tIns="60950" rIns="0" bIns="0" anchor="t" anchorCtr="0">
            <a:spAutoFit/>
          </a:bodyPr>
          <a:lstStyle/>
          <a:p>
            <a:pPr marL="241300" marR="302260" lvl="0" indent="-229234" algn="l" rtl="0">
              <a:lnSpc>
                <a:spcPct val="107857"/>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Distortion: </a:t>
            </a:r>
            <a:r>
              <a:rPr lang="en-US" sz="2800" b="0" i="0" u="none" strike="noStrike" cap="none">
                <a:solidFill>
                  <a:schemeClr val="dk1"/>
                </a:solidFill>
                <a:latin typeface="Calibri"/>
                <a:ea typeface="Calibri"/>
                <a:cs typeface="Calibri"/>
                <a:sym typeface="Calibri"/>
              </a:rPr>
              <a:t>the non uniform magnetic field in which the speaker coil  moves is responsible for producing a non linear distortion.</a:t>
            </a:r>
            <a:endParaRPr sz="2800" b="0" i="0" u="none" strike="noStrike" cap="none">
              <a:solidFill>
                <a:schemeClr val="dk1"/>
              </a:solidFill>
              <a:latin typeface="Calibri"/>
              <a:ea typeface="Calibri"/>
              <a:cs typeface="Calibri"/>
              <a:sym typeface="Calibri"/>
            </a:endParaRPr>
          </a:p>
          <a:p>
            <a:pPr marL="241300" marR="66675" lvl="0" indent="-229234" algn="l" rtl="0">
              <a:lnSpc>
                <a:spcPct val="107857"/>
              </a:lnSpc>
              <a:spcBef>
                <a:spcPts val="102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frequency and phase distortions may take place as a result of the  mass and compliance effect.</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30"/>
              </a:spcBef>
              <a:spcAft>
                <a:spcPts val="0"/>
              </a:spcAft>
              <a:buClr>
                <a:schemeClr val="dk1"/>
              </a:buClr>
              <a:buSzPts val="4050"/>
              <a:buFont typeface="Calibri"/>
              <a:buNone/>
            </a:pPr>
            <a:endParaRPr sz="4050" b="0" i="0" u="none" strike="noStrike" cap="none">
              <a:solidFill>
                <a:schemeClr val="dk1"/>
              </a:solidFill>
              <a:latin typeface="Calibri"/>
              <a:ea typeface="Calibri"/>
              <a:cs typeface="Calibri"/>
              <a:sym typeface="Calibri"/>
            </a:endParaRPr>
          </a:p>
          <a:p>
            <a:pPr marL="241300" marR="5080" lvl="0" indent="-229234" algn="l" rtl="0">
              <a:lnSpc>
                <a:spcPct val="90000"/>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Speaker coil impedance: </a:t>
            </a:r>
            <a:r>
              <a:rPr lang="en-US" sz="2800" b="0" i="0" u="none" strike="noStrike" cap="none">
                <a:solidFill>
                  <a:schemeClr val="dk1"/>
                </a:solidFill>
                <a:latin typeface="Calibri"/>
                <a:ea typeface="Calibri"/>
                <a:cs typeface="Calibri"/>
                <a:sym typeface="Calibri"/>
              </a:rPr>
              <a:t>the input impedance of the loudspeaker  should be matched with the output impedance of the driving  amplifier, to ensure maximum power transfer. It is expressed in ohms,  as it is the ac resistance of the speaker. The typical values of speaker  impedance are 2,4,8 and 16 ohms.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9" name="Google Shape;59;p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60" name="Google Shape;60;p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1" name="Google Shape;61;p9"/>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a:t>
            </a:fld>
            <a:endParaRPr/>
          </a:p>
        </p:txBody>
      </p:sp>
      <p:sp>
        <p:nvSpPr>
          <p:cNvPr id="62" name="Google Shape;62;p9"/>
          <p:cNvSpPr txBox="1">
            <a:spLocks noGrp="1"/>
          </p:cNvSpPr>
          <p:nvPr>
            <p:ph type="title"/>
          </p:nvPr>
        </p:nvSpPr>
        <p:spPr>
          <a:xfrm>
            <a:off x="916939" y="206607"/>
            <a:ext cx="361315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dirty="0">
                <a:latin typeface="Times New Roman"/>
                <a:ea typeface="Times New Roman"/>
                <a:cs typeface="Times New Roman"/>
                <a:sym typeface="Times New Roman"/>
              </a:rPr>
              <a:t>Audio amplifier</a:t>
            </a:r>
            <a:endParaRPr sz="4400" dirty="0">
              <a:latin typeface="Times New Roman"/>
              <a:ea typeface="Times New Roman"/>
              <a:cs typeface="Times New Roman"/>
              <a:sym typeface="Times New Roman"/>
            </a:endParaRPr>
          </a:p>
        </p:txBody>
      </p:sp>
      <p:sp>
        <p:nvSpPr>
          <p:cNvPr id="63" name="Google Shape;63;p9"/>
          <p:cNvSpPr txBox="1"/>
          <p:nvPr/>
        </p:nvSpPr>
        <p:spPr>
          <a:xfrm>
            <a:off x="851677" y="1055024"/>
            <a:ext cx="10884593" cy="4747951"/>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1" i="0" u="sng" strike="noStrike" cap="none" dirty="0">
                <a:solidFill>
                  <a:schemeClr val="dk1"/>
                </a:solidFill>
                <a:latin typeface="Calibri"/>
                <a:ea typeface="Calibri"/>
                <a:cs typeface="Calibri"/>
                <a:sym typeface="Calibri"/>
              </a:rPr>
              <a:t>Basic characteristics of sound signal:</a:t>
            </a:r>
            <a:endParaRPr sz="2800" b="0" i="0" u="none" strike="noStrike" cap="none" dirty="0">
              <a:solidFill>
                <a:schemeClr val="dk1"/>
              </a:solidFill>
              <a:latin typeface="Calibri"/>
              <a:ea typeface="Calibri"/>
              <a:cs typeface="Calibri"/>
              <a:sym typeface="Calibri"/>
            </a:endParaRPr>
          </a:p>
          <a:p>
            <a:pPr marL="241300" marR="0" lvl="0" indent="-229234" algn="l" rtl="0">
              <a:lnSpc>
                <a:spcPct val="100000"/>
              </a:lnSpc>
              <a:spcBef>
                <a:spcPts val="670"/>
              </a:spcBef>
              <a:spcAft>
                <a:spcPts val="0"/>
              </a:spcAft>
              <a:buClr>
                <a:schemeClr val="dk1"/>
              </a:buClr>
              <a:buSzPts val="2800"/>
              <a:buFont typeface="Arial"/>
              <a:buChar char="•"/>
            </a:pPr>
            <a:r>
              <a:rPr lang="en-US" sz="2800" b="1" i="0" u="sng" strike="noStrike" cap="none" dirty="0">
                <a:solidFill>
                  <a:schemeClr val="dk1"/>
                </a:solidFill>
                <a:latin typeface="Calibri"/>
                <a:ea typeface="Calibri"/>
                <a:cs typeface="Calibri"/>
                <a:sym typeface="Calibri"/>
              </a:rPr>
              <a:t>level and loudness:</a:t>
            </a:r>
            <a:endParaRPr sz="2800" b="0" i="0" u="none" strike="noStrike" cap="none" dirty="0">
              <a:solidFill>
                <a:schemeClr val="dk1"/>
              </a:solidFill>
              <a:latin typeface="Calibri"/>
              <a:ea typeface="Calibri"/>
              <a:cs typeface="Calibri"/>
              <a:sym typeface="Calibri"/>
            </a:endParaRPr>
          </a:p>
          <a:p>
            <a:pPr marL="241300" marR="0" lvl="0" indent="-229234" algn="l" rtl="0">
              <a:lnSpc>
                <a:spcPct val="100000"/>
              </a:lnSpc>
              <a:spcBef>
                <a:spcPts val="66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amplitude of a sound wave determines its loudness or volume.</a:t>
            </a:r>
            <a:endParaRPr sz="2800" b="0" i="0" u="none" strike="noStrike" cap="none" dirty="0">
              <a:solidFill>
                <a:schemeClr val="dk1"/>
              </a:solidFill>
              <a:latin typeface="Calibri"/>
              <a:ea typeface="Calibri"/>
              <a:cs typeface="Calibri"/>
              <a:sym typeface="Calibri"/>
            </a:endParaRPr>
          </a:p>
          <a:p>
            <a:pPr marL="241300" marR="6350" lvl="0" indent="-229234" algn="l" rtl="0">
              <a:lnSpc>
                <a:spcPct val="107857"/>
              </a:lnSpc>
              <a:spcBef>
                <a:spcPts val="104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A	larger	amplitude	means	a	louder	sound,	and	a	smaller	amplitude  means a softer sound.</a:t>
            </a:r>
            <a:endParaRPr sz="2800" b="0" i="0" u="none" strike="noStrike" cap="none" dirty="0">
              <a:solidFill>
                <a:schemeClr val="dk1"/>
              </a:solidFill>
              <a:latin typeface="Calibri"/>
              <a:ea typeface="Calibri"/>
              <a:cs typeface="Calibri"/>
              <a:sym typeface="Calibri"/>
            </a:endParaRPr>
          </a:p>
          <a:p>
            <a:pPr marL="241300" marR="6350" lvl="0" indent="-229234" algn="l" rtl="0">
              <a:lnSpc>
                <a:spcPct val="107857"/>
              </a:lnSpc>
              <a:spcBef>
                <a:spcPts val="1019"/>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vibration of a source sets the amplitude of a wave. It transmits  energy into the medium through its vibration.</a:t>
            </a:r>
            <a:endParaRPr sz="2800" b="0" i="0" u="none" strike="noStrike" cap="none" dirty="0">
              <a:solidFill>
                <a:schemeClr val="dk1"/>
              </a:solidFill>
              <a:latin typeface="Calibri"/>
              <a:ea typeface="Calibri"/>
              <a:cs typeface="Calibri"/>
              <a:sym typeface="Calibri"/>
            </a:endParaRPr>
          </a:p>
          <a:p>
            <a:pPr marL="241300" marR="5080" lvl="0" indent="-229234" algn="l" rtl="0">
              <a:lnSpc>
                <a:spcPct val="107857"/>
              </a:lnSpc>
              <a:spcBef>
                <a:spcPts val="100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More	energetic	vibration	corresponds	to	larger	amplitude.	The  molecules move back and forth more vigorously.</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20" name="Google Shape;320;p3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21" name="Google Shape;321;p3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22" name="Google Shape;322;p3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30</a:t>
            </a:fld>
            <a:endParaRPr/>
          </a:p>
        </p:txBody>
      </p:sp>
      <p:sp>
        <p:nvSpPr>
          <p:cNvPr id="323" name="Google Shape;323;p36"/>
          <p:cNvSpPr txBox="1"/>
          <p:nvPr/>
        </p:nvSpPr>
        <p:spPr>
          <a:xfrm>
            <a:off x="916939" y="1707918"/>
            <a:ext cx="9690100" cy="1818005"/>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Power handling capacity</a:t>
            </a:r>
            <a:r>
              <a:rPr lang="en-US"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a:p>
            <a:pPr marL="241300" marR="5080" lvl="0" indent="-229234" algn="l" rtl="0">
              <a:lnSpc>
                <a:spcPct val="90000"/>
              </a:lnSpc>
              <a:spcBef>
                <a:spcPts val="10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maximum power handling capacity is expressed in watts. The  power applied to the speaker should never be greater than the  maximum power handling capacity, to avoid the speaker damage.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3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29" name="Google Shape;329;p3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30" name="Google Shape;330;p3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31" name="Google Shape;331;p3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31</a:t>
            </a:fld>
            <a:endParaRPr/>
          </a:p>
        </p:txBody>
      </p:sp>
      <p:sp>
        <p:nvSpPr>
          <p:cNvPr id="332" name="Google Shape;332;p37"/>
          <p:cNvSpPr txBox="1">
            <a:spLocks noGrp="1"/>
          </p:cNvSpPr>
          <p:nvPr>
            <p:ph type="title"/>
          </p:nvPr>
        </p:nvSpPr>
        <p:spPr>
          <a:xfrm>
            <a:off x="3778758" y="289941"/>
            <a:ext cx="463232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Types of loudspeakers:</a:t>
            </a:r>
            <a:endParaRPr/>
          </a:p>
        </p:txBody>
      </p:sp>
      <p:sp>
        <p:nvSpPr>
          <p:cNvPr id="333" name="Google Shape;333;p37"/>
          <p:cNvSpPr txBox="1"/>
          <p:nvPr/>
        </p:nvSpPr>
        <p:spPr>
          <a:xfrm>
            <a:off x="916939" y="1573733"/>
            <a:ext cx="10196195" cy="2499360"/>
          </a:xfrm>
          <a:prstGeom prst="rect">
            <a:avLst/>
          </a:prstGeom>
          <a:noFill/>
          <a:ln>
            <a:noFill/>
          </a:ln>
        </p:spPr>
        <p:txBody>
          <a:bodyPr spcFirstLastPara="1" wrap="square" lIns="0" tIns="60325" rIns="0" bIns="0" anchor="t" anchorCtr="0">
            <a:spAutoFit/>
          </a:bodyPr>
          <a:lstStyle/>
          <a:p>
            <a:pPr marL="241300" marR="5080" lvl="0" indent="-229234" algn="l" rtl="0">
              <a:lnSpc>
                <a:spcPct val="108214"/>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loudspeakers can be classified into three types according to their  constructions. They are</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50" b="0" i="0" u="none" strike="noStrike" cap="none">
              <a:solidFill>
                <a:schemeClr val="dk1"/>
              </a:solidFill>
              <a:latin typeface="Calibri"/>
              <a:ea typeface="Calibri"/>
              <a:cs typeface="Calibri"/>
              <a:sym typeface="Calibri"/>
            </a:endParaRPr>
          </a:p>
          <a:p>
            <a:pPr marL="12700" marR="4418330" lvl="0" indent="0" algn="l" rtl="0">
              <a:lnSpc>
                <a:spcPct val="90000"/>
              </a:lnSpc>
              <a:spcBef>
                <a:spcPts val="0"/>
              </a:spcBef>
              <a:spcAft>
                <a:spcPts val="0"/>
              </a:spcAft>
              <a:buNone/>
            </a:pPr>
            <a:r>
              <a:rPr lang="en-US" sz="2800" b="0" i="0" u="none" strike="noStrike" cap="none">
                <a:solidFill>
                  <a:schemeClr val="dk1"/>
                </a:solidFill>
                <a:latin typeface="Calibri"/>
                <a:ea typeface="Calibri"/>
                <a:cs typeface="Calibri"/>
                <a:sym typeface="Calibri"/>
              </a:rPr>
              <a:t>1.Moving coil or cone type loud speaker  2.Electrodynamic type loudspeaker  3.Horn type speakers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38"/>
          <p:cNvSpPr txBox="1">
            <a:spLocks noGrp="1"/>
          </p:cNvSpPr>
          <p:nvPr>
            <p:ph type="title"/>
          </p:nvPr>
        </p:nvSpPr>
        <p:spPr>
          <a:xfrm>
            <a:off x="2211704" y="357073"/>
            <a:ext cx="776414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Moving coil or cone type loud speaker</a:t>
            </a:r>
            <a:endParaRPr/>
          </a:p>
        </p:txBody>
      </p:sp>
      <p:sp>
        <p:nvSpPr>
          <p:cNvPr id="339" name="Google Shape;339;p38"/>
          <p:cNvSpPr txBox="1"/>
          <p:nvPr/>
        </p:nvSpPr>
        <p:spPr>
          <a:xfrm>
            <a:off x="916939" y="1707918"/>
            <a:ext cx="10357485" cy="4504055"/>
          </a:xfrm>
          <a:prstGeom prst="rect">
            <a:avLst/>
          </a:prstGeom>
          <a:noFill/>
          <a:ln>
            <a:noFill/>
          </a:ln>
        </p:spPr>
        <p:txBody>
          <a:bodyPr spcFirstLastPara="1" wrap="square" lIns="0" tIns="97775" rIns="0" bIns="0" anchor="t" anchorCtr="0">
            <a:spAutoFit/>
          </a:bodyPr>
          <a:lstStyle/>
          <a:p>
            <a:pPr marL="241300" marR="0" lvl="0" indent="-229234" algn="just" rtl="0">
              <a:lnSpc>
                <a:spcPct val="100000"/>
              </a:lnSpc>
              <a:spcBef>
                <a:spcPts val="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Principal of operation:</a:t>
            </a:r>
            <a:endParaRPr sz="2800" b="0" i="0" u="none" strike="noStrike" cap="none">
              <a:solidFill>
                <a:schemeClr val="dk1"/>
              </a:solidFill>
              <a:latin typeface="Calibri"/>
              <a:ea typeface="Calibri"/>
              <a:cs typeface="Calibri"/>
              <a:sym typeface="Calibri"/>
            </a:endParaRPr>
          </a:p>
          <a:p>
            <a:pPr marL="241300" marR="5715" lvl="0" indent="-229234" algn="just" rtl="0">
              <a:lnSpc>
                <a:spcPct val="108214"/>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principle of operation of this speaker is same as that of an electric  motor.</a:t>
            </a:r>
            <a:endParaRPr sz="2800" b="0" i="0" u="none" strike="noStrike" cap="none">
              <a:solidFill>
                <a:schemeClr val="dk1"/>
              </a:solidFill>
              <a:latin typeface="Calibri"/>
              <a:ea typeface="Calibri"/>
              <a:cs typeface="Calibri"/>
              <a:sym typeface="Calibri"/>
            </a:endParaRPr>
          </a:p>
          <a:p>
            <a:pPr marL="241300" marR="5080" lvl="0" indent="-229234" algn="just" rtl="0">
              <a:lnSpc>
                <a:spcPct val="107857"/>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voice coil is placed in a uniform magnetic field produced by  permanent magnet.</a:t>
            </a:r>
            <a:endParaRPr sz="2800" b="0" i="0" u="none" strike="noStrike" cap="none">
              <a:solidFill>
                <a:schemeClr val="dk1"/>
              </a:solidFill>
              <a:latin typeface="Calibri"/>
              <a:ea typeface="Calibri"/>
              <a:cs typeface="Calibri"/>
              <a:sym typeface="Calibri"/>
            </a:endParaRPr>
          </a:p>
          <a:p>
            <a:pPr marL="241300" marR="5080" lvl="0" indent="-229234" algn="just" rtl="0">
              <a:lnSpc>
                <a:spcPct val="108214"/>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When audio current passes through the voice coil, an interaction  takes place between the magnetic field and the voice coil. </a:t>
            </a:r>
            <a:r>
              <a:rPr lang="en-US" sz="2800" b="0" i="0" u="none" strike="noStrike" cap="none">
                <a:solidFill>
                  <a:srgbClr val="FF0000"/>
                </a:solidFill>
                <a:latin typeface="Calibri"/>
                <a:ea typeface="Calibri"/>
                <a:cs typeface="Calibri"/>
                <a:sym typeface="Calibri"/>
              </a:rPr>
              <a:t>This  interaction produces a force that works on the voice coil.</a:t>
            </a:r>
            <a:endParaRPr sz="2800" b="0" i="0" u="none" strike="noStrike" cap="none">
              <a:solidFill>
                <a:schemeClr val="dk1"/>
              </a:solidFill>
              <a:latin typeface="Calibri"/>
              <a:ea typeface="Calibri"/>
              <a:cs typeface="Calibri"/>
              <a:sym typeface="Calibri"/>
            </a:endParaRPr>
          </a:p>
          <a:p>
            <a:pPr marL="241300" marR="5080" lvl="0" indent="-229234" algn="just" rtl="0">
              <a:lnSpc>
                <a:spcPct val="108214"/>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Due to this force the voice coil vibrates which makes the conical paper  diaphragm to vibrate. This produces sound waves in the surrounding</a:t>
            </a:r>
            <a:endParaRPr sz="2800" b="0" i="0" u="none" strike="noStrike" cap="none">
              <a:solidFill>
                <a:schemeClr val="dk1"/>
              </a:solidFill>
              <a:latin typeface="Calibri"/>
              <a:ea typeface="Calibri"/>
              <a:cs typeface="Calibri"/>
              <a:sym typeface="Calibri"/>
            </a:endParaRPr>
          </a:p>
        </p:txBody>
      </p:sp>
      <p:sp>
        <p:nvSpPr>
          <p:cNvPr id="340" name="Google Shape;340;p38"/>
          <p:cNvSpPr txBox="1"/>
          <p:nvPr/>
        </p:nvSpPr>
        <p:spPr>
          <a:xfrm>
            <a:off x="891539" y="6224117"/>
            <a:ext cx="815975" cy="45212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22/0</a:t>
            </a:r>
            <a:r>
              <a:rPr lang="en-US" sz="4200" b="0" i="0" u="none" strike="noStrike" cap="none" baseline="30000">
                <a:solidFill>
                  <a:schemeClr val="dk1"/>
                </a:solidFill>
                <a:latin typeface="Calibri"/>
                <a:ea typeface="Calibri"/>
                <a:cs typeface="Calibri"/>
                <a:sym typeface="Calibri"/>
              </a:rPr>
              <a:t>a</a:t>
            </a:r>
            <a:r>
              <a:rPr lang="en-US" sz="1200" b="0" i="0" u="none" strike="noStrike" cap="none">
                <a:solidFill>
                  <a:srgbClr val="888888"/>
                </a:solidFill>
                <a:latin typeface="Calibri"/>
                <a:ea typeface="Calibri"/>
                <a:cs typeface="Calibri"/>
                <a:sym typeface="Calibri"/>
              </a:rPr>
              <a:t>2/</a:t>
            </a:r>
            <a:r>
              <a:rPr lang="en-US" sz="4200" b="0" i="0" u="none" strike="noStrike" cap="none" baseline="30000">
                <a:solidFill>
                  <a:schemeClr val="dk1"/>
                </a:solidFill>
                <a:latin typeface="Calibri"/>
                <a:ea typeface="Calibri"/>
                <a:cs typeface="Calibri"/>
                <a:sym typeface="Calibri"/>
              </a:rPr>
              <a:t>i</a:t>
            </a:r>
            <a:r>
              <a:rPr lang="en-US" sz="1200" b="0" i="0" u="none" strike="noStrike" cap="none">
                <a:solidFill>
                  <a:srgbClr val="888888"/>
                </a:solidFill>
                <a:latin typeface="Calibri"/>
                <a:ea typeface="Calibri"/>
                <a:cs typeface="Calibri"/>
                <a:sym typeface="Calibri"/>
              </a:rPr>
              <a:t>2</a:t>
            </a:r>
            <a:r>
              <a:rPr lang="en-US" sz="4200" b="0" i="0" u="none" strike="noStrike" cap="none" baseline="30000">
                <a:solidFill>
                  <a:schemeClr val="dk1"/>
                </a:solidFill>
                <a:latin typeface="Calibri"/>
                <a:ea typeface="Calibri"/>
                <a:cs typeface="Calibri"/>
                <a:sym typeface="Calibri"/>
              </a:rPr>
              <a:t>r</a:t>
            </a:r>
            <a:r>
              <a:rPr lang="en-US" sz="1200" b="0" i="0" u="none" strike="noStrike" cap="none">
                <a:solidFill>
                  <a:srgbClr val="888888"/>
                </a:solidFill>
                <a:latin typeface="Calibri"/>
                <a:ea typeface="Calibri"/>
                <a:cs typeface="Calibri"/>
                <a:sym typeface="Calibri"/>
              </a:rPr>
              <a:t>0</a:t>
            </a:r>
            <a:r>
              <a:rPr lang="en-US" sz="4200" b="0" i="0" u="none" strike="noStrike" cap="none" baseline="30000">
                <a:solidFill>
                  <a:schemeClr val="dk1"/>
                </a:solidFill>
                <a:latin typeface="Calibri"/>
                <a:ea typeface="Calibri"/>
                <a:cs typeface="Calibri"/>
                <a:sym typeface="Calibri"/>
              </a:rPr>
              <a:t>.</a:t>
            </a:r>
            <a:r>
              <a:rPr lang="en-US" sz="1200" b="0" i="0" u="none" strike="noStrike" cap="none">
                <a:solidFill>
                  <a:srgbClr val="888888"/>
                </a:solidFill>
                <a:latin typeface="Calibri"/>
                <a:ea typeface="Calibri"/>
                <a:cs typeface="Calibri"/>
                <a:sym typeface="Calibri"/>
              </a:rPr>
              <a:t>23</a:t>
            </a:r>
            <a:endParaRPr sz="1200" b="0" i="0" u="none" strike="noStrike" cap="none">
              <a:solidFill>
                <a:schemeClr val="dk1"/>
              </a:solidFill>
              <a:latin typeface="Calibri"/>
              <a:ea typeface="Calibri"/>
              <a:cs typeface="Calibri"/>
              <a:sym typeface="Calibri"/>
            </a:endParaRPr>
          </a:p>
        </p:txBody>
      </p:sp>
      <p:sp>
        <p:nvSpPr>
          <p:cNvPr id="341" name="Google Shape;341;p38"/>
          <p:cNvSpPr txBox="1"/>
          <p:nvPr/>
        </p:nvSpPr>
        <p:spPr>
          <a:xfrm>
            <a:off x="4146041" y="6426504"/>
            <a:ext cx="712914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	Audio system	29</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p39"/>
          <p:cNvSpPr txBox="1">
            <a:spLocks noGrp="1"/>
          </p:cNvSpPr>
          <p:nvPr>
            <p:ph type="title"/>
          </p:nvPr>
        </p:nvSpPr>
        <p:spPr>
          <a:xfrm>
            <a:off x="916939" y="271729"/>
            <a:ext cx="6414135"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Construction of the cone types speaker</a:t>
            </a:r>
            <a:endParaRPr sz="3200"/>
          </a:p>
        </p:txBody>
      </p:sp>
      <p:pic>
        <p:nvPicPr>
          <p:cNvPr id="347" name="Google Shape;347;p39"/>
          <p:cNvPicPr preferRelativeResize="0"/>
          <p:nvPr/>
        </p:nvPicPr>
        <p:blipFill rotWithShape="1">
          <a:blip r:embed="rId3">
            <a:alphaModFix/>
          </a:blip>
          <a:srcRect/>
          <a:stretch/>
        </p:blipFill>
        <p:spPr>
          <a:xfrm>
            <a:off x="7940040" y="1383791"/>
            <a:ext cx="3356546" cy="4351020"/>
          </a:xfrm>
          <a:prstGeom prst="rect">
            <a:avLst/>
          </a:prstGeom>
          <a:noFill/>
          <a:ln>
            <a:noFill/>
          </a:ln>
        </p:spPr>
      </p:pic>
      <p:sp>
        <p:nvSpPr>
          <p:cNvPr id="348" name="Google Shape;348;p39"/>
          <p:cNvSpPr txBox="1"/>
          <p:nvPr/>
        </p:nvSpPr>
        <p:spPr>
          <a:xfrm>
            <a:off x="916939" y="1091641"/>
            <a:ext cx="5939155" cy="5146675"/>
          </a:xfrm>
          <a:prstGeom prst="rect">
            <a:avLst/>
          </a:prstGeom>
          <a:noFill/>
          <a:ln>
            <a:noFill/>
          </a:ln>
        </p:spPr>
        <p:txBody>
          <a:bodyPr spcFirstLastPara="1" wrap="square" lIns="0" tIns="12050" rIns="0" bIns="0" anchor="t" anchorCtr="0">
            <a:spAutoFit/>
          </a:bodyPr>
          <a:lstStyle/>
          <a:p>
            <a:pPr marL="469900" marR="5080" lvl="0" indent="-457833" algn="just"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moving coil loudspeaker consist  of a voice coil. It is a single layer  winding wound on a cardboard or  fibre cylinder. The audio frequency  current is applied to this coil through  its contacts which are brought out.</a:t>
            </a:r>
            <a:endParaRPr sz="2800" b="0" i="0" u="none" strike="noStrike" cap="none">
              <a:solidFill>
                <a:schemeClr val="dk1"/>
              </a:solidFill>
              <a:latin typeface="Calibri"/>
              <a:ea typeface="Calibri"/>
              <a:cs typeface="Calibri"/>
              <a:sym typeface="Calibri"/>
            </a:endParaRPr>
          </a:p>
          <a:p>
            <a:pPr marL="469900" marR="5715" lvl="0" indent="-457833" algn="just" rtl="0">
              <a:lnSpc>
                <a:spcPct val="100000"/>
              </a:lnSpc>
              <a:spcBef>
                <a:spcPts val="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pot type permanent magnet is used  to develop strong radial magnetic  field. The shape of the magnet is such  that it produces strong magnetic flux  in the air gap where the voice coil is  suspended.</a:t>
            </a:r>
            <a:endParaRPr sz="2800" b="0" i="0" u="none" strike="noStrike" cap="none">
              <a:solidFill>
                <a:schemeClr val="dk1"/>
              </a:solidFill>
              <a:latin typeface="Calibri"/>
              <a:ea typeface="Calibri"/>
              <a:cs typeface="Calibri"/>
              <a:sym typeface="Calibri"/>
            </a:endParaRPr>
          </a:p>
        </p:txBody>
      </p:sp>
      <p:sp>
        <p:nvSpPr>
          <p:cNvPr id="349" name="Google Shape;349;p39"/>
          <p:cNvSpPr txBox="1"/>
          <p:nvPr/>
        </p:nvSpPr>
        <p:spPr>
          <a:xfrm>
            <a:off x="916939" y="6224117"/>
            <a:ext cx="76517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2</a:t>
            </a:r>
            <a:r>
              <a:rPr lang="en-US" sz="4200" b="0" i="0" u="none" strike="noStrike" cap="none" baseline="30000">
                <a:solidFill>
                  <a:schemeClr val="dk1"/>
                </a:solidFill>
                <a:latin typeface="Calibri"/>
                <a:ea typeface="Calibri"/>
                <a:cs typeface="Calibri"/>
                <a:sym typeface="Calibri"/>
              </a:rPr>
              <a:t>.</a:t>
            </a:r>
            <a:r>
              <a:rPr lang="en-US" sz="1200" b="0" i="0" u="none" strike="noStrike" cap="none">
                <a:solidFill>
                  <a:srgbClr val="888888"/>
                </a:solidFill>
                <a:latin typeface="Calibri"/>
                <a:ea typeface="Calibri"/>
                <a:cs typeface="Calibri"/>
                <a:sym typeface="Calibri"/>
              </a:rPr>
              <a:t>2/02/2023</a:t>
            </a:r>
            <a:endParaRPr sz="1200" b="0" i="0" u="none" strike="noStrike" cap="none">
              <a:solidFill>
                <a:schemeClr val="dk1"/>
              </a:solidFill>
              <a:latin typeface="Calibri"/>
              <a:ea typeface="Calibri"/>
              <a:cs typeface="Calibri"/>
              <a:sym typeface="Calibri"/>
            </a:endParaRPr>
          </a:p>
        </p:txBody>
      </p:sp>
      <p:sp>
        <p:nvSpPr>
          <p:cNvPr id="350" name="Google Shape;350;p39"/>
          <p:cNvSpPr txBox="1"/>
          <p:nvPr/>
        </p:nvSpPr>
        <p:spPr>
          <a:xfrm>
            <a:off x="4146041" y="6426504"/>
            <a:ext cx="3900804"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	Audio system</a:t>
            </a:r>
            <a:endParaRPr sz="1200" b="0" i="0" u="none" strike="noStrike" cap="none">
              <a:solidFill>
                <a:schemeClr val="dk1"/>
              </a:solidFill>
              <a:latin typeface="Calibri"/>
              <a:ea typeface="Calibri"/>
              <a:cs typeface="Calibri"/>
              <a:sym typeface="Calibri"/>
            </a:endParaRPr>
          </a:p>
        </p:txBody>
      </p:sp>
      <p:sp>
        <p:nvSpPr>
          <p:cNvPr id="351" name="Google Shape;351;p39"/>
          <p:cNvSpPr txBox="1"/>
          <p:nvPr/>
        </p:nvSpPr>
        <p:spPr>
          <a:xfrm>
            <a:off x="11094211" y="6426504"/>
            <a:ext cx="180975" cy="2089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30</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Google Shape;356;p4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57" name="Google Shape;357;p4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58" name="Google Shape;358;p4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59" name="Google Shape;359;p4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34</a:t>
            </a:fld>
            <a:endParaRPr/>
          </a:p>
        </p:txBody>
      </p:sp>
      <p:sp>
        <p:nvSpPr>
          <p:cNvPr id="360" name="Google Shape;360;p40"/>
          <p:cNvSpPr txBox="1">
            <a:spLocks noGrp="1"/>
          </p:cNvSpPr>
          <p:nvPr>
            <p:ph type="title"/>
          </p:nvPr>
        </p:nvSpPr>
        <p:spPr>
          <a:xfrm>
            <a:off x="916939" y="609676"/>
            <a:ext cx="966279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Construction of the cone types speaker…./.</a:t>
            </a:r>
            <a:endParaRPr sz="4400"/>
          </a:p>
        </p:txBody>
      </p:sp>
      <p:sp>
        <p:nvSpPr>
          <p:cNvPr id="361" name="Google Shape;361;p40"/>
          <p:cNvSpPr txBox="1"/>
          <p:nvPr/>
        </p:nvSpPr>
        <p:spPr>
          <a:xfrm>
            <a:off x="916939" y="1793493"/>
            <a:ext cx="10358120" cy="2116455"/>
          </a:xfrm>
          <a:prstGeom prst="rect">
            <a:avLst/>
          </a:prstGeom>
          <a:noFill/>
          <a:ln>
            <a:noFill/>
          </a:ln>
        </p:spPr>
        <p:txBody>
          <a:bodyPr spcFirstLastPara="1" wrap="square" lIns="0" tIns="60950" rIns="0" bIns="0" anchor="t" anchorCtr="0">
            <a:spAutoFit/>
          </a:bodyPr>
          <a:lstStyle/>
          <a:p>
            <a:pPr marL="241300" marR="5080" lvl="0" indent="-229234" algn="just"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coil is attached to a conical paper diaphragm. The paper cone is  corrugated to have circular corrugations. This increases its surface  area.</a:t>
            </a:r>
            <a:endParaRPr sz="2800" b="0" i="0" u="none" strike="noStrike" cap="none">
              <a:solidFill>
                <a:schemeClr val="dk1"/>
              </a:solidFill>
              <a:latin typeface="Calibri"/>
              <a:ea typeface="Calibri"/>
              <a:cs typeface="Calibri"/>
              <a:sym typeface="Calibri"/>
            </a:endParaRPr>
          </a:p>
          <a:p>
            <a:pPr marL="241300" marR="6350" lvl="0" indent="-229234" algn="just" rtl="0">
              <a:lnSpc>
                <a:spcPct val="107857"/>
              </a:lnSpc>
              <a:spcBef>
                <a:spcPts val="1019"/>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When the audio frequency current flows through the voice coil the  diaphragm vibrates to produce the sound output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6" name="Google Shape;366;p4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67" name="Google Shape;367;p4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68" name="Google Shape;368;p4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69" name="Google Shape;369;p4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35</a:t>
            </a:fld>
            <a:endParaRPr/>
          </a:p>
        </p:txBody>
      </p:sp>
      <p:sp>
        <p:nvSpPr>
          <p:cNvPr id="370" name="Google Shape;370;p41"/>
          <p:cNvSpPr txBox="1"/>
          <p:nvPr/>
        </p:nvSpPr>
        <p:spPr>
          <a:xfrm>
            <a:off x="916939" y="448208"/>
            <a:ext cx="9933940" cy="5275580"/>
          </a:xfrm>
          <a:prstGeom prst="rect">
            <a:avLst/>
          </a:prstGeom>
          <a:noFill/>
          <a:ln>
            <a:noFill/>
          </a:ln>
        </p:spPr>
        <p:txBody>
          <a:bodyPr spcFirstLastPara="1" wrap="square" lIns="0" tIns="99675" rIns="0" bIns="0" anchor="t" anchorCtr="0">
            <a:spAutoFit/>
          </a:bodyPr>
          <a:lstStyle/>
          <a:p>
            <a:pPr marL="12700" marR="0" lvl="0" indent="0" algn="l" rtl="0">
              <a:lnSpc>
                <a:spcPct val="100000"/>
              </a:lnSpc>
              <a:spcBef>
                <a:spcPts val="0"/>
              </a:spcBef>
              <a:spcAft>
                <a:spcPts val="0"/>
              </a:spcAft>
              <a:buNone/>
            </a:pPr>
            <a:r>
              <a:rPr lang="en-US" sz="2800" b="0" i="0" u="none" strike="noStrike" cap="none">
                <a:solidFill>
                  <a:srgbClr val="FF0000"/>
                </a:solidFill>
                <a:latin typeface="Calibri"/>
                <a:ea typeface="Calibri"/>
                <a:cs typeface="Calibri"/>
                <a:sym typeface="Calibri"/>
              </a:rPr>
              <a:t>Characteristics of cone type loudspeaker:</a:t>
            </a:r>
            <a:endParaRPr sz="2800" b="0" i="0" u="none" strike="noStrike" cap="none">
              <a:solidFill>
                <a:schemeClr val="dk1"/>
              </a:solidFill>
              <a:latin typeface="Calibri"/>
              <a:ea typeface="Calibri"/>
              <a:cs typeface="Calibri"/>
              <a:sym typeface="Calibri"/>
            </a:endParaRPr>
          </a:p>
          <a:p>
            <a:pPr marL="12700" marR="459105" lvl="0" indent="-171448" algn="l" rtl="0">
              <a:lnSpc>
                <a:spcPct val="107857"/>
              </a:lnSpc>
              <a:spcBef>
                <a:spcPts val="1070"/>
              </a:spcBef>
              <a:spcAft>
                <a:spcPts val="0"/>
              </a:spcAft>
              <a:buClr>
                <a:srgbClr val="FF0000"/>
              </a:buClr>
              <a:buSzPts val="2700"/>
              <a:buFont typeface="Calibri"/>
              <a:buAutoNum type="arabicPeriod"/>
            </a:pPr>
            <a:r>
              <a:rPr lang="en-US" sz="2800" b="0" i="0" u="none" strike="noStrike" cap="none">
                <a:solidFill>
                  <a:srgbClr val="FF0000"/>
                </a:solidFill>
                <a:latin typeface="Calibri"/>
                <a:ea typeface="Calibri"/>
                <a:cs typeface="Calibri"/>
                <a:sym typeface="Calibri"/>
              </a:rPr>
              <a:t>Directivity: </a:t>
            </a:r>
            <a:r>
              <a:rPr lang="en-US" sz="2800" b="0" i="0" u="none" strike="noStrike" cap="none">
                <a:solidFill>
                  <a:schemeClr val="dk1"/>
                </a:solidFill>
                <a:latin typeface="Calibri"/>
                <a:ea typeface="Calibri"/>
                <a:cs typeface="Calibri"/>
                <a:sym typeface="Calibri"/>
              </a:rPr>
              <a:t>basically this is an Omni directional loudspeaker. But  baffles and enclosures can modify the directivity pattern to a  unidirectional one.</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40"/>
              </a:spcBef>
              <a:spcAft>
                <a:spcPts val="0"/>
              </a:spcAft>
              <a:buClr>
                <a:srgbClr val="000000"/>
              </a:buClr>
              <a:buSzPts val="2800"/>
              <a:buFont typeface="Calibri"/>
              <a:buAutoNum type="arabicPeriod"/>
            </a:pPr>
            <a:r>
              <a:rPr lang="en-US" sz="2800" b="0" i="0" u="none" strike="noStrike" cap="none">
                <a:solidFill>
                  <a:srgbClr val="FF0000"/>
                </a:solidFill>
                <a:latin typeface="Calibri"/>
                <a:ea typeface="Calibri"/>
                <a:cs typeface="Calibri"/>
                <a:sym typeface="Calibri"/>
              </a:rPr>
              <a:t>Signal to noise ratio</a:t>
            </a:r>
            <a:r>
              <a:rPr lang="en-US" sz="2800" b="0" i="0" u="none" strike="noStrike" cap="none">
                <a:solidFill>
                  <a:schemeClr val="dk1"/>
                </a:solidFill>
                <a:latin typeface="Calibri"/>
                <a:ea typeface="Calibri"/>
                <a:cs typeface="Calibri"/>
                <a:sym typeface="Calibri"/>
              </a:rPr>
              <a:t>: it is high normally greater than 30 db.</a:t>
            </a:r>
            <a:endParaRPr sz="2800" b="0" i="0" u="none" strike="noStrike" cap="none">
              <a:solidFill>
                <a:schemeClr val="dk1"/>
              </a:solidFill>
              <a:latin typeface="Calibri"/>
              <a:ea typeface="Calibri"/>
              <a:cs typeface="Calibri"/>
              <a:sym typeface="Calibri"/>
            </a:endParaRPr>
          </a:p>
          <a:p>
            <a:pPr marL="12700" marR="181610" lvl="0" indent="-177800" algn="l" rtl="0">
              <a:lnSpc>
                <a:spcPct val="107857"/>
              </a:lnSpc>
              <a:spcBef>
                <a:spcPts val="1045"/>
              </a:spcBef>
              <a:spcAft>
                <a:spcPts val="0"/>
              </a:spcAft>
              <a:buClr>
                <a:srgbClr val="000000"/>
              </a:buClr>
              <a:buSzPts val="2800"/>
              <a:buFont typeface="Calibri"/>
              <a:buAutoNum type="arabicPeriod"/>
            </a:pPr>
            <a:r>
              <a:rPr lang="en-US" sz="2800" b="0" i="0" u="none" strike="noStrike" cap="none">
                <a:solidFill>
                  <a:srgbClr val="FF0000"/>
                </a:solidFill>
                <a:latin typeface="Calibri"/>
                <a:ea typeface="Calibri"/>
                <a:cs typeface="Calibri"/>
                <a:sym typeface="Calibri"/>
              </a:rPr>
              <a:t>Efficiency</a:t>
            </a:r>
            <a:r>
              <a:rPr lang="en-US" sz="2800" b="0" i="0" u="none" strike="noStrike" cap="none">
                <a:solidFill>
                  <a:schemeClr val="dk1"/>
                </a:solidFill>
                <a:latin typeface="Calibri"/>
                <a:ea typeface="Calibri"/>
                <a:cs typeface="Calibri"/>
                <a:sym typeface="Calibri"/>
              </a:rPr>
              <a:t>: The eficiency of cone type speaker is very low typically  between 5 to 10%</a:t>
            </a:r>
            <a:endParaRPr sz="2800" b="0" i="0" u="none" strike="noStrike" cap="none">
              <a:solidFill>
                <a:schemeClr val="dk1"/>
              </a:solidFill>
              <a:latin typeface="Calibri"/>
              <a:ea typeface="Calibri"/>
              <a:cs typeface="Calibri"/>
              <a:sym typeface="Calibri"/>
            </a:endParaRPr>
          </a:p>
          <a:p>
            <a:pPr marL="12700" marR="5080" lvl="0" indent="-177800" algn="l" rtl="0">
              <a:lnSpc>
                <a:spcPct val="90000"/>
              </a:lnSpc>
              <a:spcBef>
                <a:spcPts val="955"/>
              </a:spcBef>
              <a:spcAft>
                <a:spcPts val="0"/>
              </a:spcAft>
              <a:buClr>
                <a:srgbClr val="000000"/>
              </a:buClr>
              <a:buSzPts val="2800"/>
              <a:buFont typeface="Calibri"/>
              <a:buAutoNum type="arabicPeriod"/>
            </a:pPr>
            <a:r>
              <a:rPr lang="en-US" sz="2800" b="0" i="0" u="none" strike="noStrike" cap="none">
                <a:solidFill>
                  <a:srgbClr val="FF0000"/>
                </a:solidFill>
                <a:latin typeface="Calibri"/>
                <a:ea typeface="Calibri"/>
                <a:cs typeface="Calibri"/>
                <a:sym typeface="Calibri"/>
              </a:rPr>
              <a:t>Frequency response</a:t>
            </a:r>
            <a:r>
              <a:rPr lang="en-US" sz="2800" b="0" i="0" u="none" strike="noStrike" cap="none">
                <a:solidFill>
                  <a:schemeClr val="dk1"/>
                </a:solidFill>
                <a:latin typeface="Calibri"/>
                <a:ea typeface="Calibri"/>
                <a:cs typeface="Calibri"/>
                <a:sym typeface="Calibri"/>
              </a:rPr>
              <a:t>: it is flat over a range of about 200Hz to 5kHz.  For this reason woofers (massive speakers) for low frequencies and  Twitter(small speakers) for the high frequencies are separately  designed. they will extend the frequency response from 40 Hz to 10  kHz.</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Google Shape;375;p4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76" name="Google Shape;376;p4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77" name="Google Shape;377;p4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78" name="Google Shape;378;p4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36</a:t>
            </a:fld>
            <a:endParaRPr/>
          </a:p>
        </p:txBody>
      </p:sp>
      <p:sp>
        <p:nvSpPr>
          <p:cNvPr id="379" name="Google Shape;379;p42"/>
          <p:cNvSpPr txBox="1">
            <a:spLocks noGrp="1"/>
          </p:cNvSpPr>
          <p:nvPr>
            <p:ph type="title"/>
          </p:nvPr>
        </p:nvSpPr>
        <p:spPr>
          <a:xfrm>
            <a:off x="916939" y="609676"/>
            <a:ext cx="947928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Characteristics of cone type loudspeaker…</a:t>
            </a:r>
            <a:endParaRPr sz="4400"/>
          </a:p>
        </p:txBody>
      </p:sp>
      <p:sp>
        <p:nvSpPr>
          <p:cNvPr id="380" name="Google Shape;380;p42"/>
          <p:cNvSpPr txBox="1"/>
          <p:nvPr/>
        </p:nvSpPr>
        <p:spPr>
          <a:xfrm>
            <a:off x="916939" y="1707918"/>
            <a:ext cx="10029190" cy="2328545"/>
          </a:xfrm>
          <a:prstGeom prst="rect">
            <a:avLst/>
          </a:prstGeom>
          <a:noFill/>
          <a:ln>
            <a:noFill/>
          </a:ln>
        </p:spPr>
        <p:txBody>
          <a:bodyPr spcFirstLastPara="1" wrap="square" lIns="0" tIns="97775" rIns="0" bIns="0" anchor="t" anchorCtr="0">
            <a:spAutoFit/>
          </a:bodyPr>
          <a:lstStyle/>
          <a:p>
            <a:pPr marL="364490" marR="0" lvl="0" indent="-352425" algn="l" rtl="0">
              <a:lnSpc>
                <a:spcPct val="100000"/>
              </a:lnSpc>
              <a:spcBef>
                <a:spcPts val="0"/>
              </a:spcBef>
              <a:spcAft>
                <a:spcPts val="0"/>
              </a:spcAft>
              <a:buClr>
                <a:schemeClr val="dk1"/>
              </a:buClr>
              <a:buSzPts val="2800"/>
              <a:buFont typeface="Calibri"/>
              <a:buAutoNum type="arabicPeriod" startAt="5"/>
            </a:pPr>
            <a:r>
              <a:rPr lang="en-US" sz="2800" b="0" i="0" u="none" strike="noStrike" cap="none">
                <a:solidFill>
                  <a:schemeClr val="dk1"/>
                </a:solidFill>
                <a:latin typeface="Calibri"/>
                <a:ea typeface="Calibri"/>
                <a:cs typeface="Calibri"/>
                <a:sym typeface="Calibri"/>
              </a:rPr>
              <a:t>High non linear distortion (up to 10%)</a:t>
            </a:r>
            <a:endParaRPr sz="2800" b="0" i="0" u="none" strike="noStrike" cap="none">
              <a:solidFill>
                <a:schemeClr val="dk1"/>
              </a:solidFill>
              <a:latin typeface="Calibri"/>
              <a:ea typeface="Calibri"/>
              <a:cs typeface="Calibri"/>
              <a:sym typeface="Calibri"/>
            </a:endParaRPr>
          </a:p>
          <a:p>
            <a:pPr marL="12700" marR="94615" lvl="0" indent="-177800" algn="l" rtl="0">
              <a:lnSpc>
                <a:spcPct val="108214"/>
              </a:lnSpc>
              <a:spcBef>
                <a:spcPts val="1045"/>
              </a:spcBef>
              <a:spcAft>
                <a:spcPts val="0"/>
              </a:spcAft>
              <a:buClr>
                <a:srgbClr val="000000"/>
              </a:buClr>
              <a:buSzPts val="2800"/>
              <a:buFont typeface="Calibri"/>
              <a:buAutoNum type="arabicPeriod" startAt="5"/>
            </a:pPr>
            <a:r>
              <a:rPr lang="en-US" sz="2800" b="0" i="0" u="none" strike="noStrike" cap="none">
                <a:solidFill>
                  <a:srgbClr val="FF0000"/>
                </a:solidFill>
                <a:latin typeface="Calibri"/>
                <a:ea typeface="Calibri"/>
                <a:cs typeface="Calibri"/>
                <a:sym typeface="Calibri"/>
              </a:rPr>
              <a:t>Speaker impedance</a:t>
            </a:r>
            <a:r>
              <a:rPr lang="en-US" sz="2800" b="0" i="0" u="none" strike="noStrike" cap="none">
                <a:solidFill>
                  <a:schemeClr val="dk1"/>
                </a:solidFill>
                <a:latin typeface="Calibri"/>
                <a:ea typeface="Calibri"/>
                <a:cs typeface="Calibri"/>
                <a:sym typeface="Calibri"/>
              </a:rPr>
              <a:t>: Varies between 2 to 32 ohms.The commercial  speakers have standard values of 4,8 or 16 ohms coil impedance.</a:t>
            </a:r>
            <a:endParaRPr sz="2800" b="0" i="0" u="none" strike="noStrike" cap="none">
              <a:solidFill>
                <a:schemeClr val="dk1"/>
              </a:solidFill>
              <a:latin typeface="Calibri"/>
              <a:ea typeface="Calibri"/>
              <a:cs typeface="Calibri"/>
              <a:sym typeface="Calibri"/>
            </a:endParaRPr>
          </a:p>
          <a:p>
            <a:pPr marL="12700" marR="5080" lvl="0" indent="-177800" algn="l" rtl="0">
              <a:lnSpc>
                <a:spcPct val="107857"/>
              </a:lnSpc>
              <a:spcBef>
                <a:spcPts val="994"/>
              </a:spcBef>
              <a:spcAft>
                <a:spcPts val="0"/>
              </a:spcAft>
              <a:buClr>
                <a:srgbClr val="000000"/>
              </a:buClr>
              <a:buSzPts val="2800"/>
              <a:buFont typeface="Calibri"/>
              <a:buAutoNum type="arabicPeriod" startAt="5"/>
            </a:pPr>
            <a:r>
              <a:rPr lang="en-US" sz="2800" b="0" i="0" u="none" strike="noStrike" cap="none">
                <a:solidFill>
                  <a:srgbClr val="FF0000"/>
                </a:solidFill>
                <a:latin typeface="Calibri"/>
                <a:ea typeface="Calibri"/>
                <a:cs typeface="Calibri"/>
                <a:sym typeface="Calibri"/>
              </a:rPr>
              <a:t>Power handling capacity: </a:t>
            </a:r>
            <a:r>
              <a:rPr lang="en-US" sz="2800" b="0" i="0" u="none" strike="noStrike" cap="none">
                <a:solidFill>
                  <a:schemeClr val="dk1"/>
                </a:solidFill>
                <a:latin typeface="Calibri"/>
                <a:ea typeface="Calibri"/>
                <a:cs typeface="Calibri"/>
                <a:sym typeface="Calibri"/>
              </a:rPr>
              <a:t>Ranges between a few milliwatts to a few  watts depending on the size of the speaker.</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3142869" y="442975"/>
            <a:ext cx="590677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Electrodynamic loudspeaker:</a:t>
            </a:r>
            <a:endParaRPr/>
          </a:p>
        </p:txBody>
      </p:sp>
      <p:pic>
        <p:nvPicPr>
          <p:cNvPr id="386" name="Google Shape;386;p43"/>
          <p:cNvPicPr preferRelativeResize="0"/>
          <p:nvPr/>
        </p:nvPicPr>
        <p:blipFill rotWithShape="1">
          <a:blip r:embed="rId3">
            <a:alphaModFix/>
          </a:blip>
          <a:srcRect/>
          <a:stretch/>
        </p:blipFill>
        <p:spPr>
          <a:xfrm>
            <a:off x="7802880" y="1551432"/>
            <a:ext cx="3893149" cy="4351020"/>
          </a:xfrm>
          <a:prstGeom prst="rect">
            <a:avLst/>
          </a:prstGeom>
          <a:noFill/>
          <a:ln>
            <a:noFill/>
          </a:ln>
        </p:spPr>
      </p:pic>
      <p:sp>
        <p:nvSpPr>
          <p:cNvPr id="387" name="Google Shape;387;p43"/>
          <p:cNvSpPr txBox="1"/>
          <p:nvPr/>
        </p:nvSpPr>
        <p:spPr>
          <a:xfrm>
            <a:off x="1343913" y="1682242"/>
            <a:ext cx="5936615" cy="2211070"/>
          </a:xfrm>
          <a:prstGeom prst="rect">
            <a:avLst/>
          </a:prstGeom>
          <a:noFill/>
          <a:ln>
            <a:noFill/>
          </a:ln>
        </p:spPr>
        <p:txBody>
          <a:bodyPr spcFirstLastPara="1" wrap="square" lIns="0" tIns="12050" rIns="0" bIns="0" anchor="t" anchorCtr="0">
            <a:spAutoFit/>
          </a:bodyPr>
          <a:lstStyle/>
          <a:p>
            <a:pPr marL="12700" marR="60325" lvl="0" indent="0" algn="l"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The construction of Electrodynamic  loudspeaker is as shown in the figure</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3250" b="0" i="0" u="none" strike="noStrike" cap="none">
              <a:solidFill>
                <a:schemeClr val="dk1"/>
              </a:solidFill>
              <a:latin typeface="Arial"/>
              <a:ea typeface="Arial"/>
              <a:cs typeface="Arial"/>
              <a:sym typeface="Arial"/>
            </a:endParaRPr>
          </a:p>
          <a:p>
            <a:pPr marL="12700" marR="5080" lvl="0" indent="0" algn="l" rtl="0">
              <a:lnSpc>
                <a:spcPct val="100000"/>
              </a:lnSpc>
              <a:spcBef>
                <a:spcPts val="5"/>
              </a:spcBef>
              <a:spcAft>
                <a:spcPts val="0"/>
              </a:spcAft>
              <a:buNone/>
            </a:pPr>
            <a:r>
              <a:rPr lang="en-US" sz="2800" b="0" i="0" u="none" strike="noStrike" cap="none">
                <a:solidFill>
                  <a:schemeClr val="dk1"/>
                </a:solidFill>
                <a:latin typeface="Arial"/>
                <a:ea typeface="Arial"/>
                <a:cs typeface="Arial"/>
                <a:sym typeface="Arial"/>
              </a:rPr>
              <a:t>The construction is very much similar  to that of the cone type loudspeaker</a:t>
            </a:r>
            <a:endParaRPr sz="2800" b="0" i="0" u="none" strike="noStrike" cap="none">
              <a:solidFill>
                <a:schemeClr val="dk1"/>
              </a:solidFill>
              <a:latin typeface="Arial"/>
              <a:ea typeface="Arial"/>
              <a:cs typeface="Arial"/>
              <a:sym typeface="Arial"/>
            </a:endParaRPr>
          </a:p>
        </p:txBody>
      </p:sp>
      <p:sp>
        <p:nvSpPr>
          <p:cNvPr id="388" name="Google Shape;388;p4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89" name="Google Shape;389;p4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390" name="Google Shape;390;p4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391" name="Google Shape;391;p4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37</a:t>
            </a:fld>
            <a:endParaRPr/>
          </a:p>
        </p:txBody>
      </p:sp>
      <p:sp>
        <p:nvSpPr>
          <p:cNvPr id="392" name="Google Shape;392;p43"/>
          <p:cNvSpPr txBox="1"/>
          <p:nvPr/>
        </p:nvSpPr>
        <p:spPr>
          <a:xfrm>
            <a:off x="1343913" y="3868292"/>
            <a:ext cx="5937885" cy="878840"/>
          </a:xfrm>
          <a:prstGeom prst="rect">
            <a:avLst/>
          </a:prstGeom>
          <a:noFill/>
          <a:ln>
            <a:noFill/>
          </a:ln>
        </p:spPr>
        <p:txBody>
          <a:bodyPr spcFirstLastPara="1" wrap="square" lIns="0" tIns="12050" rIns="0" bIns="0" anchor="t" anchorCtr="0">
            <a:spAutoFit/>
          </a:bodyPr>
          <a:lstStyle/>
          <a:p>
            <a:pPr marL="0" marR="5715" lvl="0" indent="0" algn="r"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except	for	one	difference.	</a:t>
            </a:r>
            <a:r>
              <a:rPr lang="en-US" sz="2800" b="0" i="0" u="none" strike="noStrike" cap="none">
                <a:solidFill>
                  <a:srgbClr val="FF0000"/>
                </a:solidFill>
                <a:latin typeface="Arial"/>
                <a:ea typeface="Arial"/>
                <a:cs typeface="Arial"/>
                <a:sym typeface="Arial"/>
              </a:rPr>
              <a:t>The</a:t>
            </a:r>
            <a:endParaRPr sz="2800" b="0" i="0" u="none" strike="noStrike" cap="none">
              <a:solidFill>
                <a:schemeClr val="dk1"/>
              </a:solidFill>
              <a:latin typeface="Arial"/>
              <a:ea typeface="Arial"/>
              <a:cs typeface="Arial"/>
              <a:sym typeface="Arial"/>
            </a:endParaRPr>
          </a:p>
          <a:p>
            <a:pPr marL="0" marR="5080" lvl="0" indent="0" algn="r" rtl="0">
              <a:lnSpc>
                <a:spcPct val="100000"/>
              </a:lnSpc>
              <a:spcBef>
                <a:spcPts val="0"/>
              </a:spcBef>
              <a:spcAft>
                <a:spcPts val="0"/>
              </a:spcAft>
              <a:buNone/>
            </a:pPr>
            <a:r>
              <a:rPr lang="en-US" sz="2800" b="0" i="0" u="none" strike="noStrike" cap="none">
                <a:solidFill>
                  <a:srgbClr val="FF0000"/>
                </a:solidFill>
                <a:latin typeface="Arial"/>
                <a:ea typeface="Arial"/>
                <a:cs typeface="Arial"/>
                <a:sym typeface="Arial"/>
              </a:rPr>
              <a:t>been</a:t>
            </a:r>
            <a:endParaRPr sz="2800" b="0" i="0" u="none" strike="noStrike" cap="none">
              <a:solidFill>
                <a:schemeClr val="dk1"/>
              </a:solidFill>
              <a:latin typeface="Arial"/>
              <a:ea typeface="Arial"/>
              <a:cs typeface="Arial"/>
              <a:sym typeface="Arial"/>
            </a:endParaRPr>
          </a:p>
        </p:txBody>
      </p:sp>
      <p:sp>
        <p:nvSpPr>
          <p:cNvPr id="393" name="Google Shape;393;p43"/>
          <p:cNvSpPr txBox="1"/>
          <p:nvPr/>
        </p:nvSpPr>
        <p:spPr>
          <a:xfrm>
            <a:off x="1343913" y="4295013"/>
            <a:ext cx="4718050" cy="868044"/>
          </a:xfrm>
          <a:prstGeom prst="rect">
            <a:avLst/>
          </a:prstGeom>
          <a:noFill/>
          <a:ln>
            <a:noFill/>
          </a:ln>
        </p:spPr>
        <p:txBody>
          <a:bodyPr spcFirstLastPara="1" wrap="square" lIns="0" tIns="34275" rIns="0" bIns="0" anchor="t" anchorCtr="0">
            <a:spAutoFit/>
          </a:bodyPr>
          <a:lstStyle/>
          <a:p>
            <a:pPr marL="12700" marR="5080" lvl="0" indent="0" algn="l" rtl="0">
              <a:lnSpc>
                <a:spcPct val="117107"/>
              </a:lnSpc>
              <a:spcBef>
                <a:spcPts val="0"/>
              </a:spcBef>
              <a:spcAft>
                <a:spcPts val="0"/>
              </a:spcAft>
              <a:buNone/>
            </a:pPr>
            <a:r>
              <a:rPr lang="en-US" sz="2800" b="0" i="0" u="none" strike="noStrike" cap="none">
                <a:solidFill>
                  <a:srgbClr val="FF0000"/>
                </a:solidFill>
                <a:latin typeface="Arial"/>
                <a:ea typeface="Arial"/>
                <a:cs typeface="Arial"/>
                <a:sym typeface="Arial"/>
              </a:rPr>
              <a:t>permanent	magnet	has  replaced by an electromagnet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97"/>
        <p:cNvGrpSpPr/>
        <p:nvPr/>
      </p:nvGrpSpPr>
      <p:grpSpPr>
        <a:xfrm>
          <a:off x="0" y="0"/>
          <a:ext cx="0" cy="0"/>
          <a:chOff x="0" y="0"/>
          <a:chExt cx="0" cy="0"/>
        </a:xfrm>
      </p:grpSpPr>
      <p:sp>
        <p:nvSpPr>
          <p:cNvPr id="398" name="Google Shape;398;p4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399" name="Google Shape;399;p4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00" name="Google Shape;400;p4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01" name="Google Shape;401;p4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38</a:t>
            </a:fld>
            <a:endParaRPr/>
          </a:p>
        </p:txBody>
      </p:sp>
      <p:sp>
        <p:nvSpPr>
          <p:cNvPr id="402" name="Google Shape;402;p44"/>
          <p:cNvSpPr txBox="1">
            <a:spLocks noGrp="1"/>
          </p:cNvSpPr>
          <p:nvPr>
            <p:ph type="title"/>
          </p:nvPr>
        </p:nvSpPr>
        <p:spPr>
          <a:xfrm>
            <a:off x="1908429" y="724281"/>
            <a:ext cx="8377555"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solidFill>
                  <a:srgbClr val="000000"/>
                </a:solidFill>
                <a:latin typeface="Arial"/>
                <a:ea typeface="Arial"/>
                <a:cs typeface="Arial"/>
                <a:sym typeface="Arial"/>
              </a:rPr>
              <a:t>Construction of Electrodynamic loudspeaker…</a:t>
            </a:r>
            <a:endParaRPr sz="3200">
              <a:latin typeface="Arial"/>
              <a:ea typeface="Arial"/>
              <a:cs typeface="Arial"/>
              <a:sym typeface="Arial"/>
            </a:endParaRPr>
          </a:p>
        </p:txBody>
      </p:sp>
      <p:sp>
        <p:nvSpPr>
          <p:cNvPr id="403" name="Google Shape;403;p44"/>
          <p:cNvSpPr txBox="1"/>
          <p:nvPr/>
        </p:nvSpPr>
        <p:spPr>
          <a:xfrm>
            <a:off x="916939" y="1793493"/>
            <a:ext cx="10251440" cy="1219835"/>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This is done in order to increase the strength of the magnetic field for  high wattage speakes. (above 25 W). The working principle of this  speaker is same as that of the permanent magnet type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Google Shape;408;p4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09" name="Google Shape;409;p4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10" name="Google Shape;410;p4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11" name="Google Shape;411;p4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39</a:t>
            </a:fld>
            <a:endParaRPr/>
          </a:p>
        </p:txBody>
      </p:sp>
      <p:sp>
        <p:nvSpPr>
          <p:cNvPr id="412" name="Google Shape;412;p45"/>
          <p:cNvSpPr txBox="1">
            <a:spLocks noGrp="1"/>
          </p:cNvSpPr>
          <p:nvPr>
            <p:ph type="title"/>
          </p:nvPr>
        </p:nvSpPr>
        <p:spPr>
          <a:xfrm>
            <a:off x="916939" y="781557"/>
            <a:ext cx="3493770"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latin typeface="Calibri"/>
                <a:ea typeface="Calibri"/>
                <a:cs typeface="Calibri"/>
                <a:sym typeface="Calibri"/>
              </a:rPr>
              <a:t>Merits and demerits:</a:t>
            </a:r>
            <a:endParaRPr sz="3200">
              <a:latin typeface="Calibri"/>
              <a:ea typeface="Calibri"/>
              <a:cs typeface="Calibri"/>
              <a:sym typeface="Calibri"/>
            </a:endParaRPr>
          </a:p>
        </p:txBody>
      </p:sp>
      <p:sp>
        <p:nvSpPr>
          <p:cNvPr id="413" name="Google Shape;413;p45"/>
          <p:cNvSpPr txBox="1"/>
          <p:nvPr/>
        </p:nvSpPr>
        <p:spPr>
          <a:xfrm>
            <a:off x="916939" y="1357629"/>
            <a:ext cx="9590405" cy="1731010"/>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advantages of this loudspeaker are that higher power can be  obtained and frequency response is improved.</a:t>
            </a:r>
            <a:endParaRPr sz="2800" b="0" i="0" u="none" strike="noStrike" cap="none">
              <a:solidFill>
                <a:schemeClr val="dk1"/>
              </a:solidFill>
              <a:latin typeface="Calibri"/>
              <a:ea typeface="Calibri"/>
              <a:cs typeface="Calibri"/>
              <a:sym typeface="Calibri"/>
            </a:endParaRPr>
          </a:p>
          <a:p>
            <a:pPr marL="241300" marR="156845" lvl="0" indent="-229234" algn="l" rtl="0">
              <a:lnSpc>
                <a:spcPct val="107857"/>
              </a:lnSpc>
              <a:spcBef>
                <a:spcPts val="10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disadvantages are that it is a costlier and heavier and needs  external supply for the field coil.</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1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9" name="Google Shape;69;p1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70" name="Google Shape;70;p1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1" name="Google Shape;71;p1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a:t>
            </a:fld>
            <a:endParaRPr/>
          </a:p>
        </p:txBody>
      </p:sp>
      <p:sp>
        <p:nvSpPr>
          <p:cNvPr id="72" name="Google Shape;72;p10"/>
          <p:cNvSpPr txBox="1">
            <a:spLocks noGrp="1"/>
          </p:cNvSpPr>
          <p:nvPr>
            <p:ph type="title"/>
          </p:nvPr>
        </p:nvSpPr>
        <p:spPr>
          <a:xfrm>
            <a:off x="3839717" y="394538"/>
            <a:ext cx="451421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Level and loudness …..</a:t>
            </a:r>
            <a:endParaRPr/>
          </a:p>
        </p:txBody>
      </p:sp>
      <p:sp>
        <p:nvSpPr>
          <p:cNvPr id="73" name="Google Shape;73;p10"/>
          <p:cNvSpPr txBox="1"/>
          <p:nvPr/>
        </p:nvSpPr>
        <p:spPr>
          <a:xfrm>
            <a:off x="916939" y="1151585"/>
            <a:ext cx="10359390" cy="4418330"/>
          </a:xfrm>
          <a:prstGeom prst="rect">
            <a:avLst/>
          </a:prstGeom>
          <a:noFill/>
          <a:ln>
            <a:noFill/>
          </a:ln>
        </p:spPr>
        <p:txBody>
          <a:bodyPr spcFirstLastPara="1" wrap="square" lIns="0" tIns="55225" rIns="0" bIns="0" anchor="t" anchorCtr="0">
            <a:spAutoFit/>
          </a:bodyPr>
          <a:lstStyle/>
          <a:p>
            <a:pPr marL="241300" marR="5080" lvl="0" indent="-229234" algn="just"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loudness of a sound is also determined by the sensitivity of the  ear. The human ear is more sensitive to some frequencies than to  others.</a:t>
            </a:r>
            <a:endParaRPr sz="2800" b="0" i="0" u="none" strike="noStrike" cap="none">
              <a:solidFill>
                <a:schemeClr val="dk1"/>
              </a:solidFill>
              <a:latin typeface="Calibri"/>
              <a:ea typeface="Calibri"/>
              <a:cs typeface="Calibri"/>
              <a:sym typeface="Calibri"/>
            </a:endParaRPr>
          </a:p>
          <a:p>
            <a:pPr marL="241300" marR="6350" lvl="0" indent="-229234" algn="just" rtl="0">
              <a:lnSpc>
                <a:spcPct val="108214"/>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volume we receive thus depends on both the amplitude of a  sound wave and whether its frequency lies in a region where the ear  is more or less sensitive.</a:t>
            </a:r>
            <a:endParaRPr sz="2800" b="0" i="0" u="none" strike="noStrike" cap="none">
              <a:solidFill>
                <a:schemeClr val="dk1"/>
              </a:solidFill>
              <a:latin typeface="Calibri"/>
              <a:ea typeface="Calibri"/>
              <a:cs typeface="Calibri"/>
              <a:sym typeface="Calibri"/>
            </a:endParaRPr>
          </a:p>
          <a:p>
            <a:pPr marL="241300" marR="7620" lvl="0" indent="-229234" algn="just" rtl="0">
              <a:lnSpc>
                <a:spcPct val="107857"/>
              </a:lnSpc>
              <a:spcBef>
                <a:spcPts val="99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loudness is a sensation of how strong a sound wave is at a place.  It is always a relative term and is a dimensionless quantity.</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2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Loudness is measured in decibel (dB). It is given as:</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7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 = log(I), here ‘I’ is the intensity.</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17"/>
        <p:cNvGrpSpPr/>
        <p:nvPr/>
      </p:nvGrpSpPr>
      <p:grpSpPr>
        <a:xfrm>
          <a:off x="0" y="0"/>
          <a:ext cx="0" cy="0"/>
          <a:chOff x="0" y="0"/>
          <a:chExt cx="0" cy="0"/>
        </a:xfrm>
      </p:grpSpPr>
      <p:sp>
        <p:nvSpPr>
          <p:cNvPr id="418" name="Google Shape;418;p46"/>
          <p:cNvSpPr txBox="1">
            <a:spLocks noGrp="1"/>
          </p:cNvSpPr>
          <p:nvPr>
            <p:ph type="title"/>
          </p:nvPr>
        </p:nvSpPr>
        <p:spPr>
          <a:xfrm>
            <a:off x="3713226" y="387477"/>
            <a:ext cx="476504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Horn type Loudspeaker</a:t>
            </a:r>
            <a:endParaRPr/>
          </a:p>
        </p:txBody>
      </p:sp>
      <p:pic>
        <p:nvPicPr>
          <p:cNvPr id="419" name="Google Shape;419;p46"/>
          <p:cNvPicPr preferRelativeResize="0"/>
          <p:nvPr/>
        </p:nvPicPr>
        <p:blipFill rotWithShape="1">
          <a:blip r:embed="rId3">
            <a:alphaModFix/>
          </a:blip>
          <a:srcRect/>
          <a:stretch/>
        </p:blipFill>
        <p:spPr>
          <a:xfrm>
            <a:off x="6949440" y="1383469"/>
            <a:ext cx="5242558" cy="4438210"/>
          </a:xfrm>
          <a:prstGeom prst="rect">
            <a:avLst/>
          </a:prstGeom>
          <a:noFill/>
          <a:ln>
            <a:noFill/>
          </a:ln>
        </p:spPr>
      </p:pic>
      <p:sp>
        <p:nvSpPr>
          <p:cNvPr id="420" name="Google Shape;420;p46"/>
          <p:cNvSpPr txBox="1"/>
          <p:nvPr/>
        </p:nvSpPr>
        <p:spPr>
          <a:xfrm>
            <a:off x="932180" y="1510665"/>
            <a:ext cx="5937885" cy="25857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0" i="0" u="none" strike="noStrike" cap="none">
                <a:solidFill>
                  <a:srgbClr val="FF0000"/>
                </a:solidFill>
                <a:latin typeface="Arial"/>
                <a:ea typeface="Arial"/>
                <a:cs typeface="Arial"/>
                <a:sym typeface="Arial"/>
              </a:rPr>
              <a:t>Basic horn loudspeaker:</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900" b="0" i="0" u="none" strike="noStrike" cap="none">
              <a:solidFill>
                <a:schemeClr val="dk1"/>
              </a:solidFill>
              <a:latin typeface="Arial"/>
              <a:ea typeface="Arial"/>
              <a:cs typeface="Arial"/>
              <a:sym typeface="Arial"/>
            </a:endParaRPr>
          </a:p>
          <a:p>
            <a:pPr marL="469900" marR="5080" lvl="0" indent="-457833" algn="just"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The construction of the basic horn  loudspeaker is as shown in the  figure</a:t>
            </a:r>
            <a:endParaRPr sz="2800" b="0" i="0" u="none" strike="noStrike" cap="none">
              <a:solidFill>
                <a:schemeClr val="dk1"/>
              </a:solidFill>
              <a:latin typeface="Arial"/>
              <a:ea typeface="Arial"/>
              <a:cs typeface="Arial"/>
              <a:sym typeface="Arial"/>
            </a:endParaRPr>
          </a:p>
          <a:p>
            <a:pPr marL="469900" marR="0" lvl="0" indent="-457833" algn="just" rtl="0">
              <a:lnSpc>
                <a:spcPct val="100000"/>
              </a:lnSpc>
              <a:spcBef>
                <a:spcPts val="5"/>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The drive unit consist of a moving</a:t>
            </a:r>
            <a:endParaRPr sz="2800" b="0" i="0" u="none" strike="noStrike" cap="none">
              <a:solidFill>
                <a:schemeClr val="dk1"/>
              </a:solidFill>
              <a:latin typeface="Arial"/>
              <a:ea typeface="Arial"/>
              <a:cs typeface="Arial"/>
              <a:sym typeface="Arial"/>
            </a:endParaRPr>
          </a:p>
        </p:txBody>
      </p:sp>
      <p:sp>
        <p:nvSpPr>
          <p:cNvPr id="421" name="Google Shape;421;p4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22" name="Google Shape;422;p4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23" name="Google Shape;423;p4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24" name="Google Shape;424;p4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40</a:t>
            </a:fld>
            <a:endParaRPr/>
          </a:p>
        </p:txBody>
      </p:sp>
      <p:sp>
        <p:nvSpPr>
          <p:cNvPr id="425" name="Google Shape;425;p46"/>
          <p:cNvSpPr txBox="1"/>
          <p:nvPr/>
        </p:nvSpPr>
        <p:spPr>
          <a:xfrm>
            <a:off x="1389633" y="4071061"/>
            <a:ext cx="4567555" cy="87884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coil	placed		in		a	magnetic  similar	to	a	paper	cone</a:t>
            </a:r>
            <a:endParaRPr sz="2800" b="0" i="0" u="none" strike="noStrike" cap="none">
              <a:solidFill>
                <a:schemeClr val="dk1"/>
              </a:solidFill>
              <a:latin typeface="Arial"/>
              <a:ea typeface="Arial"/>
              <a:cs typeface="Arial"/>
              <a:sym typeface="Arial"/>
            </a:endParaRPr>
          </a:p>
        </p:txBody>
      </p:sp>
      <p:sp>
        <p:nvSpPr>
          <p:cNvPr id="426" name="Google Shape;426;p46"/>
          <p:cNvSpPr txBox="1"/>
          <p:nvPr/>
        </p:nvSpPr>
        <p:spPr>
          <a:xfrm>
            <a:off x="6172580" y="4071061"/>
            <a:ext cx="697865" cy="878840"/>
          </a:xfrm>
          <a:prstGeom prst="rect">
            <a:avLst/>
          </a:prstGeom>
          <a:noFill/>
          <a:ln>
            <a:noFill/>
          </a:ln>
        </p:spPr>
        <p:txBody>
          <a:bodyPr spcFirstLastPara="1" wrap="square" lIns="0" tIns="12050" rIns="0" bIns="0" anchor="t" anchorCtr="0">
            <a:spAutoFit/>
          </a:bodyPr>
          <a:lstStyle/>
          <a:p>
            <a:pPr marL="12700" marR="5080" lvl="0" indent="19685" algn="l"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field  type</a:t>
            </a:r>
            <a:endParaRPr sz="2800" b="0" i="0" u="none" strike="noStrike" cap="none">
              <a:solidFill>
                <a:schemeClr val="dk1"/>
              </a:solidFill>
              <a:latin typeface="Arial"/>
              <a:ea typeface="Arial"/>
              <a:cs typeface="Arial"/>
              <a:sym typeface="Arial"/>
            </a:endParaRPr>
          </a:p>
        </p:txBody>
      </p:sp>
      <p:sp>
        <p:nvSpPr>
          <p:cNvPr id="427" name="Google Shape;427;p46"/>
          <p:cNvSpPr txBox="1"/>
          <p:nvPr/>
        </p:nvSpPr>
        <p:spPr>
          <a:xfrm>
            <a:off x="1389633" y="4925059"/>
            <a:ext cx="5480685" cy="87884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speaker, however	the paper cone  is not present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31"/>
        <p:cNvGrpSpPr/>
        <p:nvPr/>
      </p:nvGrpSpPr>
      <p:grpSpPr>
        <a:xfrm>
          <a:off x="0" y="0"/>
          <a:ext cx="0" cy="0"/>
          <a:chOff x="0" y="0"/>
          <a:chExt cx="0" cy="0"/>
        </a:xfrm>
      </p:grpSpPr>
      <p:sp>
        <p:nvSpPr>
          <p:cNvPr id="432" name="Google Shape;432;p4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33" name="Google Shape;433;p4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34" name="Google Shape;434;p4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35" name="Google Shape;435;p4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41</a:t>
            </a:fld>
            <a:endParaRPr/>
          </a:p>
        </p:txBody>
      </p:sp>
      <p:sp>
        <p:nvSpPr>
          <p:cNvPr id="436" name="Google Shape;436;p47"/>
          <p:cNvSpPr txBox="1"/>
          <p:nvPr/>
        </p:nvSpPr>
        <p:spPr>
          <a:xfrm>
            <a:off x="916939" y="1793493"/>
            <a:ext cx="10340340" cy="835660"/>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Instead of radiating the acoustic power directly into the open space, it  is first given to an enclosed structure called as exponential horn</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40"/>
        <p:cNvGrpSpPr/>
        <p:nvPr/>
      </p:nvGrpSpPr>
      <p:grpSpPr>
        <a:xfrm>
          <a:off x="0" y="0"/>
          <a:ext cx="0" cy="0"/>
          <a:chOff x="0" y="0"/>
          <a:chExt cx="0" cy="0"/>
        </a:xfrm>
      </p:grpSpPr>
      <p:sp>
        <p:nvSpPr>
          <p:cNvPr id="441" name="Google Shape;441;p4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42" name="Google Shape;442;p4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43" name="Google Shape;443;p4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44" name="Google Shape;444;p4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42</a:t>
            </a:fld>
            <a:endParaRPr/>
          </a:p>
        </p:txBody>
      </p:sp>
      <p:sp>
        <p:nvSpPr>
          <p:cNvPr id="445" name="Google Shape;445;p48"/>
          <p:cNvSpPr txBox="1">
            <a:spLocks noGrp="1"/>
          </p:cNvSpPr>
          <p:nvPr>
            <p:ph type="title"/>
          </p:nvPr>
        </p:nvSpPr>
        <p:spPr>
          <a:xfrm>
            <a:off x="5055870" y="198577"/>
            <a:ext cx="2082164"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Operation</a:t>
            </a:r>
            <a:endParaRPr/>
          </a:p>
        </p:txBody>
      </p:sp>
      <p:sp>
        <p:nvSpPr>
          <p:cNvPr id="446" name="Google Shape;446;p48"/>
          <p:cNvSpPr txBox="1"/>
          <p:nvPr/>
        </p:nvSpPr>
        <p:spPr>
          <a:xfrm>
            <a:off x="916939" y="1707918"/>
            <a:ext cx="9987280" cy="3477895"/>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as shown in figure, the horn is a tapered enclosure.</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7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has two ends called “throat” and “mouth”.</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6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diameter of the horn increases from the throat to the mouth.</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horn thus forms an air chamber between its two ends.</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7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Horn is lined up with a sound absorbing material.</a:t>
            </a:r>
            <a:endParaRPr sz="2800" b="0" i="0" u="none" strike="noStrike" cap="none">
              <a:solidFill>
                <a:schemeClr val="dk1"/>
              </a:solidFill>
              <a:latin typeface="Calibri"/>
              <a:ea typeface="Calibri"/>
              <a:cs typeface="Calibri"/>
              <a:sym typeface="Calibri"/>
            </a:endParaRPr>
          </a:p>
          <a:p>
            <a:pPr marL="241300" marR="5080" lvl="0" indent="-229234" algn="l" rtl="0">
              <a:lnSpc>
                <a:spcPct val="107857"/>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operation of the drive unit is identical to that of the paper cone  type speaker</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50"/>
        <p:cNvGrpSpPr/>
        <p:nvPr/>
      </p:nvGrpSpPr>
      <p:grpSpPr>
        <a:xfrm>
          <a:off x="0" y="0"/>
          <a:ext cx="0" cy="0"/>
          <a:chOff x="0" y="0"/>
          <a:chExt cx="0" cy="0"/>
        </a:xfrm>
      </p:grpSpPr>
      <p:sp>
        <p:nvSpPr>
          <p:cNvPr id="451" name="Google Shape;451;p4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52" name="Google Shape;452;p4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53" name="Google Shape;453;p4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54" name="Google Shape;454;p49"/>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43</a:t>
            </a:fld>
            <a:endParaRPr/>
          </a:p>
        </p:txBody>
      </p:sp>
      <p:sp>
        <p:nvSpPr>
          <p:cNvPr id="455" name="Google Shape;455;p49"/>
          <p:cNvSpPr txBox="1">
            <a:spLocks noGrp="1"/>
          </p:cNvSpPr>
          <p:nvPr>
            <p:ph type="title"/>
          </p:nvPr>
        </p:nvSpPr>
        <p:spPr>
          <a:xfrm>
            <a:off x="4821173" y="297002"/>
            <a:ext cx="255206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Operation….</a:t>
            </a:r>
            <a:endParaRPr/>
          </a:p>
        </p:txBody>
      </p:sp>
      <p:sp>
        <p:nvSpPr>
          <p:cNvPr id="456" name="Google Shape;456;p49"/>
          <p:cNvSpPr txBox="1"/>
          <p:nvPr/>
        </p:nvSpPr>
        <p:spPr>
          <a:xfrm>
            <a:off x="916939" y="957198"/>
            <a:ext cx="10360025" cy="3905885"/>
          </a:xfrm>
          <a:prstGeom prst="rect">
            <a:avLst/>
          </a:prstGeom>
          <a:noFill/>
          <a:ln>
            <a:noFill/>
          </a:ln>
        </p:spPr>
        <p:txBody>
          <a:bodyPr spcFirstLastPara="1" wrap="square" lIns="0" tIns="60950" rIns="0" bIns="0" anchor="t" anchorCtr="0">
            <a:spAutoFit/>
          </a:bodyPr>
          <a:lstStyle/>
          <a:p>
            <a:pPr marL="241300" marR="6985" lvl="0" indent="-229234" algn="just"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However here instead of radiating the acoustic power directly into the  open space, it is first delivered to the air chamber of the horn.</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3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 this way the horn type speakers are indirect radiating loudspeakers.</a:t>
            </a:r>
            <a:endParaRPr sz="2800" b="0" i="0" u="none" strike="noStrike" cap="none">
              <a:solidFill>
                <a:schemeClr val="dk1"/>
              </a:solidFill>
              <a:latin typeface="Calibri"/>
              <a:ea typeface="Calibri"/>
              <a:cs typeface="Calibri"/>
              <a:sym typeface="Calibri"/>
            </a:endParaRPr>
          </a:p>
          <a:p>
            <a:pPr marL="241300" marR="5080" lvl="0" indent="-229234" algn="just" rtl="0">
              <a:lnSpc>
                <a:spcPct val="107857"/>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horn thus acts like a coupling device between the diaphragm and  the open space. We can say that the horn acts like an </a:t>
            </a:r>
            <a:r>
              <a:rPr lang="en-US" sz="2800" b="0" i="0" u="none" strike="noStrike" cap="none">
                <a:solidFill>
                  <a:srgbClr val="FF0000"/>
                </a:solidFill>
                <a:latin typeface="Calibri"/>
                <a:ea typeface="Calibri"/>
                <a:cs typeface="Calibri"/>
                <a:sym typeface="Calibri"/>
              </a:rPr>
              <a:t>acoustic  transformer.</a:t>
            </a:r>
            <a:endParaRPr sz="2800" b="0" i="0" u="none" strike="noStrike" cap="none">
              <a:solidFill>
                <a:schemeClr val="dk1"/>
              </a:solidFill>
              <a:latin typeface="Calibri"/>
              <a:ea typeface="Calibri"/>
              <a:cs typeface="Calibri"/>
              <a:sym typeface="Calibri"/>
            </a:endParaRPr>
          </a:p>
          <a:p>
            <a:pPr marL="241300" marR="5080" lvl="0" indent="-229234" algn="just" rtl="0">
              <a:lnSpc>
                <a:spcPct val="107857"/>
              </a:lnSpc>
              <a:spcBef>
                <a:spcPts val="101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Due to the presence of horn acting as acoustic transformer, a better  impedance matching between the low impedance of the free air and  the high impedance of the voice coil assembly is achieved.</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sp>
        <p:nvSpPr>
          <p:cNvPr id="461" name="Google Shape;461;p5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62" name="Google Shape;462;p5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63" name="Google Shape;463;p5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64" name="Google Shape;464;p5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44</a:t>
            </a:fld>
            <a:endParaRPr/>
          </a:p>
        </p:txBody>
      </p:sp>
      <p:sp>
        <p:nvSpPr>
          <p:cNvPr id="465" name="Google Shape;465;p50"/>
          <p:cNvSpPr txBox="1">
            <a:spLocks noGrp="1"/>
          </p:cNvSpPr>
          <p:nvPr>
            <p:ph type="title"/>
          </p:nvPr>
        </p:nvSpPr>
        <p:spPr>
          <a:xfrm>
            <a:off x="4821173" y="394538"/>
            <a:ext cx="255079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Operation….</a:t>
            </a:r>
            <a:endParaRPr/>
          </a:p>
        </p:txBody>
      </p:sp>
      <p:sp>
        <p:nvSpPr>
          <p:cNvPr id="466" name="Google Shape;466;p50"/>
          <p:cNvSpPr txBox="1"/>
          <p:nvPr/>
        </p:nvSpPr>
        <p:spPr>
          <a:xfrm>
            <a:off x="916939" y="1151585"/>
            <a:ext cx="10361295" cy="2627630"/>
          </a:xfrm>
          <a:prstGeom prst="rect">
            <a:avLst/>
          </a:prstGeom>
          <a:noFill/>
          <a:ln>
            <a:noFill/>
          </a:ln>
        </p:spPr>
        <p:txBody>
          <a:bodyPr spcFirstLastPara="1" wrap="square" lIns="0" tIns="60325" rIns="0" bIns="0" anchor="t" anchorCtr="0">
            <a:spAutoFit/>
          </a:bodyPr>
          <a:lstStyle/>
          <a:p>
            <a:pPr marL="241300" marR="5715" lvl="0" indent="-229234" algn="just" rtl="0">
              <a:lnSpc>
                <a:spcPct val="108214"/>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Due to this impedance matching, the efficiency of the horn type  loudspeaker increases to a value between 30 to 50% .</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30"/>
              </a:spcBef>
              <a:spcAft>
                <a:spcPts val="0"/>
              </a:spcAft>
              <a:buClr>
                <a:schemeClr val="dk1"/>
              </a:buClr>
              <a:buSzPts val="4050"/>
              <a:buFont typeface="Arial"/>
              <a:buNone/>
            </a:pPr>
            <a:endParaRPr sz="405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Remember that the efficiency of the direct radiating loudspeakers is  only 5 to 10% .Thus the “horn” improves the efficiency to a great  extent.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70"/>
        <p:cNvGrpSpPr/>
        <p:nvPr/>
      </p:nvGrpSpPr>
      <p:grpSpPr>
        <a:xfrm>
          <a:off x="0" y="0"/>
          <a:ext cx="0" cy="0"/>
          <a:chOff x="0" y="0"/>
          <a:chExt cx="0" cy="0"/>
        </a:xfrm>
      </p:grpSpPr>
      <p:sp>
        <p:nvSpPr>
          <p:cNvPr id="471" name="Google Shape;471;p5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72" name="Google Shape;472;p5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73" name="Google Shape;473;p5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74" name="Google Shape;474;p5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45</a:t>
            </a:fld>
            <a:endParaRPr/>
          </a:p>
        </p:txBody>
      </p:sp>
      <p:sp>
        <p:nvSpPr>
          <p:cNvPr id="475" name="Google Shape;475;p51"/>
          <p:cNvSpPr txBox="1">
            <a:spLocks noGrp="1"/>
          </p:cNvSpPr>
          <p:nvPr>
            <p:ph type="title"/>
          </p:nvPr>
        </p:nvSpPr>
        <p:spPr>
          <a:xfrm>
            <a:off x="1484757" y="319481"/>
            <a:ext cx="922528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solidFill>
                  <a:srgbClr val="000000"/>
                </a:solidFill>
              </a:rPr>
              <a:t>Frequency response of the horn type speaker:</a:t>
            </a:r>
            <a:endParaRPr/>
          </a:p>
        </p:txBody>
      </p:sp>
      <p:sp>
        <p:nvSpPr>
          <p:cNvPr id="476" name="Google Shape;476;p51"/>
          <p:cNvSpPr txBox="1"/>
          <p:nvPr/>
        </p:nvSpPr>
        <p:spPr>
          <a:xfrm>
            <a:off x="916939" y="1001724"/>
            <a:ext cx="10359390" cy="4928870"/>
          </a:xfrm>
          <a:prstGeom prst="rect">
            <a:avLst/>
          </a:prstGeom>
          <a:noFill/>
          <a:ln>
            <a:noFill/>
          </a:ln>
        </p:spPr>
        <p:txBody>
          <a:bodyPr spcFirstLastPara="1" wrap="square" lIns="0" tIns="60325" rIns="0" bIns="0" anchor="t" anchorCtr="0">
            <a:spAutoFit/>
          </a:bodyPr>
          <a:lstStyle/>
          <a:p>
            <a:pPr marL="241300" marR="5080" lvl="0" indent="-229234" algn="l" rtl="0">
              <a:lnSpc>
                <a:spcPct val="108214"/>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cross sectional area of the horn increases logarithmically along its  length from the throat to mouth.</a:t>
            </a:r>
            <a:endParaRPr sz="2800" b="0" i="0" u="none" strike="noStrike" cap="none">
              <a:solidFill>
                <a:schemeClr val="dk1"/>
              </a:solidFill>
              <a:latin typeface="Calibri"/>
              <a:ea typeface="Calibri"/>
              <a:cs typeface="Calibri"/>
              <a:sym typeface="Calibri"/>
            </a:endParaRPr>
          </a:p>
          <a:p>
            <a:pPr marL="241300" marR="5715" lvl="0" indent="-229234" algn="l" rtl="0">
              <a:lnSpc>
                <a:spcPct val="107857"/>
              </a:lnSpc>
              <a:spcBef>
                <a:spcPts val="10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Due	to	this	specialized	structure,	the	horn	tends	to	act	as	a	“	high  pass filter”. The low frequency reproduction suffers.</a:t>
            </a:r>
            <a:endParaRPr sz="2800" b="0" i="0" u="none" strike="noStrike" cap="none">
              <a:solidFill>
                <a:schemeClr val="dk1"/>
              </a:solidFill>
              <a:latin typeface="Calibri"/>
              <a:ea typeface="Calibri"/>
              <a:cs typeface="Calibri"/>
              <a:sym typeface="Calibri"/>
            </a:endParaRPr>
          </a:p>
          <a:p>
            <a:pPr marL="241300" marR="5080" lvl="0" indent="-229234" algn="l" rtl="0">
              <a:lnSpc>
                <a:spcPct val="107857"/>
              </a:lnSpc>
              <a:spcBef>
                <a:spcPts val="10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lowest frequency that can	be	reproduced	by	a	horn	is	given as  fmin = 170/dm</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2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where dm is the diameter of mouth in metres</a:t>
            </a:r>
            <a:endParaRPr sz="280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101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At the high frequencies, the distance between horn and different  points on the diaphragm will not be the same. This will result in phase  difference and therefore partial cancellation of the sound waves.</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To avoid this, a curved diaphragm as shown in the figure is used.</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pic>
        <p:nvPicPr>
          <p:cNvPr id="481" name="Google Shape;481;p52"/>
          <p:cNvPicPr preferRelativeResize="0"/>
          <p:nvPr/>
        </p:nvPicPr>
        <p:blipFill rotWithShape="1">
          <a:blip r:embed="rId3">
            <a:alphaModFix/>
          </a:blip>
          <a:srcRect/>
          <a:stretch/>
        </p:blipFill>
        <p:spPr>
          <a:xfrm>
            <a:off x="6398347" y="716280"/>
            <a:ext cx="5302924" cy="4351020"/>
          </a:xfrm>
          <a:prstGeom prst="rect">
            <a:avLst/>
          </a:prstGeom>
          <a:noFill/>
          <a:ln>
            <a:noFill/>
          </a:ln>
        </p:spPr>
      </p:pic>
      <p:sp>
        <p:nvSpPr>
          <p:cNvPr id="482" name="Google Shape;482;p52"/>
          <p:cNvSpPr txBox="1"/>
          <p:nvPr/>
        </p:nvSpPr>
        <p:spPr>
          <a:xfrm>
            <a:off x="843483" y="1141857"/>
            <a:ext cx="5175885" cy="3928745"/>
          </a:xfrm>
          <a:prstGeom prst="rect">
            <a:avLst/>
          </a:prstGeom>
          <a:noFill/>
          <a:ln>
            <a:noFill/>
          </a:ln>
        </p:spPr>
        <p:txBody>
          <a:bodyPr spcFirstLastPara="1" wrap="square" lIns="0" tIns="13325" rIns="0" bIns="0" anchor="t" anchorCtr="0">
            <a:spAutoFit/>
          </a:bodyPr>
          <a:lstStyle/>
          <a:p>
            <a:pPr marL="469900" marR="6350" lvl="0" indent="-457833" algn="just"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The low frequency response  can be improved by having  a wide mouth horn structure.</a:t>
            </a:r>
            <a:endParaRPr sz="3200" b="0" i="0" u="none" strike="noStrike" cap="none">
              <a:solidFill>
                <a:schemeClr val="dk1"/>
              </a:solidFill>
              <a:latin typeface="Times New Roman"/>
              <a:ea typeface="Times New Roman"/>
              <a:cs typeface="Times New Roman"/>
              <a:sym typeface="Times New Roman"/>
            </a:endParaRPr>
          </a:p>
          <a:p>
            <a:pPr marL="469900" marR="5080" lvl="0" indent="-457833" algn="just"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So we need very big horns  typically of length 2 m and  mouth diameter of 1 m. This  huge structure has no  practical value.</a:t>
            </a:r>
            <a:endParaRPr sz="3200" b="0" i="0" u="none" strike="noStrike" cap="none">
              <a:solidFill>
                <a:schemeClr val="dk1"/>
              </a:solidFill>
              <a:latin typeface="Times New Roman"/>
              <a:ea typeface="Times New Roman"/>
              <a:cs typeface="Times New Roman"/>
              <a:sym typeface="Times New Roman"/>
            </a:endParaRPr>
          </a:p>
        </p:txBody>
      </p:sp>
      <p:sp>
        <p:nvSpPr>
          <p:cNvPr id="483" name="Google Shape;483;p5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84" name="Google Shape;484;p5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85" name="Google Shape;485;p5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86" name="Google Shape;486;p5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490"/>
        <p:cNvGrpSpPr/>
        <p:nvPr/>
      </p:nvGrpSpPr>
      <p:grpSpPr>
        <a:xfrm>
          <a:off x="0" y="0"/>
          <a:ext cx="0" cy="0"/>
          <a:chOff x="0" y="0"/>
          <a:chExt cx="0" cy="0"/>
        </a:xfrm>
      </p:grpSpPr>
      <p:sp>
        <p:nvSpPr>
          <p:cNvPr id="491" name="Google Shape;491;p53"/>
          <p:cNvSpPr txBox="1">
            <a:spLocks noGrp="1"/>
          </p:cNvSpPr>
          <p:nvPr>
            <p:ph type="title"/>
          </p:nvPr>
        </p:nvSpPr>
        <p:spPr>
          <a:xfrm>
            <a:off x="4298441" y="289941"/>
            <a:ext cx="3596004"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Folded back Horn</a:t>
            </a:r>
            <a:endParaRPr/>
          </a:p>
        </p:txBody>
      </p:sp>
      <p:sp>
        <p:nvSpPr>
          <p:cNvPr id="492" name="Google Shape;492;p53"/>
          <p:cNvSpPr txBox="1"/>
          <p:nvPr/>
        </p:nvSpPr>
        <p:spPr>
          <a:xfrm>
            <a:off x="916939" y="1139139"/>
            <a:ext cx="4568190" cy="4482465"/>
          </a:xfrm>
          <a:prstGeom prst="rect">
            <a:avLst/>
          </a:prstGeom>
          <a:noFill/>
          <a:ln>
            <a:noFill/>
          </a:ln>
        </p:spPr>
        <p:txBody>
          <a:bodyPr spcFirstLastPara="1" wrap="square" lIns="0" tIns="89525" rIns="0" bIns="0" anchor="t" anchorCtr="0">
            <a:spAutoFit/>
          </a:bodyPr>
          <a:lstStyle/>
          <a:p>
            <a:pPr marL="241300" marR="6350" lvl="0" indent="-229234" algn="just" rtl="0">
              <a:lnSpc>
                <a:spcPct val="96153"/>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Therefore a folded back  structure shown in the figure is  used.</a:t>
            </a:r>
            <a:endParaRPr sz="2600" b="0" i="0" u="none" strike="noStrike" cap="none">
              <a:solidFill>
                <a:schemeClr val="dk1"/>
              </a:solidFill>
              <a:latin typeface="Calibri"/>
              <a:ea typeface="Calibri"/>
              <a:cs typeface="Calibri"/>
              <a:sym typeface="Calibri"/>
            </a:endParaRPr>
          </a:p>
          <a:p>
            <a:pPr marL="241300" marR="5715" lvl="0" indent="-229234" algn="just" rtl="0">
              <a:lnSpc>
                <a:spcPct val="80000"/>
              </a:lnSpc>
              <a:spcBef>
                <a:spcPts val="101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The horn conserves the physical  space due to this structure yet  gives improved low and high  frequency response.</a:t>
            </a:r>
            <a:endParaRPr sz="2600" b="0" i="0" u="none" strike="noStrike" cap="none">
              <a:solidFill>
                <a:schemeClr val="dk1"/>
              </a:solidFill>
              <a:latin typeface="Calibri"/>
              <a:ea typeface="Calibri"/>
              <a:cs typeface="Calibri"/>
              <a:sym typeface="Calibri"/>
            </a:endParaRPr>
          </a:p>
          <a:p>
            <a:pPr marL="241300" marR="5080" lvl="0" indent="-229234" algn="just" rtl="0">
              <a:lnSpc>
                <a:spcPct val="80000"/>
              </a:lnSpc>
              <a:spcBef>
                <a:spcPts val="101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The improvement in low  frequency response is due to  the large diameter of mouth  whereas the high frequency  response is improved due to  small throat diameter.</a:t>
            </a:r>
            <a:endParaRPr sz="2600" b="0" i="0" u="none" strike="noStrike" cap="none">
              <a:solidFill>
                <a:schemeClr val="dk1"/>
              </a:solidFill>
              <a:latin typeface="Calibri"/>
              <a:ea typeface="Calibri"/>
              <a:cs typeface="Calibri"/>
              <a:sym typeface="Calibri"/>
            </a:endParaRPr>
          </a:p>
        </p:txBody>
      </p:sp>
      <p:pic>
        <p:nvPicPr>
          <p:cNvPr id="493" name="Google Shape;493;p53"/>
          <p:cNvPicPr preferRelativeResize="0"/>
          <p:nvPr/>
        </p:nvPicPr>
        <p:blipFill rotWithShape="1">
          <a:blip r:embed="rId3">
            <a:alphaModFix/>
          </a:blip>
          <a:srcRect/>
          <a:stretch/>
        </p:blipFill>
        <p:spPr>
          <a:xfrm>
            <a:off x="6465110" y="1199388"/>
            <a:ext cx="3884373" cy="4351020"/>
          </a:xfrm>
          <a:prstGeom prst="rect">
            <a:avLst/>
          </a:prstGeom>
          <a:noFill/>
          <a:ln>
            <a:noFill/>
          </a:ln>
        </p:spPr>
      </p:pic>
      <p:sp>
        <p:nvSpPr>
          <p:cNvPr id="494" name="Google Shape;494;p5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495" name="Google Shape;495;p5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496" name="Google Shape;496;p5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497" name="Google Shape;497;p5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501"/>
        <p:cNvGrpSpPr/>
        <p:nvPr/>
      </p:nvGrpSpPr>
      <p:grpSpPr>
        <a:xfrm>
          <a:off x="0" y="0"/>
          <a:ext cx="0" cy="0"/>
          <a:chOff x="0" y="0"/>
          <a:chExt cx="0" cy="0"/>
        </a:xfrm>
      </p:grpSpPr>
      <p:sp>
        <p:nvSpPr>
          <p:cNvPr id="502" name="Google Shape;502;p5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03" name="Google Shape;503;p5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04" name="Google Shape;504;p5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05" name="Google Shape;505;p5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48</a:t>
            </a:fld>
            <a:endParaRPr/>
          </a:p>
        </p:txBody>
      </p:sp>
      <p:sp>
        <p:nvSpPr>
          <p:cNvPr id="506" name="Google Shape;506;p54"/>
          <p:cNvSpPr txBox="1">
            <a:spLocks noGrp="1"/>
          </p:cNvSpPr>
          <p:nvPr>
            <p:ph type="title"/>
          </p:nvPr>
        </p:nvSpPr>
        <p:spPr>
          <a:xfrm>
            <a:off x="2335148" y="211023"/>
            <a:ext cx="752602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solidFill>
                  <a:srgbClr val="000000"/>
                </a:solidFill>
              </a:rPr>
              <a:t>Characteristics of horn type speakers</a:t>
            </a:r>
            <a:endParaRPr/>
          </a:p>
        </p:txBody>
      </p:sp>
      <p:sp>
        <p:nvSpPr>
          <p:cNvPr id="507" name="Google Shape;507;p54"/>
          <p:cNvSpPr txBox="1"/>
          <p:nvPr/>
        </p:nvSpPr>
        <p:spPr>
          <a:xfrm>
            <a:off x="916939" y="1559458"/>
            <a:ext cx="6889115" cy="3602990"/>
          </a:xfrm>
          <a:prstGeom prst="rect">
            <a:avLst/>
          </a:prstGeom>
          <a:noFill/>
          <a:ln>
            <a:noFill/>
          </a:ln>
        </p:spPr>
        <p:txBody>
          <a:bodyPr spcFirstLastPara="1" wrap="square" lIns="0" tIns="96500" rIns="0" bIns="0" anchor="t" anchorCtr="0">
            <a:spAutoFit/>
          </a:bodyPr>
          <a:lstStyle/>
          <a:p>
            <a:pPr marL="364490" marR="0" lvl="0" indent="-352425"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Efficiency: very good (30-50%)</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6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Signal to noise ratio: Very good (about 40 dB)</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6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Directivity: depends on the frequency range</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7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Frequency response: Good (20 to 10000 Hz.)</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65"/>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Distortion: Low (up to 5%)</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6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Impedance: 16 ohms</a:t>
            </a:r>
            <a:endParaRPr sz="2800" b="0" i="0" u="none" strike="noStrike" cap="none">
              <a:solidFill>
                <a:schemeClr val="dk1"/>
              </a:solidFill>
              <a:latin typeface="Calibri"/>
              <a:ea typeface="Calibri"/>
              <a:cs typeface="Calibri"/>
              <a:sym typeface="Calibri"/>
            </a:endParaRPr>
          </a:p>
          <a:p>
            <a:pPr marL="364490" marR="0" lvl="0" indent="-352425" algn="l" rtl="0">
              <a:lnSpc>
                <a:spcPct val="100000"/>
              </a:lnSpc>
              <a:spcBef>
                <a:spcPts val="67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Power handling capacity: High (upto 100W)</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511"/>
        <p:cNvGrpSpPr/>
        <p:nvPr/>
      </p:nvGrpSpPr>
      <p:grpSpPr>
        <a:xfrm>
          <a:off x="0" y="0"/>
          <a:ext cx="0" cy="0"/>
          <a:chOff x="0" y="0"/>
          <a:chExt cx="0" cy="0"/>
        </a:xfrm>
      </p:grpSpPr>
      <p:sp>
        <p:nvSpPr>
          <p:cNvPr id="512" name="Google Shape;512;p5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13" name="Google Shape;513;p5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14" name="Google Shape;514;p5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15" name="Google Shape;515;p5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49</a:t>
            </a:fld>
            <a:endParaRPr/>
          </a:p>
        </p:txBody>
      </p:sp>
      <p:sp>
        <p:nvSpPr>
          <p:cNvPr id="516" name="Google Shape;516;p55"/>
          <p:cNvSpPr txBox="1">
            <a:spLocks noGrp="1"/>
          </p:cNvSpPr>
          <p:nvPr>
            <p:ph type="title"/>
          </p:nvPr>
        </p:nvSpPr>
        <p:spPr>
          <a:xfrm>
            <a:off x="1102258" y="384810"/>
            <a:ext cx="998156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Electrostatic (condenser/capacitor) Loudspeaker:</a:t>
            </a:r>
            <a:endParaRPr/>
          </a:p>
        </p:txBody>
      </p:sp>
      <p:sp>
        <p:nvSpPr>
          <p:cNvPr id="517" name="Google Shape;517;p55"/>
          <p:cNvSpPr txBox="1"/>
          <p:nvPr/>
        </p:nvSpPr>
        <p:spPr>
          <a:xfrm>
            <a:off x="916939" y="1669694"/>
            <a:ext cx="10106025" cy="3222625"/>
          </a:xfrm>
          <a:prstGeom prst="rect">
            <a:avLst/>
          </a:prstGeom>
          <a:noFill/>
          <a:ln>
            <a:noFill/>
          </a:ln>
        </p:spPr>
        <p:txBody>
          <a:bodyPr spcFirstLastPara="1" wrap="square" lIns="0" tIns="96500"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Principle:</a:t>
            </a:r>
            <a:endParaRPr sz="2800" b="0" i="0" u="none" strike="noStrike" cap="none">
              <a:solidFill>
                <a:schemeClr val="dk1"/>
              </a:solidFill>
              <a:latin typeface="Calibri"/>
              <a:ea typeface="Calibri"/>
              <a:cs typeface="Calibri"/>
              <a:sym typeface="Calibri"/>
            </a:endParaRPr>
          </a:p>
          <a:p>
            <a:pPr marL="241300" marR="38100" lvl="0" indent="-229234" algn="l" rtl="0">
              <a:lnSpc>
                <a:spcPct val="107857"/>
              </a:lnSpc>
              <a:spcBef>
                <a:spcPts val="105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principal of operation of electrostatic loudspeaker can be stated  as follows:</a:t>
            </a:r>
            <a:endParaRPr sz="2800" b="0" i="0" u="none" strike="noStrike" cap="none">
              <a:solidFill>
                <a:schemeClr val="dk1"/>
              </a:solidFill>
              <a:latin typeface="Calibri"/>
              <a:ea typeface="Calibri"/>
              <a:cs typeface="Calibri"/>
              <a:sym typeface="Calibri"/>
            </a:endParaRPr>
          </a:p>
          <a:p>
            <a:pPr marL="241300" marR="5080" lvl="0" indent="-229234" algn="l" rtl="0">
              <a:lnSpc>
                <a:spcPct val="107857"/>
              </a:lnSpc>
              <a:spcBef>
                <a:spcPts val="10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DC voltage applied between two parallel metal plates causes them  to attract or repel each other.</a:t>
            </a:r>
            <a:endParaRPr sz="2800" b="0" i="0" u="none" strike="noStrike" cap="none">
              <a:solidFill>
                <a:schemeClr val="dk1"/>
              </a:solidFill>
              <a:latin typeface="Calibri"/>
              <a:ea typeface="Calibri"/>
              <a:cs typeface="Calibri"/>
              <a:sym typeface="Calibri"/>
            </a:endParaRPr>
          </a:p>
          <a:p>
            <a:pPr marL="241300" marR="288290" lvl="0" indent="-229234" algn="l" rtl="0">
              <a:lnSpc>
                <a:spcPct val="107857"/>
              </a:lnSpc>
              <a:spcBef>
                <a:spcPts val="101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amount of attraction or repulsion is dependent on the applied  voltage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191000" y="208790"/>
            <a:ext cx="3276600" cy="61555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Hearing Range</a:t>
            </a:r>
            <a:endParaRPr/>
          </a:p>
        </p:txBody>
      </p:sp>
      <p:sp>
        <p:nvSpPr>
          <p:cNvPr id="79" name="Google Shape;79;p11"/>
          <p:cNvSpPr txBox="1">
            <a:spLocks noGrp="1"/>
          </p:cNvSpPr>
          <p:nvPr>
            <p:ph type="body" idx="1"/>
          </p:nvPr>
        </p:nvSpPr>
        <p:spPr>
          <a:xfrm>
            <a:off x="916939" y="1171092"/>
            <a:ext cx="10358755" cy="43757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80" name="Google Shape;80;p11"/>
          <p:cNvPicPr preferRelativeResize="0"/>
          <p:nvPr/>
        </p:nvPicPr>
        <p:blipFill rotWithShape="1">
          <a:blip r:embed="rId3">
            <a:alphaModFix/>
          </a:blip>
          <a:srcRect/>
          <a:stretch/>
        </p:blipFill>
        <p:spPr>
          <a:xfrm>
            <a:off x="916306" y="939926"/>
            <a:ext cx="10818494" cy="5780913"/>
          </a:xfrm>
          <a:prstGeom prst="rect">
            <a:avLst/>
          </a:prstGeom>
          <a:noFill/>
          <a:ln>
            <a:noFill/>
          </a:ln>
        </p:spPr>
      </p:pic>
      <p:sp>
        <p:nvSpPr>
          <p:cNvPr id="81" name="Google Shape;81;p11"/>
          <p:cNvSpPr/>
          <p:nvPr/>
        </p:nvSpPr>
        <p:spPr>
          <a:xfrm>
            <a:off x="4419600" y="1066800"/>
            <a:ext cx="990600" cy="5334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521"/>
        <p:cNvGrpSpPr/>
        <p:nvPr/>
      </p:nvGrpSpPr>
      <p:grpSpPr>
        <a:xfrm>
          <a:off x="0" y="0"/>
          <a:ext cx="0" cy="0"/>
          <a:chOff x="0" y="0"/>
          <a:chExt cx="0" cy="0"/>
        </a:xfrm>
      </p:grpSpPr>
      <p:sp>
        <p:nvSpPr>
          <p:cNvPr id="522" name="Google Shape;522;p56"/>
          <p:cNvSpPr txBox="1">
            <a:spLocks noGrp="1"/>
          </p:cNvSpPr>
          <p:nvPr>
            <p:ph type="title"/>
          </p:nvPr>
        </p:nvSpPr>
        <p:spPr>
          <a:xfrm>
            <a:off x="4706873" y="301498"/>
            <a:ext cx="277876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Construction:</a:t>
            </a:r>
            <a:endParaRPr/>
          </a:p>
        </p:txBody>
      </p:sp>
      <p:sp>
        <p:nvSpPr>
          <p:cNvPr id="523" name="Google Shape;523;p56"/>
          <p:cNvSpPr txBox="1"/>
          <p:nvPr/>
        </p:nvSpPr>
        <p:spPr>
          <a:xfrm>
            <a:off x="916939" y="1181227"/>
            <a:ext cx="5501640" cy="345440"/>
          </a:xfrm>
          <a:prstGeom prst="rect">
            <a:avLst/>
          </a:prstGeom>
          <a:noFill/>
          <a:ln>
            <a:noFill/>
          </a:ln>
        </p:spPr>
        <p:txBody>
          <a:bodyPr spcFirstLastPara="1" wrap="square" lIns="0" tIns="12700" rIns="0" bIns="0" anchor="t" anchorCtr="0">
            <a:spAutoFit/>
          </a:bodyPr>
          <a:lstStyle/>
          <a:p>
            <a:pPr marL="241300" marR="0" lvl="0" indent="-229234" algn="l" rtl="0">
              <a:lnSpc>
                <a:spcPct val="100000"/>
              </a:lnSpc>
              <a:spcBef>
                <a:spcPts val="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Figure	shows	the	construction	of	the</a:t>
            </a:r>
            <a:endParaRPr sz="2100" b="0" i="0" u="none" strike="noStrike" cap="none">
              <a:solidFill>
                <a:schemeClr val="dk1"/>
              </a:solidFill>
              <a:latin typeface="Times New Roman"/>
              <a:ea typeface="Times New Roman"/>
              <a:cs typeface="Times New Roman"/>
              <a:sym typeface="Times New Roman"/>
            </a:endParaRPr>
          </a:p>
        </p:txBody>
      </p:sp>
      <p:sp>
        <p:nvSpPr>
          <p:cNvPr id="524" name="Google Shape;524;p56"/>
          <p:cNvSpPr txBox="1"/>
          <p:nvPr/>
        </p:nvSpPr>
        <p:spPr>
          <a:xfrm>
            <a:off x="1145844" y="1405254"/>
            <a:ext cx="2732405" cy="3454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electrostatic loudspeaker.</a:t>
            </a:r>
            <a:endParaRPr sz="2100" b="0" i="0" u="none" strike="noStrike" cap="none">
              <a:solidFill>
                <a:schemeClr val="dk1"/>
              </a:solidFill>
              <a:latin typeface="Times New Roman"/>
              <a:ea typeface="Times New Roman"/>
              <a:cs typeface="Times New Roman"/>
              <a:sym typeface="Times New Roman"/>
            </a:endParaRPr>
          </a:p>
        </p:txBody>
      </p:sp>
      <p:sp>
        <p:nvSpPr>
          <p:cNvPr id="525" name="Google Shape;525;p56"/>
          <p:cNvSpPr txBox="1"/>
          <p:nvPr/>
        </p:nvSpPr>
        <p:spPr>
          <a:xfrm>
            <a:off x="916939" y="1757298"/>
            <a:ext cx="5503545" cy="3863975"/>
          </a:xfrm>
          <a:prstGeom prst="rect">
            <a:avLst/>
          </a:prstGeom>
          <a:noFill/>
          <a:ln>
            <a:noFill/>
          </a:ln>
        </p:spPr>
        <p:txBody>
          <a:bodyPr spcFirstLastPara="1" wrap="square" lIns="0" tIns="12700" rIns="0" bIns="0" anchor="t" anchorCtr="0">
            <a:spAutoFit/>
          </a:bodyPr>
          <a:lstStyle/>
          <a:p>
            <a:pPr marL="228600" marR="0" lvl="0" indent="-228600" algn="l" rtl="0">
              <a:lnSpc>
                <a:spcPct val="101904"/>
              </a:lnSpc>
              <a:spcBef>
                <a:spcPts val="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It consist of two fixed and one movable metal</a:t>
            </a:r>
            <a:endParaRPr sz="2100" b="0" i="0" u="none" strike="noStrike" cap="none">
              <a:solidFill>
                <a:schemeClr val="dk1"/>
              </a:solidFill>
              <a:latin typeface="Times New Roman"/>
              <a:ea typeface="Times New Roman"/>
              <a:cs typeface="Times New Roman"/>
              <a:sym typeface="Times New Roman"/>
            </a:endParaRPr>
          </a:p>
          <a:p>
            <a:pPr marL="0" marR="59689" lvl="0" indent="0" algn="ctr" rtl="0">
              <a:lnSpc>
                <a:spcPct val="101904"/>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plate along with a built-in step up transformer.</a:t>
            </a:r>
            <a:endParaRPr sz="2100" b="0" i="0" u="none" strike="noStrike" cap="none">
              <a:solidFill>
                <a:schemeClr val="dk1"/>
              </a:solidFill>
              <a:latin typeface="Times New Roman"/>
              <a:ea typeface="Times New Roman"/>
              <a:cs typeface="Times New Roman"/>
              <a:sym typeface="Times New Roman"/>
            </a:endParaRPr>
          </a:p>
          <a:p>
            <a:pPr marL="241300" marR="0" lvl="0" indent="-229234" algn="l" rtl="0">
              <a:lnSpc>
                <a:spcPct val="101904"/>
              </a:lnSpc>
              <a:spcBef>
                <a:spcPts val="24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The two ends of secondary winding of the step</a:t>
            </a:r>
            <a:endParaRPr sz="2100" b="0" i="0" u="none" strike="noStrike" cap="none">
              <a:solidFill>
                <a:schemeClr val="dk1"/>
              </a:solidFill>
              <a:latin typeface="Times New Roman"/>
              <a:ea typeface="Times New Roman"/>
              <a:cs typeface="Times New Roman"/>
              <a:sym typeface="Times New Roman"/>
            </a:endParaRPr>
          </a:p>
          <a:p>
            <a:pPr marL="241300" marR="0" lvl="0" indent="0" algn="l" rtl="0">
              <a:lnSpc>
                <a:spcPct val="84000"/>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up transformer are connected to the two fixed</a:t>
            </a:r>
            <a:endParaRPr sz="2100" b="0" i="0" u="none" strike="noStrike" cap="none">
              <a:solidFill>
                <a:schemeClr val="dk1"/>
              </a:solidFill>
              <a:latin typeface="Times New Roman"/>
              <a:ea typeface="Times New Roman"/>
              <a:cs typeface="Times New Roman"/>
              <a:sym typeface="Times New Roman"/>
            </a:endParaRPr>
          </a:p>
          <a:p>
            <a:pPr marL="241300" marR="0" lvl="0" indent="0" algn="l" rtl="0">
              <a:lnSpc>
                <a:spcPct val="84000"/>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plates whereas the movable plate is connected to</a:t>
            </a:r>
            <a:endParaRPr sz="2100" b="0" i="0" u="none" strike="noStrike" cap="none">
              <a:solidFill>
                <a:schemeClr val="dk1"/>
              </a:solidFill>
              <a:latin typeface="Times New Roman"/>
              <a:ea typeface="Times New Roman"/>
              <a:cs typeface="Times New Roman"/>
              <a:sym typeface="Times New Roman"/>
            </a:endParaRPr>
          </a:p>
          <a:p>
            <a:pPr marL="241300" marR="8255" lvl="0" indent="0" algn="l" rtl="0">
              <a:lnSpc>
                <a:spcPct val="70000"/>
              </a:lnSpc>
              <a:spcBef>
                <a:spcPts val="380"/>
              </a:spcBef>
              <a:spcAft>
                <a:spcPts val="0"/>
              </a:spcAft>
              <a:buNone/>
            </a:pPr>
            <a:r>
              <a:rPr lang="en-US" sz="2100" b="0" i="0" u="none" strike="noStrike" cap="none">
                <a:solidFill>
                  <a:schemeClr val="dk1"/>
                </a:solidFill>
                <a:latin typeface="Times New Roman"/>
                <a:ea typeface="Times New Roman"/>
                <a:cs typeface="Times New Roman"/>
                <a:sym typeface="Times New Roman"/>
              </a:rPr>
              <a:t>the	center	tapped	secondary	via	a	polarizing  voltage.</a:t>
            </a:r>
            <a:endParaRPr sz="2100" b="0" i="0" u="none" strike="noStrike" cap="none">
              <a:solidFill>
                <a:schemeClr val="dk1"/>
              </a:solidFill>
              <a:latin typeface="Times New Roman"/>
              <a:ea typeface="Times New Roman"/>
              <a:cs typeface="Times New Roman"/>
              <a:sym typeface="Times New Roman"/>
            </a:endParaRPr>
          </a:p>
          <a:p>
            <a:pPr marL="241300" marR="0" lvl="0" indent="-229234" algn="l" rtl="0">
              <a:lnSpc>
                <a:spcPct val="102142"/>
              </a:lnSpc>
              <a:spcBef>
                <a:spcPts val="240"/>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Resistance R is connected to keep the voltage</a:t>
            </a:r>
            <a:endParaRPr sz="2100" b="0" i="0" u="none" strike="noStrike" cap="none">
              <a:solidFill>
                <a:schemeClr val="dk1"/>
              </a:solidFill>
              <a:latin typeface="Times New Roman"/>
              <a:ea typeface="Times New Roman"/>
              <a:cs typeface="Times New Roman"/>
              <a:sym typeface="Times New Roman"/>
            </a:endParaRPr>
          </a:p>
          <a:p>
            <a:pPr marL="241300" marR="0" lvl="0" indent="0" algn="l" rtl="0">
              <a:lnSpc>
                <a:spcPct val="84000"/>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stable	during	variations	in	the	signal	voltage.</a:t>
            </a:r>
            <a:endParaRPr sz="2100" b="0" i="0" u="none" strike="noStrike" cap="none">
              <a:solidFill>
                <a:schemeClr val="dk1"/>
              </a:solidFill>
              <a:latin typeface="Times New Roman"/>
              <a:ea typeface="Times New Roman"/>
              <a:cs typeface="Times New Roman"/>
              <a:sym typeface="Times New Roman"/>
            </a:endParaRPr>
          </a:p>
          <a:p>
            <a:pPr marL="241300" marR="5715" lvl="0" indent="0" algn="l" rtl="0">
              <a:lnSpc>
                <a:spcPct val="70000"/>
              </a:lnSpc>
              <a:spcBef>
                <a:spcPts val="375"/>
              </a:spcBef>
              <a:spcAft>
                <a:spcPts val="0"/>
              </a:spcAft>
              <a:buNone/>
            </a:pPr>
            <a:r>
              <a:rPr lang="en-US" sz="2100" b="0" i="0" u="none" strike="noStrike" cap="none">
                <a:solidFill>
                  <a:schemeClr val="dk1"/>
                </a:solidFill>
                <a:latin typeface="Times New Roman"/>
                <a:ea typeface="Times New Roman"/>
                <a:cs typeface="Times New Roman"/>
                <a:sym typeface="Times New Roman"/>
              </a:rPr>
              <a:t>The	polarizing	voltage	is	applied	through  resistor R	to the movable plate as shown</a:t>
            </a:r>
            <a:endParaRPr sz="2100" b="0" i="0" u="none" strike="noStrike" cap="none">
              <a:solidFill>
                <a:schemeClr val="dk1"/>
              </a:solidFill>
              <a:latin typeface="Times New Roman"/>
              <a:ea typeface="Times New Roman"/>
              <a:cs typeface="Times New Roman"/>
              <a:sym typeface="Times New Roman"/>
            </a:endParaRPr>
          </a:p>
          <a:p>
            <a:pPr marL="241300" marR="0" lvl="0" indent="-229234" algn="l" rtl="0">
              <a:lnSpc>
                <a:spcPct val="101904"/>
              </a:lnSpc>
              <a:spcBef>
                <a:spcPts val="254"/>
              </a:spcBef>
              <a:spcAft>
                <a:spcPts val="0"/>
              </a:spcAft>
              <a:buClr>
                <a:schemeClr val="dk1"/>
              </a:buClr>
              <a:buSzPts val="2100"/>
              <a:buFont typeface="Arial"/>
              <a:buChar char="•"/>
            </a:pPr>
            <a:r>
              <a:rPr lang="en-US" sz="2100" b="0" i="0" u="none" strike="noStrike" cap="none">
                <a:solidFill>
                  <a:schemeClr val="dk1"/>
                </a:solidFill>
                <a:latin typeface="Times New Roman"/>
                <a:ea typeface="Times New Roman"/>
                <a:cs typeface="Times New Roman"/>
                <a:sym typeface="Times New Roman"/>
              </a:rPr>
              <a:t>The amplifier output (signal voltage) is applied</a:t>
            </a:r>
            <a:endParaRPr sz="2100" b="0" i="0" u="none" strike="noStrike" cap="none">
              <a:solidFill>
                <a:schemeClr val="dk1"/>
              </a:solidFill>
              <a:latin typeface="Times New Roman"/>
              <a:ea typeface="Times New Roman"/>
              <a:cs typeface="Times New Roman"/>
              <a:sym typeface="Times New Roman"/>
            </a:endParaRPr>
          </a:p>
          <a:p>
            <a:pPr marL="241300" marR="0" lvl="0" indent="0" algn="l" rtl="0">
              <a:lnSpc>
                <a:spcPct val="84000"/>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to the primary of the step up transformer. It gets</a:t>
            </a:r>
            <a:endParaRPr sz="2100" b="0" i="0" u="none" strike="noStrike" cap="none">
              <a:solidFill>
                <a:schemeClr val="dk1"/>
              </a:solidFill>
              <a:latin typeface="Times New Roman"/>
              <a:ea typeface="Times New Roman"/>
              <a:cs typeface="Times New Roman"/>
              <a:sym typeface="Times New Roman"/>
            </a:endParaRPr>
          </a:p>
          <a:p>
            <a:pPr marL="241300" marR="0" lvl="0" indent="0" algn="l" rtl="0">
              <a:lnSpc>
                <a:spcPct val="84000"/>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applied to the two fixed plates via the secondary</a:t>
            </a:r>
            <a:endParaRPr sz="2100" b="0" i="0" u="none" strike="noStrike" cap="none">
              <a:solidFill>
                <a:schemeClr val="dk1"/>
              </a:solidFill>
              <a:latin typeface="Times New Roman"/>
              <a:ea typeface="Times New Roman"/>
              <a:cs typeface="Times New Roman"/>
              <a:sym typeface="Times New Roman"/>
            </a:endParaRPr>
          </a:p>
          <a:p>
            <a:pPr marL="241300" marR="0" lvl="0" indent="0" algn="l" rtl="0">
              <a:lnSpc>
                <a:spcPct val="102142"/>
              </a:lnSpc>
              <a:spcBef>
                <a:spcPts val="0"/>
              </a:spcBef>
              <a:spcAft>
                <a:spcPts val="0"/>
              </a:spcAft>
              <a:buNone/>
            </a:pPr>
            <a:r>
              <a:rPr lang="en-US" sz="2100" b="0" i="0" u="none" strike="noStrike" cap="none">
                <a:solidFill>
                  <a:schemeClr val="dk1"/>
                </a:solidFill>
                <a:latin typeface="Times New Roman"/>
                <a:ea typeface="Times New Roman"/>
                <a:cs typeface="Times New Roman"/>
                <a:sym typeface="Times New Roman"/>
              </a:rPr>
              <a:t>winding.</a:t>
            </a:r>
            <a:endParaRPr sz="2100" b="0" i="0" u="none" strike="noStrike" cap="none">
              <a:solidFill>
                <a:schemeClr val="dk1"/>
              </a:solidFill>
              <a:latin typeface="Times New Roman"/>
              <a:ea typeface="Times New Roman"/>
              <a:cs typeface="Times New Roman"/>
              <a:sym typeface="Times New Roman"/>
            </a:endParaRPr>
          </a:p>
        </p:txBody>
      </p:sp>
      <p:pic>
        <p:nvPicPr>
          <p:cNvPr id="526" name="Google Shape;526;p56"/>
          <p:cNvPicPr preferRelativeResize="0"/>
          <p:nvPr/>
        </p:nvPicPr>
        <p:blipFill rotWithShape="1">
          <a:blip r:embed="rId3">
            <a:alphaModFix/>
          </a:blip>
          <a:srcRect/>
          <a:stretch/>
        </p:blipFill>
        <p:spPr>
          <a:xfrm>
            <a:off x="6498335" y="1482852"/>
            <a:ext cx="4501067" cy="4128516"/>
          </a:xfrm>
          <a:prstGeom prst="rect">
            <a:avLst/>
          </a:prstGeom>
          <a:noFill/>
          <a:ln>
            <a:noFill/>
          </a:ln>
        </p:spPr>
      </p:pic>
      <p:sp>
        <p:nvSpPr>
          <p:cNvPr id="527" name="Google Shape;527;p5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28" name="Google Shape;528;p5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29" name="Google Shape;529;p5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30" name="Google Shape;530;p5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534"/>
        <p:cNvGrpSpPr/>
        <p:nvPr/>
      </p:nvGrpSpPr>
      <p:grpSpPr>
        <a:xfrm>
          <a:off x="0" y="0"/>
          <a:ext cx="0" cy="0"/>
          <a:chOff x="0" y="0"/>
          <a:chExt cx="0" cy="0"/>
        </a:xfrm>
      </p:grpSpPr>
      <p:sp>
        <p:nvSpPr>
          <p:cNvPr id="535" name="Google Shape;535;p5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36" name="Google Shape;536;p5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37" name="Google Shape;537;p5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38" name="Google Shape;538;p5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51</a:t>
            </a:fld>
            <a:endParaRPr/>
          </a:p>
        </p:txBody>
      </p:sp>
      <p:sp>
        <p:nvSpPr>
          <p:cNvPr id="539" name="Google Shape;539;p57"/>
          <p:cNvSpPr txBox="1"/>
          <p:nvPr/>
        </p:nvSpPr>
        <p:spPr>
          <a:xfrm>
            <a:off x="916939" y="649219"/>
            <a:ext cx="9661525" cy="4151629"/>
          </a:xfrm>
          <a:prstGeom prst="rect">
            <a:avLst/>
          </a:prstGeom>
          <a:noFill/>
          <a:ln>
            <a:noFill/>
          </a:ln>
        </p:spPr>
        <p:txBody>
          <a:bodyPr spcFirstLastPara="1" wrap="square" lIns="0" tIns="130175" rIns="0" bIns="0" anchor="t" anchorCtr="0">
            <a:spAutoFit/>
          </a:bodyPr>
          <a:lstStyle/>
          <a:p>
            <a:pPr marL="344805" marR="0" lvl="0" indent="-332740" algn="l" rtl="0">
              <a:lnSpc>
                <a:spcPct val="100000"/>
              </a:lnSpc>
              <a:spcBef>
                <a:spcPts val="0"/>
              </a:spcBef>
              <a:spcAft>
                <a:spcPts val="0"/>
              </a:spcAft>
              <a:buClr>
                <a:srgbClr val="FF0000"/>
              </a:buClr>
              <a:buSzPts val="3600"/>
              <a:buFont typeface="Arial"/>
              <a:buChar char="•"/>
            </a:pPr>
            <a:r>
              <a:rPr lang="en-US" sz="3600" b="0" i="0" u="none" strike="noStrike" cap="none">
                <a:solidFill>
                  <a:srgbClr val="FF0000"/>
                </a:solidFill>
                <a:latin typeface="Calibri"/>
                <a:ea typeface="Calibri"/>
                <a:cs typeface="Calibri"/>
                <a:sym typeface="Calibri"/>
              </a:rPr>
              <a:t>Operation</a:t>
            </a:r>
            <a:endParaRPr sz="3600" b="0" i="0" u="none" strike="noStrike" cap="none">
              <a:solidFill>
                <a:schemeClr val="dk1"/>
              </a:solidFill>
              <a:latin typeface="Calibri"/>
              <a:ea typeface="Calibri"/>
              <a:cs typeface="Calibri"/>
              <a:sym typeface="Calibri"/>
            </a:endParaRPr>
          </a:p>
          <a:p>
            <a:pPr marL="241300" marR="6985" lvl="0" indent="-229234" algn="just" rtl="0">
              <a:lnSpc>
                <a:spcPct val="107857"/>
              </a:lnSpc>
              <a:spcBef>
                <a:spcPts val="11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movable plate acts as the diaphragm. It bends towards or  away from the two fixed plates when the signal voltage is applied  between the fix plates.</a:t>
            </a:r>
            <a:endParaRPr sz="2800" b="0" i="0" u="none" strike="noStrike" cap="none">
              <a:solidFill>
                <a:schemeClr val="dk1"/>
              </a:solidFill>
              <a:latin typeface="Calibri"/>
              <a:ea typeface="Calibri"/>
              <a:cs typeface="Calibri"/>
              <a:sym typeface="Calibri"/>
            </a:endParaRPr>
          </a:p>
          <a:p>
            <a:pPr marL="241300" marR="6985" lvl="0" indent="-229234" algn="just" rtl="0">
              <a:lnSpc>
                <a:spcPct val="107857"/>
              </a:lnSpc>
              <a:spcBef>
                <a:spcPts val="101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Thus the electrical signal is converted into movement  (displacement) of the central plate that is diaphragm.</a:t>
            </a:r>
            <a:endParaRPr sz="280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9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polarizing voltage or biasing voltage is applied to the  diaphragm to ensure that the frequency of vibration of the  diaphragm is same as the signal frequency.</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543"/>
        <p:cNvGrpSpPr/>
        <p:nvPr/>
      </p:nvGrpSpPr>
      <p:grpSpPr>
        <a:xfrm>
          <a:off x="0" y="0"/>
          <a:ext cx="0" cy="0"/>
          <a:chOff x="0" y="0"/>
          <a:chExt cx="0" cy="0"/>
        </a:xfrm>
      </p:grpSpPr>
      <p:sp>
        <p:nvSpPr>
          <p:cNvPr id="544" name="Google Shape;544;p5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45" name="Google Shape;545;p5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46" name="Google Shape;546;p5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47" name="Google Shape;547;p5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52</a:t>
            </a:fld>
            <a:endParaRPr/>
          </a:p>
        </p:txBody>
      </p:sp>
      <p:sp>
        <p:nvSpPr>
          <p:cNvPr id="548" name="Google Shape;548;p58"/>
          <p:cNvSpPr txBox="1"/>
          <p:nvPr/>
        </p:nvSpPr>
        <p:spPr>
          <a:xfrm>
            <a:off x="916939" y="551431"/>
            <a:ext cx="9382125" cy="4280535"/>
          </a:xfrm>
          <a:prstGeom prst="rect">
            <a:avLst/>
          </a:prstGeom>
          <a:noFill/>
          <a:ln>
            <a:noFill/>
          </a:ln>
        </p:spPr>
        <p:txBody>
          <a:bodyPr spcFirstLastPara="1" wrap="square" lIns="0" tIns="130800" rIns="0" bIns="0" anchor="t" anchorCtr="0">
            <a:spAutoFit/>
          </a:bodyPr>
          <a:lstStyle/>
          <a:p>
            <a:pPr marL="241300" marR="0" lvl="0" indent="-229234" algn="just" rtl="0">
              <a:lnSpc>
                <a:spcPct val="100000"/>
              </a:lnSpc>
              <a:spcBef>
                <a:spcPts val="0"/>
              </a:spcBef>
              <a:spcAft>
                <a:spcPts val="0"/>
              </a:spcAft>
              <a:buClr>
                <a:srgbClr val="FF0000"/>
              </a:buClr>
              <a:buSzPts val="3600"/>
              <a:buFont typeface="Arial"/>
              <a:buChar char="•"/>
            </a:pPr>
            <a:r>
              <a:rPr lang="en-US" sz="3600" b="0" i="0" u="none" strike="noStrike" cap="none">
                <a:solidFill>
                  <a:srgbClr val="FF0000"/>
                </a:solidFill>
                <a:latin typeface="Calibri"/>
                <a:ea typeface="Calibri"/>
                <a:cs typeface="Calibri"/>
                <a:sym typeface="Calibri"/>
              </a:rPr>
              <a:t>Demerits</a:t>
            </a:r>
            <a:endParaRPr sz="3600" b="0" i="0" u="none" strike="noStrike" cap="none">
              <a:solidFill>
                <a:schemeClr val="dk1"/>
              </a:solidFill>
              <a:latin typeface="Calibri"/>
              <a:ea typeface="Calibri"/>
              <a:cs typeface="Calibri"/>
              <a:sym typeface="Calibri"/>
            </a:endParaRPr>
          </a:p>
          <a:p>
            <a:pPr marL="241300" marR="5715" lvl="0" indent="-229234" algn="just" rtl="0">
              <a:lnSpc>
                <a:spcPct val="107857"/>
              </a:lnSpc>
              <a:spcBef>
                <a:spcPts val="11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needs to use the DC bias voltage which is much larger (1000  to 1200 volts) than the applied audio signal.</a:t>
            </a:r>
            <a:endParaRPr sz="2800" b="0" i="0" u="none" strike="noStrike" cap="none">
              <a:solidFill>
                <a:schemeClr val="dk1"/>
              </a:solidFill>
              <a:latin typeface="Calibri"/>
              <a:ea typeface="Calibri"/>
              <a:cs typeface="Calibri"/>
              <a:sym typeface="Calibri"/>
            </a:endParaRPr>
          </a:p>
          <a:p>
            <a:pPr marL="241300" marR="5080" lvl="0" indent="-229234" algn="just" rtl="0">
              <a:lnSpc>
                <a:spcPct val="108214"/>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does not produce enough output at the bass (low)  frequencies</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1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is more useful for producing frequencies above 1000 Hz.</a:t>
            </a:r>
            <a:endParaRPr sz="280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100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step up transformer and the polarizing power supply are  usually built into the electrostatic speakers which makes them  bulky and costly.</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552"/>
        <p:cNvGrpSpPr/>
        <p:nvPr/>
      </p:nvGrpSpPr>
      <p:grpSpPr>
        <a:xfrm>
          <a:off x="0" y="0"/>
          <a:ext cx="0" cy="0"/>
          <a:chOff x="0" y="0"/>
          <a:chExt cx="0" cy="0"/>
        </a:xfrm>
      </p:grpSpPr>
      <p:pic>
        <p:nvPicPr>
          <p:cNvPr id="553" name="Google Shape;553;p59"/>
          <p:cNvPicPr preferRelativeResize="0"/>
          <p:nvPr/>
        </p:nvPicPr>
        <p:blipFill rotWithShape="1">
          <a:blip r:embed="rId3">
            <a:alphaModFix/>
          </a:blip>
          <a:srcRect/>
          <a:stretch/>
        </p:blipFill>
        <p:spPr>
          <a:xfrm>
            <a:off x="434340" y="0"/>
            <a:ext cx="11257788" cy="6640068"/>
          </a:xfrm>
          <a:prstGeom prst="rect">
            <a:avLst/>
          </a:prstGeom>
          <a:noFill/>
          <a:ln>
            <a:noFill/>
          </a:ln>
        </p:spPr>
      </p:pic>
      <p:sp>
        <p:nvSpPr>
          <p:cNvPr id="554" name="Google Shape;554;p5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55" name="Google Shape;555;p5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56" name="Google Shape;556;p5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57" name="Google Shape;557;p59"/>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61"/>
        <p:cNvGrpSpPr/>
        <p:nvPr/>
      </p:nvGrpSpPr>
      <p:grpSpPr>
        <a:xfrm>
          <a:off x="0" y="0"/>
          <a:ext cx="0" cy="0"/>
          <a:chOff x="0" y="0"/>
          <a:chExt cx="0" cy="0"/>
        </a:xfrm>
      </p:grpSpPr>
      <p:pic>
        <p:nvPicPr>
          <p:cNvPr id="562" name="Google Shape;562;p60"/>
          <p:cNvPicPr preferRelativeResize="0"/>
          <p:nvPr/>
        </p:nvPicPr>
        <p:blipFill rotWithShape="1">
          <a:blip r:embed="rId3">
            <a:alphaModFix/>
          </a:blip>
          <a:srcRect/>
          <a:stretch/>
        </p:blipFill>
        <p:spPr>
          <a:xfrm>
            <a:off x="495300" y="899160"/>
            <a:ext cx="10858500" cy="4751832"/>
          </a:xfrm>
          <a:prstGeom prst="rect">
            <a:avLst/>
          </a:prstGeom>
          <a:noFill/>
          <a:ln>
            <a:noFill/>
          </a:ln>
        </p:spPr>
      </p:pic>
      <p:sp>
        <p:nvSpPr>
          <p:cNvPr id="563" name="Google Shape;563;p6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64" name="Google Shape;564;p6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65" name="Google Shape;565;p6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66" name="Google Shape;566;p6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70"/>
        <p:cNvGrpSpPr/>
        <p:nvPr/>
      </p:nvGrpSpPr>
      <p:grpSpPr>
        <a:xfrm>
          <a:off x="0" y="0"/>
          <a:ext cx="0" cy="0"/>
          <a:chOff x="0" y="0"/>
          <a:chExt cx="0" cy="0"/>
        </a:xfrm>
      </p:grpSpPr>
      <p:sp>
        <p:nvSpPr>
          <p:cNvPr id="571" name="Google Shape;571;p6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72" name="Google Shape;572;p6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73" name="Google Shape;573;p6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74" name="Google Shape;574;p6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55</a:t>
            </a:fld>
            <a:endParaRPr/>
          </a:p>
        </p:txBody>
      </p:sp>
      <p:sp>
        <p:nvSpPr>
          <p:cNvPr id="575" name="Google Shape;575;p61"/>
          <p:cNvSpPr txBox="1">
            <a:spLocks noGrp="1"/>
          </p:cNvSpPr>
          <p:nvPr>
            <p:ph type="title"/>
          </p:nvPr>
        </p:nvSpPr>
        <p:spPr>
          <a:xfrm>
            <a:off x="1269872" y="373761"/>
            <a:ext cx="9655810" cy="1183640"/>
          </a:xfrm>
          <a:prstGeom prst="rect">
            <a:avLst/>
          </a:prstGeom>
          <a:noFill/>
          <a:ln>
            <a:noFill/>
          </a:ln>
        </p:spPr>
        <p:txBody>
          <a:bodyPr spcFirstLastPara="1" wrap="square" lIns="0" tIns="81275" rIns="0" bIns="0" anchor="t" anchorCtr="0">
            <a:spAutoFit/>
          </a:bodyPr>
          <a:lstStyle/>
          <a:p>
            <a:pPr marL="4278630" marR="5080" lvl="0" indent="-4266565" algn="l" rtl="0">
              <a:lnSpc>
                <a:spcPct val="108000"/>
              </a:lnSpc>
              <a:spcBef>
                <a:spcPts val="0"/>
              </a:spcBef>
              <a:spcAft>
                <a:spcPts val="0"/>
              </a:spcAft>
              <a:buNone/>
            </a:pPr>
            <a:r>
              <a:rPr lang="en-US" u="sng"/>
              <a:t>Types of Audio systems depending on Amplifiers </a:t>
            </a:r>
            <a:r>
              <a:rPr lang="en-US"/>
              <a:t> </a:t>
            </a:r>
            <a:r>
              <a:rPr lang="en-US" u="sng"/>
              <a:t>used:</a:t>
            </a:r>
            <a:endParaRPr/>
          </a:p>
        </p:txBody>
      </p:sp>
      <p:sp>
        <p:nvSpPr>
          <p:cNvPr id="576" name="Google Shape;576;p61"/>
          <p:cNvSpPr txBox="1"/>
          <p:nvPr/>
        </p:nvSpPr>
        <p:spPr>
          <a:xfrm>
            <a:off x="916939" y="2217092"/>
            <a:ext cx="4178935" cy="1157605"/>
          </a:xfrm>
          <a:prstGeom prst="rect">
            <a:avLst/>
          </a:prstGeom>
          <a:noFill/>
          <a:ln>
            <a:noFill/>
          </a:ln>
        </p:spPr>
        <p:txBody>
          <a:bodyPr spcFirstLastPara="1" wrap="square" lIns="0" tIns="90800" rIns="0" bIns="0" anchor="t" anchorCtr="0">
            <a:spAutoFit/>
          </a:bodyPr>
          <a:lstStyle/>
          <a:p>
            <a:pPr marL="241300" marR="0" lvl="0" indent="-229234"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Mono Amplifier system</a:t>
            </a:r>
            <a:endParaRPr sz="32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15"/>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Stereo Amplifier system</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80"/>
        <p:cNvGrpSpPr/>
        <p:nvPr/>
      </p:nvGrpSpPr>
      <p:grpSpPr>
        <a:xfrm>
          <a:off x="0" y="0"/>
          <a:ext cx="0" cy="0"/>
          <a:chOff x="0" y="0"/>
          <a:chExt cx="0" cy="0"/>
        </a:xfrm>
      </p:grpSpPr>
      <p:sp>
        <p:nvSpPr>
          <p:cNvPr id="581" name="Google Shape;581;p62"/>
          <p:cNvSpPr txBox="1">
            <a:spLocks noGrp="1"/>
          </p:cNvSpPr>
          <p:nvPr>
            <p:ph type="title"/>
          </p:nvPr>
        </p:nvSpPr>
        <p:spPr>
          <a:xfrm>
            <a:off x="3696461" y="350011"/>
            <a:ext cx="479996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a:t>Mono Amplifier system:</a:t>
            </a:r>
            <a:endParaRPr/>
          </a:p>
        </p:txBody>
      </p:sp>
      <p:sp>
        <p:nvSpPr>
          <p:cNvPr id="582" name="Google Shape;582;p62"/>
          <p:cNvSpPr txBox="1"/>
          <p:nvPr/>
        </p:nvSpPr>
        <p:spPr>
          <a:xfrm>
            <a:off x="916939" y="1061973"/>
            <a:ext cx="10168890" cy="835660"/>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 similar way the mono means single. The sound coming from single  source, which is processed by single system (having single amplifier).</a:t>
            </a:r>
            <a:endParaRPr sz="2800" b="0" i="0" u="none" strike="noStrike" cap="none">
              <a:solidFill>
                <a:schemeClr val="dk1"/>
              </a:solidFill>
              <a:latin typeface="Calibri"/>
              <a:ea typeface="Calibri"/>
              <a:cs typeface="Calibri"/>
              <a:sym typeface="Calibri"/>
            </a:endParaRPr>
          </a:p>
        </p:txBody>
      </p:sp>
      <p:pic>
        <p:nvPicPr>
          <p:cNvPr id="583" name="Google Shape;583;p62"/>
          <p:cNvPicPr preferRelativeResize="0"/>
          <p:nvPr/>
        </p:nvPicPr>
        <p:blipFill rotWithShape="1">
          <a:blip r:embed="rId3">
            <a:alphaModFix/>
          </a:blip>
          <a:srcRect/>
          <a:stretch/>
        </p:blipFill>
        <p:spPr>
          <a:xfrm>
            <a:off x="838200" y="2176271"/>
            <a:ext cx="10270236" cy="4681727"/>
          </a:xfrm>
          <a:prstGeom prst="rect">
            <a:avLst/>
          </a:prstGeom>
          <a:noFill/>
          <a:ln>
            <a:noFill/>
          </a:ln>
        </p:spPr>
      </p:pic>
      <p:sp>
        <p:nvSpPr>
          <p:cNvPr id="584" name="Google Shape;584;p6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85" name="Google Shape;585;p6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86" name="Google Shape;586;p6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87" name="Google Shape;587;p6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2" name="Google Shape;592;p6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593" name="Google Shape;593;p6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594" name="Google Shape;594;p6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595" name="Google Shape;595;p6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57</a:t>
            </a:fld>
            <a:endParaRPr/>
          </a:p>
        </p:txBody>
      </p:sp>
      <p:sp>
        <p:nvSpPr>
          <p:cNvPr id="596" name="Google Shape;596;p63"/>
          <p:cNvSpPr txBox="1">
            <a:spLocks noGrp="1"/>
          </p:cNvSpPr>
          <p:nvPr>
            <p:ph type="title"/>
          </p:nvPr>
        </p:nvSpPr>
        <p:spPr>
          <a:xfrm>
            <a:off x="2287904" y="252475"/>
            <a:ext cx="760920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Audio Systems based on Amplifier……</a:t>
            </a:r>
            <a:endParaRPr/>
          </a:p>
        </p:txBody>
      </p:sp>
      <p:sp>
        <p:nvSpPr>
          <p:cNvPr id="597" name="Google Shape;597;p63"/>
          <p:cNvSpPr txBox="1"/>
          <p:nvPr/>
        </p:nvSpPr>
        <p:spPr>
          <a:xfrm>
            <a:off x="916939" y="1361948"/>
            <a:ext cx="10360660" cy="4417695"/>
          </a:xfrm>
          <a:prstGeom prst="rect">
            <a:avLst/>
          </a:prstGeom>
          <a:noFill/>
          <a:ln>
            <a:noFill/>
          </a:ln>
        </p:spPr>
        <p:txBody>
          <a:bodyPr spcFirstLastPara="1" wrap="square" lIns="0" tIns="60950" rIns="0" bIns="0" anchor="t" anchorCtr="0">
            <a:spAutoFit/>
          </a:bodyPr>
          <a:lstStyle/>
          <a:p>
            <a:pPr marL="241300" marR="1677035" lvl="0" indent="-2292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Fig above shows the basic block diagram of monophonic &amp;  stereophonic system which mainly includes</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3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An input source (The Microphone)</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Processing circuit (An amplifier) &amp;</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output source (Loud Speaker)</a:t>
            </a:r>
            <a:endParaRPr sz="280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101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a:t>
            </a:r>
            <a:r>
              <a:rPr lang="en-US" sz="2800" b="1" i="0" u="none" strike="noStrike" cap="none">
                <a:solidFill>
                  <a:schemeClr val="dk1"/>
                </a:solidFill>
                <a:latin typeface="Calibri"/>
                <a:ea typeface="Calibri"/>
                <a:cs typeface="Calibri"/>
                <a:sym typeface="Calibri"/>
              </a:rPr>
              <a:t>monophonic </a:t>
            </a:r>
            <a:r>
              <a:rPr lang="en-US" sz="2800" b="0" i="0" u="none" strike="noStrike" cap="none">
                <a:solidFill>
                  <a:schemeClr val="dk1"/>
                </a:solidFill>
                <a:latin typeface="Calibri"/>
                <a:ea typeface="Calibri"/>
                <a:cs typeface="Calibri"/>
                <a:sym typeface="Calibri"/>
              </a:rPr>
              <a:t>system has a single set of Microphone, Amplifier &amp;  Loud Speaker. This means that the sound is captured by the single  microphone &amp; it can process through a single amplifier circuit. We can  have many Loudspeaker at the output, but the signal given to all  Loudspeaker will be same </a:t>
            </a:r>
            <a:r>
              <a:rPr lang="en-US" sz="2800" b="1" i="0" u="none" strike="noStrike" cap="none">
                <a:solidFill>
                  <a:schemeClr val="dk1"/>
                </a:solidFill>
                <a:latin typeface="Calibri"/>
                <a:ea typeface="Calibri"/>
                <a:cs typeface="Calibri"/>
                <a:sym typeface="Calibri"/>
              </a:rPr>
              <a:t>(same in phase).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601"/>
        <p:cNvGrpSpPr/>
        <p:nvPr/>
      </p:nvGrpSpPr>
      <p:grpSpPr>
        <a:xfrm>
          <a:off x="0" y="0"/>
          <a:ext cx="0" cy="0"/>
          <a:chOff x="0" y="0"/>
          <a:chExt cx="0" cy="0"/>
        </a:xfrm>
      </p:grpSpPr>
      <p:sp>
        <p:nvSpPr>
          <p:cNvPr id="602" name="Google Shape;602;p6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03" name="Google Shape;603;p6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604" name="Google Shape;604;p6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05" name="Google Shape;605;p6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58</a:t>
            </a:fld>
            <a:endParaRPr/>
          </a:p>
        </p:txBody>
      </p:sp>
      <p:sp>
        <p:nvSpPr>
          <p:cNvPr id="606" name="Google Shape;606;p64"/>
          <p:cNvSpPr txBox="1">
            <a:spLocks noGrp="1"/>
          </p:cNvSpPr>
          <p:nvPr>
            <p:ph type="title"/>
          </p:nvPr>
        </p:nvSpPr>
        <p:spPr>
          <a:xfrm>
            <a:off x="1499997" y="333832"/>
            <a:ext cx="919289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u="sng"/>
              <a:t>Components used in Basic Audio systems.</a:t>
            </a:r>
            <a:endParaRPr sz="4400"/>
          </a:p>
        </p:txBody>
      </p:sp>
      <p:sp>
        <p:nvSpPr>
          <p:cNvPr id="607" name="Google Shape;607;p64"/>
          <p:cNvSpPr txBox="1"/>
          <p:nvPr/>
        </p:nvSpPr>
        <p:spPr>
          <a:xfrm>
            <a:off x="916939" y="1301877"/>
            <a:ext cx="10360025" cy="3521710"/>
          </a:xfrm>
          <a:prstGeom prst="rect">
            <a:avLst/>
          </a:prstGeom>
          <a:noFill/>
          <a:ln>
            <a:noFill/>
          </a:ln>
        </p:spPr>
        <p:txBody>
          <a:bodyPr spcFirstLastPara="1" wrap="square" lIns="0" tIns="60950" rIns="0" bIns="0" anchor="t" anchorCtr="0">
            <a:spAutoFit/>
          </a:bodyPr>
          <a:lstStyle/>
          <a:p>
            <a:pPr marL="241300" marR="6350" lvl="0" indent="-229234" algn="l" rtl="0">
              <a:lnSpc>
                <a:spcPct val="107857"/>
              </a:lnSpc>
              <a:spcBef>
                <a:spcPts val="0"/>
              </a:spcBef>
              <a:spcAft>
                <a:spcPts val="0"/>
              </a:spcAft>
              <a:buClr>
                <a:srgbClr val="FF0000"/>
              </a:buClr>
              <a:buSzPts val="2800"/>
              <a:buFont typeface="Arial"/>
              <a:buChar char="•"/>
            </a:pPr>
            <a:r>
              <a:rPr lang="en-US" sz="2800" b="1" i="0" u="sng" strike="noStrike" cap="none">
                <a:solidFill>
                  <a:srgbClr val="FF0000"/>
                </a:solidFill>
                <a:latin typeface="Calibri"/>
                <a:ea typeface="Calibri"/>
                <a:cs typeface="Calibri"/>
                <a:sym typeface="Calibri"/>
              </a:rPr>
              <a:t>Microphone:</a:t>
            </a:r>
            <a:r>
              <a:rPr lang="en-US" sz="2800" b="1" i="0" u="none" strike="noStrike" cap="none">
                <a:solidFill>
                  <a:srgbClr val="FF0000"/>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Sound	is	produced	when	there	is	a	vibration	in	the  atmosphere.</a:t>
            </a:r>
            <a:endParaRPr sz="2800" b="0" i="0" u="none" strike="noStrike" cap="none">
              <a:solidFill>
                <a:schemeClr val="dk1"/>
              </a:solidFill>
              <a:latin typeface="Calibri"/>
              <a:ea typeface="Calibri"/>
              <a:cs typeface="Calibri"/>
              <a:sym typeface="Calibri"/>
            </a:endParaRPr>
          </a:p>
          <a:p>
            <a:pPr marL="241300" marR="7620" lvl="0" indent="-229234" algn="l" rtl="0">
              <a:lnSpc>
                <a:spcPct val="107857"/>
              </a:lnSpc>
              <a:spcBef>
                <a:spcPts val="101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This vibration disturbs the air, causing air particles to bounce off other  air particles, carrying the vibration throughout.</a:t>
            </a:r>
            <a:endParaRPr sz="2800" b="0" i="0" u="none" strike="noStrike" cap="none">
              <a:solidFill>
                <a:schemeClr val="dk1"/>
              </a:solidFill>
              <a:latin typeface="Calibri"/>
              <a:ea typeface="Calibri"/>
              <a:cs typeface="Calibri"/>
              <a:sym typeface="Calibri"/>
            </a:endParaRPr>
          </a:p>
          <a:p>
            <a:pPr marL="241300" marR="9525" lvl="0" indent="-229234" algn="l" rtl="0">
              <a:lnSpc>
                <a:spcPct val="108214"/>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We	hear	these	changes  in	air	pressure	by	translating	the  change	to  electrical signals that the brain can process.</a:t>
            </a:r>
            <a:endParaRPr sz="2800" b="0" i="0" u="none" strike="noStrike" cap="none">
              <a:solidFill>
                <a:schemeClr val="dk1"/>
              </a:solidFill>
              <a:latin typeface="Calibri"/>
              <a:ea typeface="Calibri"/>
              <a:cs typeface="Calibri"/>
              <a:sym typeface="Calibri"/>
            </a:endParaRPr>
          </a:p>
          <a:p>
            <a:pPr marL="241300" marR="5080" lvl="0" indent="-229234" algn="l" rtl="0">
              <a:lnSpc>
                <a:spcPct val="107857"/>
              </a:lnSpc>
              <a:spcBef>
                <a:spcPts val="995"/>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A	transducer	used	to	convert	these	sound	vibrations	into	electrical  signal is called Microphone.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611"/>
        <p:cNvGrpSpPr/>
        <p:nvPr/>
      </p:nvGrpSpPr>
      <p:grpSpPr>
        <a:xfrm>
          <a:off x="0" y="0"/>
          <a:ext cx="0" cy="0"/>
          <a:chOff x="0" y="0"/>
          <a:chExt cx="0" cy="0"/>
        </a:xfrm>
      </p:grpSpPr>
      <p:sp>
        <p:nvSpPr>
          <p:cNvPr id="612" name="Google Shape;612;p6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13" name="Google Shape;613;p6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614" name="Google Shape;614;p6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15" name="Google Shape;615;p6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59</a:t>
            </a:fld>
            <a:endParaRPr/>
          </a:p>
        </p:txBody>
      </p:sp>
      <p:sp>
        <p:nvSpPr>
          <p:cNvPr id="616" name="Google Shape;616;p65"/>
          <p:cNvSpPr txBox="1"/>
          <p:nvPr/>
        </p:nvSpPr>
        <p:spPr>
          <a:xfrm>
            <a:off x="1007160" y="78486"/>
            <a:ext cx="10360660" cy="5723890"/>
          </a:xfrm>
          <a:prstGeom prst="rect">
            <a:avLst/>
          </a:prstGeom>
          <a:noFill/>
          <a:ln>
            <a:noFill/>
          </a:ln>
        </p:spPr>
        <p:txBody>
          <a:bodyPr spcFirstLastPara="1" wrap="square" lIns="0" tIns="61575" rIns="0" bIns="0" anchor="t" anchorCtr="0">
            <a:spAutoFit/>
          </a:bodyPr>
          <a:lstStyle/>
          <a:p>
            <a:pPr marL="241300" marR="5080" lvl="0" indent="-228600" algn="just" rtl="0">
              <a:lnSpc>
                <a:spcPct val="90000"/>
              </a:lnSpc>
              <a:spcBef>
                <a:spcPts val="0"/>
              </a:spcBef>
              <a:spcAft>
                <a:spcPts val="0"/>
              </a:spcAft>
              <a:buClr>
                <a:srgbClr val="FF0000"/>
              </a:buClr>
              <a:buSzPts val="3200"/>
              <a:buFont typeface="Arial"/>
              <a:buChar char="•"/>
            </a:pPr>
            <a:r>
              <a:rPr lang="en-US" sz="3200" b="1" i="0" u="sng" strike="noStrike" cap="none">
                <a:solidFill>
                  <a:srgbClr val="FF0000"/>
                </a:solidFill>
                <a:latin typeface="Calibri"/>
                <a:ea typeface="Calibri"/>
                <a:cs typeface="Calibri"/>
                <a:sym typeface="Calibri"/>
              </a:rPr>
              <a:t>Amplifier:</a:t>
            </a:r>
            <a:r>
              <a:rPr lang="en-US" sz="3200" b="1" i="0" u="none" strike="noStrike" cap="none">
                <a:solidFill>
                  <a:srgbClr val="FF0000"/>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Most steps of the sound process, such as the  microphone and recorder require very little electrical current  to be produced. The last step of the process, moving the  speaker cone, does require more of a boost in current for the  audio signal.</a:t>
            </a:r>
            <a:endParaRPr sz="3200" b="0" i="0" u="none" strike="noStrike" cap="none">
              <a:solidFill>
                <a:schemeClr val="dk1"/>
              </a:solidFill>
              <a:latin typeface="Calibri"/>
              <a:ea typeface="Calibri"/>
              <a:cs typeface="Calibri"/>
              <a:sym typeface="Calibri"/>
            </a:endParaRPr>
          </a:p>
          <a:p>
            <a:pPr marL="241300" marR="9525" lvl="0" indent="-228600" algn="just" rtl="0">
              <a:lnSpc>
                <a:spcPct val="108124"/>
              </a:lnSpc>
              <a:spcBef>
                <a:spcPts val="1045"/>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This boost has to preserve the same pattern without any  distortion of the original signal. </a:t>
            </a:r>
            <a:r>
              <a:rPr lang="en-US" sz="3200" b="0" i="0" u="none" strike="noStrike" cap="none">
                <a:solidFill>
                  <a:srgbClr val="FF0000"/>
                </a:solidFill>
                <a:latin typeface="Calibri"/>
                <a:ea typeface="Calibri"/>
                <a:cs typeface="Calibri"/>
                <a:sym typeface="Calibri"/>
              </a:rPr>
              <a:t>The boost is created by an  amplifier.</a:t>
            </a:r>
            <a:endParaRPr sz="3200" b="0" i="0" u="none" strike="noStrike" cap="none">
              <a:solidFill>
                <a:schemeClr val="dk1"/>
              </a:solidFill>
              <a:latin typeface="Calibri"/>
              <a:ea typeface="Calibri"/>
              <a:cs typeface="Calibri"/>
              <a:sym typeface="Calibri"/>
            </a:endParaRPr>
          </a:p>
          <a:p>
            <a:pPr marL="241300" marR="6350" lvl="0" indent="-228600" algn="just" rtl="0">
              <a:lnSpc>
                <a:spcPct val="108124"/>
              </a:lnSpc>
              <a:spcBef>
                <a:spcPts val="985"/>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amplifier's sole purpose to produce a more powerful  audio signal in order to be heard through a speaker.</a:t>
            </a:r>
            <a:endParaRPr sz="3200" b="0" i="0" u="none" strike="noStrike" cap="none">
              <a:solidFill>
                <a:schemeClr val="dk1"/>
              </a:solidFill>
              <a:latin typeface="Calibri"/>
              <a:ea typeface="Calibri"/>
              <a:cs typeface="Calibri"/>
              <a:sym typeface="Calibri"/>
            </a:endParaRPr>
          </a:p>
          <a:p>
            <a:pPr marL="241300" marR="7620" lvl="0" indent="-228600" algn="just" rtl="0">
              <a:lnSpc>
                <a:spcPct val="108124"/>
              </a:lnSpc>
              <a:spcBef>
                <a:spcPts val="1005"/>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Although amplifiers have just a simple purpose, the  components that make then can be very complex.</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2971800" y="328137"/>
            <a:ext cx="6324600" cy="43386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b="1" i="0">
                <a:latin typeface="Times New Roman"/>
                <a:ea typeface="Times New Roman"/>
                <a:cs typeface="Times New Roman"/>
                <a:sym typeface="Times New Roman"/>
              </a:rPr>
              <a:t>Human hearing area in frequency and intensity.</a:t>
            </a:r>
            <a:endParaRPr sz="2400" b="1">
              <a:latin typeface="Times New Roman"/>
              <a:ea typeface="Times New Roman"/>
              <a:cs typeface="Times New Roman"/>
              <a:sym typeface="Times New Roman"/>
            </a:endParaRPr>
          </a:p>
        </p:txBody>
      </p:sp>
      <p:sp>
        <p:nvSpPr>
          <p:cNvPr id="87" name="Google Shape;87;p12"/>
          <p:cNvSpPr txBox="1">
            <a:spLocks noGrp="1"/>
          </p:cNvSpPr>
          <p:nvPr>
            <p:ph type="body" idx="1"/>
          </p:nvPr>
        </p:nvSpPr>
        <p:spPr>
          <a:xfrm>
            <a:off x="190500" y="762001"/>
            <a:ext cx="11810999" cy="5333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88" name="Google Shape;88;p12"/>
          <p:cNvPicPr preferRelativeResize="0"/>
          <p:nvPr/>
        </p:nvPicPr>
        <p:blipFill rotWithShape="1">
          <a:blip r:embed="rId3">
            <a:alphaModFix/>
          </a:blip>
          <a:srcRect/>
          <a:stretch/>
        </p:blipFill>
        <p:spPr>
          <a:xfrm>
            <a:off x="1905000" y="1051560"/>
            <a:ext cx="8839200" cy="504444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620"/>
        <p:cNvGrpSpPr/>
        <p:nvPr/>
      </p:nvGrpSpPr>
      <p:grpSpPr>
        <a:xfrm>
          <a:off x="0" y="0"/>
          <a:ext cx="0" cy="0"/>
          <a:chOff x="0" y="0"/>
          <a:chExt cx="0" cy="0"/>
        </a:xfrm>
      </p:grpSpPr>
      <p:sp>
        <p:nvSpPr>
          <p:cNvPr id="621" name="Google Shape;621;p6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22" name="Google Shape;622;p6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623" name="Google Shape;623;p6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24" name="Google Shape;624;p6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60</a:t>
            </a:fld>
            <a:endParaRPr/>
          </a:p>
        </p:txBody>
      </p:sp>
      <p:sp>
        <p:nvSpPr>
          <p:cNvPr id="625" name="Google Shape;625;p66"/>
          <p:cNvSpPr txBox="1"/>
          <p:nvPr/>
        </p:nvSpPr>
        <p:spPr>
          <a:xfrm>
            <a:off x="916939" y="1793493"/>
            <a:ext cx="10360025" cy="452120"/>
          </a:xfrm>
          <a:prstGeom prst="rect">
            <a:avLst/>
          </a:prstGeom>
          <a:noFill/>
          <a:ln>
            <a:noFill/>
          </a:ln>
        </p:spPr>
        <p:txBody>
          <a:bodyPr spcFirstLastPara="1" wrap="square" lIns="0" tIns="12050"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1" i="0" u="sng" strike="noStrike" cap="none">
                <a:solidFill>
                  <a:schemeClr val="dk1"/>
                </a:solidFill>
                <a:latin typeface="Calibri"/>
                <a:ea typeface="Calibri"/>
                <a:cs typeface="Calibri"/>
                <a:sym typeface="Calibri"/>
              </a:rPr>
              <a:t>Loudspeaker:</a:t>
            </a:r>
            <a:r>
              <a:rPr lang="en-US" sz="2800" b="1" i="0"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A	loudspeaker	(or	"speaker",	or	in	the	early	days	of</a:t>
            </a:r>
            <a:endParaRPr sz="2800" b="0" i="0" u="none" strike="noStrike" cap="none">
              <a:solidFill>
                <a:schemeClr val="dk1"/>
              </a:solidFill>
              <a:latin typeface="Calibri"/>
              <a:ea typeface="Calibri"/>
              <a:cs typeface="Calibri"/>
              <a:sym typeface="Calibri"/>
            </a:endParaRPr>
          </a:p>
        </p:txBody>
      </p:sp>
      <p:sp>
        <p:nvSpPr>
          <p:cNvPr id="626" name="Google Shape;626;p66"/>
          <p:cNvSpPr txBox="1"/>
          <p:nvPr/>
        </p:nvSpPr>
        <p:spPr>
          <a:xfrm>
            <a:off x="1145844" y="2177237"/>
            <a:ext cx="10129520"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0" i="0" u="none" strike="noStrike" cap="none">
                <a:solidFill>
                  <a:schemeClr val="dk1"/>
                </a:solidFill>
                <a:latin typeface="Calibri"/>
                <a:ea typeface="Calibri"/>
                <a:cs typeface="Calibri"/>
                <a:sym typeface="Calibri"/>
              </a:rPr>
              <a:t>radio	"loud-speaker")	is	an	electroacoustic	transducer	that</a:t>
            </a:r>
            <a:endParaRPr sz="2800" b="0" i="0" u="none" strike="noStrike" cap="none">
              <a:solidFill>
                <a:schemeClr val="dk1"/>
              </a:solidFill>
              <a:latin typeface="Calibri"/>
              <a:ea typeface="Calibri"/>
              <a:cs typeface="Calibri"/>
              <a:sym typeface="Calibri"/>
            </a:endParaRPr>
          </a:p>
        </p:txBody>
      </p:sp>
      <p:sp>
        <p:nvSpPr>
          <p:cNvPr id="627" name="Google Shape;627;p66"/>
          <p:cNvSpPr txBox="1"/>
          <p:nvPr/>
        </p:nvSpPr>
        <p:spPr>
          <a:xfrm>
            <a:off x="916939" y="2474937"/>
            <a:ext cx="10339705" cy="1050925"/>
          </a:xfrm>
          <a:prstGeom prst="rect">
            <a:avLst/>
          </a:prstGeom>
          <a:noFill/>
          <a:ln>
            <a:noFill/>
          </a:ln>
        </p:spPr>
        <p:txBody>
          <a:bodyPr spcFirstLastPara="1" wrap="square" lIns="0" tIns="98425" rIns="0" bIns="0" anchor="t" anchorCtr="0">
            <a:spAutoFit/>
          </a:bodyPr>
          <a:lstStyle/>
          <a:p>
            <a:pPr marL="241300" marR="0" lvl="0" indent="0" algn="l" rtl="0">
              <a:lnSpc>
                <a:spcPct val="100000"/>
              </a:lnSpc>
              <a:spcBef>
                <a:spcPts val="0"/>
              </a:spcBef>
              <a:spcAft>
                <a:spcPts val="0"/>
              </a:spcAft>
              <a:buNone/>
            </a:pPr>
            <a:r>
              <a:rPr lang="en-US" sz="2800" b="0" i="0" u="none" strike="noStrike" cap="none">
                <a:solidFill>
                  <a:schemeClr val="dk1"/>
                </a:solidFill>
                <a:latin typeface="Calibri"/>
                <a:ea typeface="Calibri"/>
                <a:cs typeface="Calibri"/>
                <a:sym typeface="Calibri"/>
              </a:rPr>
              <a:t>produces sound in response to an electrical audio signal input.</a:t>
            </a:r>
            <a:endParaRPr sz="2800" b="0" i="0" u="none" strike="noStrike" cap="none">
              <a:solidFill>
                <a:schemeClr val="dk1"/>
              </a:solidFill>
              <a:latin typeface="Calibri"/>
              <a:ea typeface="Calibri"/>
              <a:cs typeface="Calibri"/>
              <a:sym typeface="Calibri"/>
            </a:endParaRPr>
          </a:p>
          <a:p>
            <a:pPr marL="241300" marR="0" lvl="0" indent="-229234" algn="l" rtl="0">
              <a:lnSpc>
                <a:spcPct val="100000"/>
              </a:lnSpc>
              <a:spcBef>
                <a:spcPts val="67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 other words, speakers convert electrical signals into audible signals.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631"/>
        <p:cNvGrpSpPr/>
        <p:nvPr/>
      </p:nvGrpSpPr>
      <p:grpSpPr>
        <a:xfrm>
          <a:off x="0" y="0"/>
          <a:ext cx="0" cy="0"/>
          <a:chOff x="0" y="0"/>
          <a:chExt cx="0" cy="0"/>
        </a:xfrm>
      </p:grpSpPr>
      <p:sp>
        <p:nvSpPr>
          <p:cNvPr id="632" name="Google Shape;632;p6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33" name="Google Shape;633;p6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634" name="Google Shape;634;p6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35" name="Google Shape;635;p6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61</a:t>
            </a:fld>
            <a:endParaRPr/>
          </a:p>
        </p:txBody>
      </p:sp>
      <p:sp>
        <p:nvSpPr>
          <p:cNvPr id="636" name="Google Shape;636;p67"/>
          <p:cNvSpPr txBox="1">
            <a:spLocks noGrp="1"/>
          </p:cNvSpPr>
          <p:nvPr>
            <p:ph type="title"/>
          </p:nvPr>
        </p:nvSpPr>
        <p:spPr>
          <a:xfrm>
            <a:off x="3646170" y="297002"/>
            <a:ext cx="489966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a:t>Stereo Amplifier system:</a:t>
            </a:r>
            <a:endParaRPr/>
          </a:p>
        </p:txBody>
      </p:sp>
      <p:sp>
        <p:nvSpPr>
          <p:cNvPr id="637" name="Google Shape;637;p67"/>
          <p:cNvSpPr txBox="1"/>
          <p:nvPr/>
        </p:nvSpPr>
        <p:spPr>
          <a:xfrm>
            <a:off x="916939" y="1316558"/>
            <a:ext cx="10360660" cy="4290695"/>
          </a:xfrm>
          <a:prstGeom prst="rect">
            <a:avLst/>
          </a:prstGeom>
          <a:noFill/>
          <a:ln>
            <a:noFill/>
          </a:ln>
        </p:spPr>
        <p:txBody>
          <a:bodyPr spcFirstLastPara="1" wrap="square" lIns="0" tIns="60325" rIns="0" bIns="0" anchor="t" anchorCtr="0">
            <a:spAutoFit/>
          </a:bodyPr>
          <a:lstStyle/>
          <a:p>
            <a:pPr marL="241300" marR="6985" lvl="0" indent="-229234" algn="just" rtl="0">
              <a:lnSpc>
                <a:spcPct val="108214"/>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word ‘stereophony’ is derived from two Greek words: ‘stereos’ &amp;  ‘phone’, meaning ‘solid’ &amp; ‘sound’, respectively.</a:t>
            </a:r>
            <a:endParaRPr sz="2800" b="0" i="0" u="none" strike="noStrike" cap="none">
              <a:solidFill>
                <a:schemeClr val="dk1"/>
              </a:solidFill>
              <a:latin typeface="Calibri"/>
              <a:ea typeface="Calibri"/>
              <a:cs typeface="Calibri"/>
              <a:sym typeface="Calibri"/>
            </a:endParaRPr>
          </a:p>
          <a:p>
            <a:pPr marL="241300" marR="0" lvl="0" indent="-229234" algn="just" rtl="0">
              <a:lnSpc>
                <a:spcPct val="100000"/>
              </a:lnSpc>
              <a:spcBef>
                <a:spcPts val="62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Thus stereophony means solid sound or ‘</a:t>
            </a:r>
            <a:r>
              <a:rPr lang="en-US" sz="2800" b="0" i="0" u="none" strike="noStrike" cap="none">
                <a:solidFill>
                  <a:srgbClr val="FF0000"/>
                </a:solidFill>
                <a:latin typeface="Calibri"/>
                <a:ea typeface="Calibri"/>
                <a:cs typeface="Calibri"/>
                <a:sym typeface="Calibri"/>
              </a:rPr>
              <a:t>3-dimensional sound</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241300" marR="5080" lvl="0" indent="-229234" algn="just" rtl="0">
              <a:lnSpc>
                <a:spcPct val="90000"/>
              </a:lnSpc>
              <a:spcBef>
                <a:spcPts val="994"/>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There is minute difference of phase &amp; intensity in the sounds reaching  the 2 ears. This difference is interpreted by the brain such a way so as  to enable the listener judge the direction from which the sounds are  coming.</a:t>
            </a:r>
            <a:endParaRPr sz="2800" b="0" i="0" u="none" strike="noStrike" cap="none">
              <a:solidFill>
                <a:schemeClr val="dk1"/>
              </a:solidFill>
              <a:latin typeface="Calibri"/>
              <a:ea typeface="Calibri"/>
              <a:cs typeface="Calibri"/>
              <a:sym typeface="Calibri"/>
            </a:endParaRPr>
          </a:p>
          <a:p>
            <a:pPr marL="241300" marR="8255" lvl="0" indent="-229234" algn="just" rtl="0">
              <a:lnSpc>
                <a:spcPct val="107857"/>
              </a:lnSpc>
              <a:spcBef>
                <a:spcPts val="1045"/>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Stereophonic sound or, more commonly, </a:t>
            </a:r>
            <a:r>
              <a:rPr lang="en-US" sz="2800" b="0" i="0" u="none" strike="noStrike" cap="none">
                <a:solidFill>
                  <a:srgbClr val="FF0000"/>
                </a:solidFill>
                <a:latin typeface="Calibri"/>
                <a:ea typeface="Calibri"/>
                <a:cs typeface="Calibri"/>
                <a:sym typeface="Calibri"/>
              </a:rPr>
              <a:t>stereo</a:t>
            </a:r>
            <a:r>
              <a:rPr lang="en-US" sz="2800" b="0" i="0" u="none" strike="noStrike" cap="none">
                <a:solidFill>
                  <a:schemeClr val="dk1"/>
                </a:solidFill>
                <a:latin typeface="Calibri"/>
                <a:ea typeface="Calibri"/>
                <a:cs typeface="Calibri"/>
                <a:sym typeface="Calibri"/>
              </a:rPr>
              <a:t>, is a method of sound  reproduction that creates an illusion of directionality and audible  perspective.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641"/>
        <p:cNvGrpSpPr/>
        <p:nvPr/>
      </p:nvGrpSpPr>
      <p:grpSpPr>
        <a:xfrm>
          <a:off x="0" y="0"/>
          <a:ext cx="0" cy="0"/>
          <a:chOff x="0" y="0"/>
          <a:chExt cx="0" cy="0"/>
        </a:xfrm>
      </p:grpSpPr>
      <p:sp>
        <p:nvSpPr>
          <p:cNvPr id="642" name="Google Shape;642;p6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43" name="Google Shape;643;p6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644" name="Google Shape;644;p6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45" name="Google Shape;645;p6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62</a:t>
            </a:fld>
            <a:endParaRPr/>
          </a:p>
        </p:txBody>
      </p:sp>
      <p:sp>
        <p:nvSpPr>
          <p:cNvPr id="646" name="Google Shape;646;p68"/>
          <p:cNvSpPr txBox="1">
            <a:spLocks noGrp="1"/>
          </p:cNvSpPr>
          <p:nvPr>
            <p:ph type="title"/>
          </p:nvPr>
        </p:nvSpPr>
        <p:spPr>
          <a:xfrm>
            <a:off x="3420617" y="334467"/>
            <a:ext cx="534924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a:t>Stereo Amplifier system…..</a:t>
            </a:r>
            <a:endParaRPr/>
          </a:p>
        </p:txBody>
      </p:sp>
      <p:sp>
        <p:nvSpPr>
          <p:cNvPr id="647" name="Google Shape;647;p68"/>
          <p:cNvSpPr txBox="1"/>
          <p:nvPr/>
        </p:nvSpPr>
        <p:spPr>
          <a:xfrm>
            <a:off x="1145844" y="1610690"/>
            <a:ext cx="1874520"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0" i="0" u="none" strike="noStrike" cap="none">
                <a:solidFill>
                  <a:schemeClr val="dk1"/>
                </a:solidFill>
                <a:latin typeface="Calibri"/>
                <a:ea typeface="Calibri"/>
                <a:cs typeface="Calibri"/>
                <a:sym typeface="Calibri"/>
              </a:rPr>
              <a:t>independent</a:t>
            </a:r>
            <a:endParaRPr sz="2800" b="0" i="0" u="none" strike="noStrike" cap="none">
              <a:solidFill>
                <a:schemeClr val="dk1"/>
              </a:solidFill>
              <a:latin typeface="Calibri"/>
              <a:ea typeface="Calibri"/>
              <a:cs typeface="Calibri"/>
              <a:sym typeface="Calibri"/>
            </a:endParaRPr>
          </a:p>
        </p:txBody>
      </p:sp>
      <p:sp>
        <p:nvSpPr>
          <p:cNvPr id="648" name="Google Shape;648;p68"/>
          <p:cNvSpPr txBox="1"/>
          <p:nvPr/>
        </p:nvSpPr>
        <p:spPr>
          <a:xfrm>
            <a:off x="916939" y="1226947"/>
            <a:ext cx="8536940" cy="835660"/>
          </a:xfrm>
          <a:prstGeom prst="rect">
            <a:avLst/>
          </a:prstGeom>
          <a:noFill/>
          <a:ln>
            <a:noFill/>
          </a:ln>
        </p:spPr>
        <p:txBody>
          <a:bodyPr spcFirstLastPara="1" wrap="square" lIns="0" tIns="60950" rIns="0" bIns="0" anchor="t" anchorCtr="0">
            <a:spAutoFit/>
          </a:bodyPr>
          <a:lstStyle/>
          <a:p>
            <a:pPr marL="241934" marR="5080" lvl="0" indent="-241934" algn="l" rtl="0">
              <a:lnSpc>
                <a:spcPct val="107857"/>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This	is	usually		achieved	by		using	two  audio	channels	through	a	configuration</a:t>
            </a:r>
            <a:endParaRPr sz="2800" b="0" i="0" u="none" strike="noStrike" cap="none">
              <a:solidFill>
                <a:schemeClr val="dk1"/>
              </a:solidFill>
              <a:latin typeface="Calibri"/>
              <a:ea typeface="Calibri"/>
              <a:cs typeface="Calibri"/>
              <a:sym typeface="Calibri"/>
            </a:endParaRPr>
          </a:p>
        </p:txBody>
      </p:sp>
      <p:sp>
        <p:nvSpPr>
          <p:cNvPr id="649" name="Google Shape;649;p68"/>
          <p:cNvSpPr txBox="1"/>
          <p:nvPr/>
        </p:nvSpPr>
        <p:spPr>
          <a:xfrm>
            <a:off x="9638538" y="1226947"/>
            <a:ext cx="1638935" cy="835660"/>
          </a:xfrm>
          <a:prstGeom prst="rect">
            <a:avLst/>
          </a:prstGeom>
          <a:noFill/>
          <a:ln>
            <a:noFill/>
          </a:ln>
        </p:spPr>
        <p:txBody>
          <a:bodyPr spcFirstLastPara="1" wrap="square" lIns="0" tIns="60950" rIns="0" bIns="0" anchor="t" anchorCtr="0">
            <a:spAutoFit/>
          </a:bodyPr>
          <a:lstStyle/>
          <a:p>
            <a:pPr marL="21590" marR="5080" lvl="0" indent="-9525" algn="l" rtl="0">
              <a:lnSpc>
                <a:spcPct val="107857"/>
              </a:lnSpc>
              <a:spcBef>
                <a:spcPts val="0"/>
              </a:spcBef>
              <a:spcAft>
                <a:spcPts val="0"/>
              </a:spcAft>
              <a:buNone/>
            </a:pPr>
            <a:r>
              <a:rPr lang="en-US" sz="2800" b="0" i="0" u="none" strike="noStrike" cap="none">
                <a:solidFill>
                  <a:schemeClr val="dk1"/>
                </a:solidFill>
                <a:latin typeface="Calibri"/>
                <a:ea typeface="Calibri"/>
                <a:cs typeface="Calibri"/>
                <a:sym typeface="Calibri"/>
              </a:rPr>
              <a:t>or		more  of	two	or</a:t>
            </a:r>
            <a:endParaRPr sz="2800" b="0" i="0" u="none" strike="noStrike" cap="none">
              <a:solidFill>
                <a:schemeClr val="dk1"/>
              </a:solidFill>
              <a:latin typeface="Calibri"/>
              <a:ea typeface="Calibri"/>
              <a:cs typeface="Calibri"/>
              <a:sym typeface="Calibri"/>
            </a:endParaRPr>
          </a:p>
        </p:txBody>
      </p:sp>
      <p:sp>
        <p:nvSpPr>
          <p:cNvPr id="650" name="Google Shape;650;p68"/>
          <p:cNvSpPr txBox="1"/>
          <p:nvPr/>
        </p:nvSpPr>
        <p:spPr>
          <a:xfrm>
            <a:off x="916939" y="1995297"/>
            <a:ext cx="10360025" cy="3395345"/>
          </a:xfrm>
          <a:prstGeom prst="rect">
            <a:avLst/>
          </a:prstGeom>
          <a:noFill/>
          <a:ln>
            <a:noFill/>
          </a:ln>
        </p:spPr>
        <p:txBody>
          <a:bodyPr spcFirstLastPara="1" wrap="square" lIns="0" tIns="60950" rIns="0" bIns="0" anchor="t" anchorCtr="0">
            <a:spAutoFit/>
          </a:bodyPr>
          <a:lstStyle/>
          <a:p>
            <a:pPr marL="241300" marR="5080" lvl="0" indent="0" algn="just" rtl="0">
              <a:lnSpc>
                <a:spcPct val="107857"/>
              </a:lnSpc>
              <a:spcBef>
                <a:spcPts val="0"/>
              </a:spcBef>
              <a:spcAft>
                <a:spcPts val="0"/>
              </a:spcAft>
              <a:buNone/>
            </a:pPr>
            <a:r>
              <a:rPr lang="en-US" sz="2800" b="0" i="0" u="none" strike="noStrike" cap="none">
                <a:solidFill>
                  <a:schemeClr val="dk1"/>
                </a:solidFill>
                <a:latin typeface="Calibri"/>
                <a:ea typeface="Calibri"/>
                <a:cs typeface="Calibri"/>
                <a:sym typeface="Calibri"/>
              </a:rPr>
              <a:t>more loudspeakers (or stereo headphones)in such a way as to create  the impression of sound heard from various directions, as in natural  hearing.</a:t>
            </a:r>
            <a:endParaRPr sz="2800" b="0" i="0" u="none" strike="noStrike" cap="none">
              <a:solidFill>
                <a:schemeClr val="dk1"/>
              </a:solidFill>
              <a:latin typeface="Calibri"/>
              <a:ea typeface="Calibri"/>
              <a:cs typeface="Calibri"/>
              <a:sym typeface="Calibri"/>
            </a:endParaRPr>
          </a:p>
          <a:p>
            <a:pPr marL="241300" marR="5715" lvl="0" indent="-229234" algn="just" rtl="0">
              <a:lnSpc>
                <a:spcPct val="107857"/>
              </a:lnSpc>
              <a:spcBef>
                <a:spcPts val="1019"/>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Thus the term "stereophonic" applies to so-called "quadraphonic"  and "surround-sound" systems as well as the more common two-  channel, two-speaker systems.</a:t>
            </a:r>
            <a:endParaRPr sz="2800" b="0" i="0" u="none" strike="noStrike" cap="none">
              <a:solidFill>
                <a:schemeClr val="dk1"/>
              </a:solidFill>
              <a:latin typeface="Calibri"/>
              <a:ea typeface="Calibri"/>
              <a:cs typeface="Calibri"/>
              <a:sym typeface="Calibri"/>
            </a:endParaRPr>
          </a:p>
          <a:p>
            <a:pPr marL="241300" marR="7620" lvl="0" indent="-229234" algn="just" rtl="0">
              <a:lnSpc>
                <a:spcPct val="108214"/>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It is often contrasted with monophonic or "mono" sound, where  audio is in the form of one channel.</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654"/>
        <p:cNvGrpSpPr/>
        <p:nvPr/>
      </p:nvGrpSpPr>
      <p:grpSpPr>
        <a:xfrm>
          <a:off x="0" y="0"/>
          <a:ext cx="0" cy="0"/>
          <a:chOff x="0" y="0"/>
          <a:chExt cx="0" cy="0"/>
        </a:xfrm>
      </p:grpSpPr>
      <p:sp>
        <p:nvSpPr>
          <p:cNvPr id="655" name="Google Shape;655;p69"/>
          <p:cNvSpPr txBox="1">
            <a:spLocks noGrp="1"/>
          </p:cNvSpPr>
          <p:nvPr>
            <p:ph type="title"/>
          </p:nvPr>
        </p:nvSpPr>
        <p:spPr>
          <a:xfrm>
            <a:off x="1813941" y="99441"/>
            <a:ext cx="8565515" cy="1183640"/>
          </a:xfrm>
          <a:prstGeom prst="rect">
            <a:avLst/>
          </a:prstGeom>
          <a:noFill/>
          <a:ln>
            <a:noFill/>
          </a:ln>
        </p:spPr>
        <p:txBody>
          <a:bodyPr spcFirstLastPara="1" wrap="square" lIns="0" tIns="81275" rIns="0" bIns="0" anchor="t" anchorCtr="0">
            <a:spAutoFit/>
          </a:bodyPr>
          <a:lstStyle/>
          <a:p>
            <a:pPr marL="2256155" marR="5080" lvl="0" indent="-2244090" algn="l" rtl="0">
              <a:lnSpc>
                <a:spcPct val="108000"/>
              </a:lnSpc>
              <a:spcBef>
                <a:spcPts val="0"/>
              </a:spcBef>
              <a:spcAft>
                <a:spcPts val="0"/>
              </a:spcAft>
              <a:buNone/>
            </a:pPr>
            <a:r>
              <a:rPr lang="en-US" u="sng"/>
              <a:t>Difference between Stereophony system &amp; </a:t>
            </a:r>
            <a:r>
              <a:rPr lang="en-US"/>
              <a:t> </a:t>
            </a:r>
            <a:r>
              <a:rPr lang="en-US" u="sng"/>
              <a:t>monophony system:</a:t>
            </a:r>
            <a:endParaRPr/>
          </a:p>
        </p:txBody>
      </p:sp>
      <p:graphicFrame>
        <p:nvGraphicFramePr>
          <p:cNvPr id="656" name="Google Shape;656;p69"/>
          <p:cNvGraphicFramePr/>
          <p:nvPr/>
        </p:nvGraphicFramePr>
        <p:xfrm>
          <a:off x="608241" y="1477644"/>
          <a:ext cx="3000000" cy="3000000"/>
        </p:xfrm>
        <a:graphic>
          <a:graphicData uri="http://schemas.openxmlformats.org/drawingml/2006/table">
            <a:tbl>
              <a:tblPr firstRow="1" bandRow="1">
                <a:noFill/>
                <a:tableStyleId>{C0409E4B-2742-4437-9D2C-B1C4FA788ACE}</a:tableStyleId>
              </a:tblPr>
              <a:tblGrid>
                <a:gridCol w="81275">
                  <a:extLst>
                    <a:ext uri="{9D8B030D-6E8A-4147-A177-3AD203B41FA5}">
                      <a16:colId xmlns:a16="http://schemas.microsoft.com/office/drawing/2014/main" val="20000"/>
                    </a:ext>
                  </a:extLst>
                </a:gridCol>
                <a:gridCol w="1612275">
                  <a:extLst>
                    <a:ext uri="{9D8B030D-6E8A-4147-A177-3AD203B41FA5}">
                      <a16:colId xmlns:a16="http://schemas.microsoft.com/office/drawing/2014/main" val="20001"/>
                    </a:ext>
                  </a:extLst>
                </a:gridCol>
                <a:gridCol w="4025900">
                  <a:extLst>
                    <a:ext uri="{9D8B030D-6E8A-4147-A177-3AD203B41FA5}">
                      <a16:colId xmlns:a16="http://schemas.microsoft.com/office/drawing/2014/main" val="20002"/>
                    </a:ext>
                  </a:extLst>
                </a:gridCol>
                <a:gridCol w="5149225">
                  <a:extLst>
                    <a:ext uri="{9D8B030D-6E8A-4147-A177-3AD203B41FA5}">
                      <a16:colId xmlns:a16="http://schemas.microsoft.com/office/drawing/2014/main" val="20003"/>
                    </a:ext>
                  </a:extLst>
                </a:gridCol>
              </a:tblGrid>
              <a:tr h="389250">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EC7C30"/>
                      </a:solidFill>
                      <a:prstDash val="solid"/>
                      <a:round/>
                      <a:headEnd type="none" w="sm" len="sm"/>
                      <a:tailEnd type="none" w="sm" len="sm"/>
                    </a:lnL>
                    <a:lnR w="76200" cap="flat" cmpd="sng">
                      <a:solidFill>
                        <a:srgbClr val="FFFFFF"/>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76200" cap="flat" cmpd="sng">
                      <a:solidFill>
                        <a:srgbClr val="FFFFFF"/>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0" marR="135255" lvl="0" indent="0" algn="ctr" rtl="0">
                        <a:lnSpc>
                          <a:spcPct val="100000"/>
                        </a:lnSpc>
                        <a:spcBef>
                          <a:spcPts val="0"/>
                        </a:spcBef>
                        <a:spcAft>
                          <a:spcPts val="0"/>
                        </a:spcAft>
                        <a:buNone/>
                      </a:pPr>
                      <a:r>
                        <a:rPr lang="en-US" sz="2000" u="none" strike="noStrike" cap="none">
                          <a:latin typeface="Calibri"/>
                          <a:ea typeface="Calibri"/>
                          <a:cs typeface="Calibri"/>
                          <a:sym typeface="Calibri"/>
                        </a:rPr>
                        <a:t>Mono</a:t>
                      </a:r>
                      <a:endParaRPr sz="2000" u="none" strike="noStrike" cap="none">
                        <a:latin typeface="Calibri"/>
                        <a:ea typeface="Calibri"/>
                        <a:cs typeface="Calibri"/>
                        <a:sym typeface="Calibri"/>
                      </a:endParaRPr>
                    </a:p>
                  </a:txBody>
                  <a:tcPr marL="0" marR="0" marT="2920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0" marR="131445" lvl="0" indent="0" algn="ctr" rtl="0">
                        <a:lnSpc>
                          <a:spcPct val="100000"/>
                        </a:lnSpc>
                        <a:spcBef>
                          <a:spcPts val="0"/>
                        </a:spcBef>
                        <a:spcAft>
                          <a:spcPts val="0"/>
                        </a:spcAft>
                        <a:buNone/>
                      </a:pPr>
                      <a:r>
                        <a:rPr lang="en-US" sz="2000" u="none" strike="noStrike" cap="none">
                          <a:latin typeface="Calibri"/>
                          <a:ea typeface="Calibri"/>
                          <a:cs typeface="Calibri"/>
                          <a:sym typeface="Calibri"/>
                        </a:rPr>
                        <a:t>Stereo</a:t>
                      </a:r>
                      <a:endParaRPr sz="2000" u="none" strike="noStrike" cap="none">
                        <a:latin typeface="Calibri"/>
                        <a:ea typeface="Calibri"/>
                        <a:cs typeface="Calibri"/>
                        <a:sym typeface="Calibri"/>
                      </a:endParaRPr>
                    </a:p>
                  </a:txBody>
                  <a:tcPr marL="0" marR="0" marT="2920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446150">
                <a:tc gridSpan="2">
                  <a:txBody>
                    <a:bodyPr/>
                    <a:lstStyle/>
                    <a:p>
                      <a:pPr marL="324485" marR="0" lvl="0" indent="0" algn="l" rtl="0">
                        <a:lnSpc>
                          <a:spcPct val="100000"/>
                        </a:lnSpc>
                        <a:spcBef>
                          <a:spcPts val="0"/>
                        </a:spcBef>
                        <a:spcAft>
                          <a:spcPts val="0"/>
                        </a:spcAft>
                        <a:buNone/>
                      </a:pPr>
                      <a:r>
                        <a:rPr lang="en-US" sz="2000" u="none" strike="noStrike" cap="none">
                          <a:latin typeface="Calibri"/>
                          <a:ea typeface="Calibri"/>
                          <a:cs typeface="Calibri"/>
                          <a:sym typeface="Calibri"/>
                        </a:rPr>
                        <a:t>Stands for</a:t>
                      </a:r>
                      <a:endParaRPr sz="2000" u="none" strike="noStrike" cap="none">
                        <a:latin typeface="Calibri"/>
                        <a:ea typeface="Calibri"/>
                        <a:cs typeface="Calibri"/>
                        <a:sym typeface="Calibri"/>
                      </a:endParaRPr>
                    </a:p>
                  </a:txBody>
                  <a:tcPr marL="0" marR="0" marT="577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hMerge="1">
                  <a:txBody>
                    <a:bodyPr/>
                    <a:lstStyle/>
                    <a:p>
                      <a:endParaRPr lang="en-US"/>
                    </a:p>
                  </a:txBody>
                  <a:tcPr/>
                </a:tc>
                <a:tc>
                  <a:txBody>
                    <a:bodyPr/>
                    <a:lstStyle/>
                    <a:p>
                      <a:pPr marL="344170" marR="0" lvl="0" indent="0" algn="l" rtl="0">
                        <a:lnSpc>
                          <a:spcPct val="100000"/>
                        </a:lnSpc>
                        <a:spcBef>
                          <a:spcPts val="0"/>
                        </a:spcBef>
                        <a:spcAft>
                          <a:spcPts val="0"/>
                        </a:spcAft>
                        <a:buNone/>
                      </a:pPr>
                      <a:r>
                        <a:rPr lang="en-US" sz="2000" u="none" strike="noStrike" cap="none">
                          <a:latin typeface="Calibri"/>
                          <a:ea typeface="Calibri"/>
                          <a:cs typeface="Calibri"/>
                          <a:sym typeface="Calibri"/>
                        </a:rPr>
                        <a:t>Monaural or monophonic sound</a:t>
                      </a:r>
                      <a:endParaRPr sz="2000" u="none" strike="noStrike" cap="none">
                        <a:latin typeface="Calibri"/>
                        <a:ea typeface="Calibri"/>
                        <a:cs typeface="Calibri"/>
                        <a:sym typeface="Calibri"/>
                      </a:endParaRPr>
                    </a:p>
                  </a:txBody>
                  <a:tcPr marL="0" marR="0" marT="577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Stereophonic sound</a:t>
                      </a:r>
                      <a:endParaRPr sz="2000" u="none" strike="noStrike" cap="none">
                        <a:latin typeface="Calibri"/>
                        <a:ea typeface="Calibri"/>
                        <a:cs typeface="Calibri"/>
                        <a:sym typeface="Calibri"/>
                      </a:endParaRPr>
                    </a:p>
                  </a:txBody>
                  <a:tcPr marL="0" marR="0" marT="577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extLst>
                  <a:ext uri="{0D108BD9-81ED-4DB2-BD59-A6C34878D82A}">
                    <a16:rowId xmlns:a16="http://schemas.microsoft.com/office/drawing/2014/main" val="10001"/>
                  </a:ext>
                </a:extLst>
              </a:tr>
              <a:tr h="1175900">
                <a:tc gridSpan="2">
                  <a:txBody>
                    <a:bodyPr/>
                    <a:lstStyle/>
                    <a:p>
                      <a:pPr marL="0" marR="0" lvl="0" indent="0" algn="l" rtl="0">
                        <a:lnSpc>
                          <a:spcPct val="100000"/>
                        </a:lnSpc>
                        <a:spcBef>
                          <a:spcPts val="0"/>
                        </a:spcBef>
                        <a:spcAft>
                          <a:spcPts val="0"/>
                        </a:spcAft>
                        <a:buNone/>
                      </a:pPr>
                      <a:endParaRPr sz="2850" u="none" strike="noStrike" cap="none">
                        <a:latin typeface="Times New Roman"/>
                        <a:ea typeface="Times New Roman"/>
                        <a:cs typeface="Times New Roman"/>
                        <a:sym typeface="Times New Roman"/>
                      </a:endParaRPr>
                    </a:p>
                    <a:p>
                      <a:pPr marL="260984" marR="0" lvl="0" indent="0" algn="l" rtl="0">
                        <a:lnSpc>
                          <a:spcPct val="100000"/>
                        </a:lnSpc>
                        <a:spcBef>
                          <a:spcPts val="0"/>
                        </a:spcBef>
                        <a:spcAft>
                          <a:spcPts val="0"/>
                        </a:spcAft>
                        <a:buNone/>
                      </a:pPr>
                      <a:r>
                        <a:rPr lang="en-US" sz="2000" u="none" strike="noStrike" cap="none">
                          <a:latin typeface="Calibri"/>
                          <a:ea typeface="Calibri"/>
                          <a:cs typeface="Calibri"/>
                          <a:sym typeface="Calibri"/>
                        </a:rPr>
                        <a:t>Key feature</a:t>
                      </a:r>
                      <a:endParaRPr sz="2000" u="none" strike="noStrike" cap="none">
                        <a:latin typeface="Calibri"/>
                        <a:ea typeface="Calibri"/>
                        <a:cs typeface="Calibri"/>
                        <a:sym typeface="Calibri"/>
                      </a:endParaRPr>
                    </a:p>
                  </a:txBody>
                  <a:tcPr marL="0" marR="0" marT="635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65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Audio signals are routed through a</a:t>
                      </a:r>
                      <a:endParaRPr sz="2000" u="none" strike="noStrike" cap="none">
                        <a:latin typeface="Calibri"/>
                        <a:ea typeface="Calibri"/>
                        <a:cs typeface="Calibri"/>
                        <a:sym typeface="Calibri"/>
                      </a:endParaRPr>
                    </a:p>
                    <a:p>
                      <a:pPr marL="1270" marR="0" lvl="0" indent="0" algn="ctr" rtl="0">
                        <a:lnSpc>
                          <a:spcPct val="100000"/>
                        </a:lnSpc>
                        <a:spcBef>
                          <a:spcPts val="360"/>
                        </a:spcBef>
                        <a:spcAft>
                          <a:spcPts val="0"/>
                        </a:spcAft>
                        <a:buNone/>
                      </a:pPr>
                      <a:r>
                        <a:rPr lang="en-US" sz="2000" u="none" strike="noStrike" cap="none">
                          <a:latin typeface="Calibri"/>
                          <a:ea typeface="Calibri"/>
                          <a:cs typeface="Calibri"/>
                          <a:sym typeface="Calibri"/>
                        </a:rPr>
                        <a:t>single channel</a:t>
                      </a:r>
                      <a:endParaRPr sz="2000" u="none" strike="noStrike" cap="none">
                        <a:latin typeface="Calibri"/>
                        <a:ea typeface="Calibri"/>
                        <a:cs typeface="Calibri"/>
                        <a:sym typeface="Calibri"/>
                      </a:endParaRPr>
                    </a:p>
                  </a:txBody>
                  <a:tcPr marL="0" marR="0" marT="635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349885" marR="341630" lvl="0" indent="0" algn="ctr" rtl="0">
                        <a:lnSpc>
                          <a:spcPct val="114999"/>
                        </a:lnSpc>
                        <a:spcBef>
                          <a:spcPts val="0"/>
                        </a:spcBef>
                        <a:spcAft>
                          <a:spcPts val="0"/>
                        </a:spcAft>
                        <a:buNone/>
                      </a:pPr>
                      <a:r>
                        <a:rPr lang="en-US" sz="2000" u="none" strike="noStrike" cap="none">
                          <a:latin typeface="Calibri"/>
                          <a:ea typeface="Calibri"/>
                          <a:cs typeface="Calibri"/>
                          <a:sym typeface="Calibri"/>
                        </a:rPr>
                        <a:t>Audio signals are routed through 2 or more  channels to simulate depth/direction  perception, like in the real world.</a:t>
                      </a:r>
                      <a:endParaRPr sz="2000" u="none" strike="noStrike" cap="none">
                        <a:latin typeface="Calibri"/>
                        <a:ea typeface="Calibri"/>
                        <a:cs typeface="Calibri"/>
                        <a:sym typeface="Calibri"/>
                      </a:endParaRPr>
                    </a:p>
                  </a:txBody>
                  <a:tcPr marL="0" marR="0" marT="266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extLst>
                  <a:ext uri="{0D108BD9-81ED-4DB2-BD59-A6C34878D82A}">
                    <a16:rowId xmlns:a16="http://schemas.microsoft.com/office/drawing/2014/main" val="10002"/>
                  </a:ext>
                </a:extLst>
              </a:tr>
              <a:tr h="1540900">
                <a:tc gridSpan="2">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50"/>
                        </a:spcBef>
                        <a:spcAft>
                          <a:spcPts val="0"/>
                        </a:spcAft>
                        <a:buNone/>
                      </a:pPr>
                      <a:endParaRPr sz="2100" u="none" strike="noStrike" cap="none">
                        <a:latin typeface="Times New Roman"/>
                        <a:ea typeface="Times New Roman"/>
                        <a:cs typeface="Times New Roman"/>
                        <a:sym typeface="Times New Roman"/>
                      </a:endParaRPr>
                    </a:p>
                    <a:p>
                      <a:pPr marL="329565" marR="0" lvl="0" indent="0" algn="l" rtl="0">
                        <a:lnSpc>
                          <a:spcPct val="100000"/>
                        </a:lnSpc>
                        <a:spcBef>
                          <a:spcPts val="5"/>
                        </a:spcBef>
                        <a:spcAft>
                          <a:spcPts val="0"/>
                        </a:spcAft>
                        <a:buNone/>
                      </a:pPr>
                      <a:r>
                        <a:rPr lang="en-US" sz="2000" u="none" strike="noStrike" cap="none">
                          <a:latin typeface="Calibri"/>
                          <a:ea typeface="Calibri"/>
                          <a:cs typeface="Calibri"/>
                          <a:sym typeface="Calibri"/>
                        </a:rPr>
                        <a:t>Recording</a:t>
                      </a:r>
                      <a:endParaRPr sz="2000" u="none" strike="noStrike" cap="none">
                        <a:latin typeface="Calibri"/>
                        <a:ea typeface="Calibri"/>
                        <a:cs typeface="Calibri"/>
                        <a:sym typeface="Calibri"/>
                      </a:endParaRPr>
                    </a:p>
                  </a:txBody>
                  <a:tcPr marL="0" marR="0" marT="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600" u="none" strike="noStrike" cap="none">
                        <a:latin typeface="Times New Roman"/>
                        <a:ea typeface="Times New Roman"/>
                        <a:cs typeface="Times New Roman"/>
                        <a:sym typeface="Times New Roman"/>
                      </a:endParaRPr>
                    </a:p>
                    <a:p>
                      <a:pPr marL="1446530" marR="256540" lvl="0" indent="-1183005" algn="l" rtl="0">
                        <a:lnSpc>
                          <a:spcPct val="114999"/>
                        </a:lnSpc>
                        <a:spcBef>
                          <a:spcPts val="5"/>
                        </a:spcBef>
                        <a:spcAft>
                          <a:spcPts val="0"/>
                        </a:spcAft>
                        <a:buNone/>
                      </a:pPr>
                      <a:r>
                        <a:rPr lang="en-US" sz="2000" u="none" strike="noStrike" cap="none">
                          <a:latin typeface="Calibri"/>
                          <a:ea typeface="Calibri"/>
                          <a:cs typeface="Calibri"/>
                          <a:sym typeface="Calibri"/>
                        </a:rPr>
                        <a:t>Easy to record, requires only basic  equipment</a:t>
                      </a:r>
                      <a:endParaRPr sz="2000" u="none" strike="noStrike" cap="none">
                        <a:latin typeface="Calibri"/>
                        <a:ea typeface="Calibri"/>
                        <a:cs typeface="Calibri"/>
                        <a:sym typeface="Calibri"/>
                      </a:endParaRPr>
                    </a:p>
                  </a:txBody>
                  <a:tcPr marL="0" marR="0" marT="445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58419" marR="52069" lvl="0" indent="0" algn="ctr" rtl="0">
                        <a:lnSpc>
                          <a:spcPct val="114999"/>
                        </a:lnSpc>
                        <a:spcBef>
                          <a:spcPts val="0"/>
                        </a:spcBef>
                        <a:spcAft>
                          <a:spcPts val="0"/>
                        </a:spcAft>
                        <a:buNone/>
                      </a:pPr>
                      <a:r>
                        <a:rPr lang="en-US" sz="2000" u="none" strike="noStrike" cap="none">
                          <a:latin typeface="Calibri"/>
                          <a:ea typeface="Calibri"/>
                          <a:cs typeface="Calibri"/>
                          <a:sym typeface="Calibri"/>
                        </a:rPr>
                        <a:t>Requires technical knowledge and skill to record,  apart from equipment. It's important to know  the relative position of the objects and events.</a:t>
                      </a:r>
                      <a:endParaRPr sz="2000" u="none" strike="noStrike" cap="none">
                        <a:latin typeface="Calibri"/>
                        <a:ea typeface="Calibri"/>
                        <a:cs typeface="Calibri"/>
                        <a:sym typeface="Calibri"/>
                      </a:endParaRPr>
                    </a:p>
                  </a:txBody>
                  <a:tcPr marL="0" marR="0" marT="20892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extLst>
                  <a:ext uri="{0D108BD9-81ED-4DB2-BD59-A6C34878D82A}">
                    <a16:rowId xmlns:a16="http://schemas.microsoft.com/office/drawing/2014/main" val="10003"/>
                  </a:ext>
                </a:extLst>
              </a:tr>
              <a:tr h="810925">
                <a:tc gridSpan="2">
                  <a:txBody>
                    <a:bodyPr/>
                    <a:lstStyle/>
                    <a:p>
                      <a:pPr marL="0" marR="0" lvl="0" indent="0" algn="l" rtl="0">
                        <a:lnSpc>
                          <a:spcPct val="100000"/>
                        </a:lnSpc>
                        <a:spcBef>
                          <a:spcPts val="0"/>
                        </a:spcBef>
                        <a:spcAft>
                          <a:spcPts val="0"/>
                        </a:spcAft>
                        <a:buNone/>
                      </a:pPr>
                      <a:endParaRPr sz="165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Cost</a:t>
                      </a:r>
                      <a:endParaRPr sz="2000" u="none" strike="noStrike" cap="none">
                        <a:latin typeface="Calibri"/>
                        <a:ea typeface="Calibri"/>
                        <a:cs typeface="Calibri"/>
                        <a:sym typeface="Calibri"/>
                      </a:endParaRPr>
                    </a:p>
                  </a:txBody>
                  <a:tcPr marL="0" marR="0" marT="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hMerge="1">
                  <a:txBody>
                    <a:bodyPr/>
                    <a:lstStyle/>
                    <a:p>
                      <a:endParaRPr lang="en-US"/>
                    </a:p>
                  </a:txBody>
                  <a:tcPr/>
                </a:tc>
                <a:tc>
                  <a:txBody>
                    <a:bodyPr/>
                    <a:lstStyle/>
                    <a:p>
                      <a:pPr marL="1336675" marR="330835" lvl="0" indent="-1000125" algn="l" rtl="0">
                        <a:lnSpc>
                          <a:spcPct val="114999"/>
                        </a:lnSpc>
                        <a:spcBef>
                          <a:spcPts val="0"/>
                        </a:spcBef>
                        <a:spcAft>
                          <a:spcPts val="0"/>
                        </a:spcAft>
                        <a:buNone/>
                      </a:pPr>
                      <a:r>
                        <a:rPr lang="en-US" sz="2000" u="none" strike="noStrike" cap="none">
                          <a:latin typeface="Calibri"/>
                          <a:ea typeface="Calibri"/>
                          <a:cs typeface="Calibri"/>
                          <a:sym typeface="Calibri"/>
                        </a:rPr>
                        <a:t>Less expensive for recording and  reproduction</a:t>
                      </a:r>
                      <a:endParaRPr sz="2000" u="none" strike="noStrike" cap="none">
                        <a:latin typeface="Calibri"/>
                        <a:ea typeface="Calibri"/>
                        <a:cs typeface="Calibri"/>
                        <a:sym typeface="Calibri"/>
                      </a:endParaRPr>
                    </a:p>
                  </a:txBody>
                  <a:tcPr marL="0" marR="0" marT="196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0" marR="0" lvl="0" indent="0" algn="l" rtl="0">
                        <a:lnSpc>
                          <a:spcPct val="100000"/>
                        </a:lnSpc>
                        <a:spcBef>
                          <a:spcPts val="0"/>
                        </a:spcBef>
                        <a:spcAft>
                          <a:spcPts val="0"/>
                        </a:spcAft>
                        <a:buNone/>
                      </a:pPr>
                      <a:endParaRPr sz="1650" u="none" strike="noStrike" cap="none">
                        <a:latin typeface="Times New Roman"/>
                        <a:ea typeface="Times New Roman"/>
                        <a:cs typeface="Times New Roman"/>
                        <a:sym typeface="Times New Roman"/>
                      </a:endParaRPr>
                    </a:p>
                    <a:p>
                      <a:pPr marL="128904" marR="0" lvl="0" indent="0" algn="l" rtl="0">
                        <a:lnSpc>
                          <a:spcPct val="100000"/>
                        </a:lnSpc>
                        <a:spcBef>
                          <a:spcPts val="0"/>
                        </a:spcBef>
                        <a:spcAft>
                          <a:spcPts val="0"/>
                        </a:spcAft>
                        <a:buNone/>
                      </a:pPr>
                      <a:r>
                        <a:rPr lang="en-US" sz="2000" u="none" strike="noStrike" cap="none">
                          <a:latin typeface="Calibri"/>
                          <a:ea typeface="Calibri"/>
                          <a:cs typeface="Calibri"/>
                          <a:sym typeface="Calibri"/>
                        </a:rPr>
                        <a:t>More expensive for recording and reproduction</a:t>
                      </a:r>
                      <a:endParaRPr sz="2000" u="none" strike="noStrike" cap="none">
                        <a:latin typeface="Calibri"/>
                        <a:ea typeface="Calibri"/>
                        <a:cs typeface="Calibri"/>
                        <a:sym typeface="Calibri"/>
                      </a:endParaRPr>
                    </a:p>
                  </a:txBody>
                  <a:tcPr marL="0" marR="0" marT="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extLst>
                  <a:ext uri="{0D108BD9-81ED-4DB2-BD59-A6C34878D82A}">
                    <a16:rowId xmlns:a16="http://schemas.microsoft.com/office/drawing/2014/main" val="10004"/>
                  </a:ext>
                </a:extLst>
              </a:tr>
              <a:tr h="778525">
                <a:tc gridSpan="2">
                  <a:txBody>
                    <a:bodyPr/>
                    <a:lstStyle/>
                    <a:p>
                      <a:pPr marL="268605" marR="262255" lvl="0" indent="245110" algn="l" rtl="0">
                        <a:lnSpc>
                          <a:spcPct val="114999"/>
                        </a:lnSpc>
                        <a:spcBef>
                          <a:spcPts val="0"/>
                        </a:spcBef>
                        <a:spcAft>
                          <a:spcPts val="0"/>
                        </a:spcAft>
                        <a:buNone/>
                      </a:pPr>
                      <a:r>
                        <a:rPr lang="en-US" sz="2000" u="none" strike="noStrike" cap="none">
                          <a:latin typeface="Calibri"/>
                          <a:ea typeface="Calibri"/>
                          <a:cs typeface="Calibri"/>
                          <a:sym typeface="Calibri"/>
                        </a:rPr>
                        <a:t>Circuit  C</a:t>
                      </a:r>
                      <a:r>
                        <a:rPr lang="en-US" sz="1800" u="none" strike="noStrike" cap="none" baseline="-25000">
                          <a:solidFill>
                            <a:srgbClr val="888888"/>
                          </a:solidFill>
                          <a:latin typeface="Calibri"/>
                          <a:ea typeface="Calibri"/>
                          <a:cs typeface="Calibri"/>
                          <a:sym typeface="Calibri"/>
                        </a:rPr>
                        <a:t>22</a:t>
                      </a:r>
                      <a:r>
                        <a:rPr lang="en-US" sz="2000" u="none" strike="noStrike" cap="none">
                          <a:latin typeface="Calibri"/>
                          <a:ea typeface="Calibri"/>
                          <a:cs typeface="Calibri"/>
                          <a:sym typeface="Calibri"/>
                        </a:rPr>
                        <a:t>o</a:t>
                      </a:r>
                      <a:r>
                        <a:rPr lang="en-US" sz="1800" u="none" strike="noStrike" cap="none" baseline="-25000">
                          <a:solidFill>
                            <a:srgbClr val="888888"/>
                          </a:solidFill>
                          <a:latin typeface="Calibri"/>
                          <a:ea typeface="Calibri"/>
                          <a:cs typeface="Calibri"/>
                          <a:sym typeface="Calibri"/>
                        </a:rPr>
                        <a:t>/0</a:t>
                      </a:r>
                      <a:r>
                        <a:rPr lang="en-US" sz="2000" u="none" strike="noStrike" cap="none">
                          <a:latin typeface="Calibri"/>
                          <a:ea typeface="Calibri"/>
                          <a:cs typeface="Calibri"/>
                          <a:sym typeface="Calibri"/>
                        </a:rPr>
                        <a:t>m</a:t>
                      </a:r>
                      <a:r>
                        <a:rPr lang="en-US" sz="1800" u="none" strike="noStrike" cap="none" baseline="-25000">
                          <a:solidFill>
                            <a:srgbClr val="888888"/>
                          </a:solidFill>
                          <a:latin typeface="Calibri"/>
                          <a:ea typeface="Calibri"/>
                          <a:cs typeface="Calibri"/>
                          <a:sym typeface="Calibri"/>
                        </a:rPr>
                        <a:t>2/</a:t>
                      </a:r>
                      <a:r>
                        <a:rPr lang="en-US" sz="2000" u="none" strike="noStrike" cap="none">
                          <a:latin typeface="Calibri"/>
                          <a:ea typeface="Calibri"/>
                          <a:cs typeface="Calibri"/>
                          <a:sym typeface="Calibri"/>
                        </a:rPr>
                        <a:t>p</a:t>
                      </a:r>
                      <a:r>
                        <a:rPr lang="en-US" sz="1800" u="none" strike="noStrike" cap="none" baseline="-25000">
                          <a:solidFill>
                            <a:srgbClr val="888888"/>
                          </a:solidFill>
                          <a:latin typeface="Calibri"/>
                          <a:ea typeface="Calibri"/>
                          <a:cs typeface="Calibri"/>
                          <a:sym typeface="Calibri"/>
                        </a:rPr>
                        <a:t>20</a:t>
                      </a:r>
                      <a:r>
                        <a:rPr lang="en-US" sz="2000" u="none" strike="noStrike" cap="none">
                          <a:latin typeface="Calibri"/>
                          <a:ea typeface="Calibri"/>
                          <a:cs typeface="Calibri"/>
                          <a:sym typeface="Calibri"/>
                        </a:rPr>
                        <a:t>l</a:t>
                      </a:r>
                      <a:r>
                        <a:rPr lang="en-US" sz="1800" u="none" strike="noStrike" cap="none" baseline="-25000">
                          <a:solidFill>
                            <a:srgbClr val="888888"/>
                          </a:solidFill>
                          <a:latin typeface="Calibri"/>
                          <a:ea typeface="Calibri"/>
                          <a:cs typeface="Calibri"/>
                          <a:sym typeface="Calibri"/>
                        </a:rPr>
                        <a:t>2</a:t>
                      </a:r>
                      <a:r>
                        <a:rPr lang="en-US" sz="2000" u="none" strike="noStrike" cap="none">
                          <a:latin typeface="Calibri"/>
                          <a:ea typeface="Calibri"/>
                          <a:cs typeface="Calibri"/>
                          <a:sym typeface="Calibri"/>
                        </a:rPr>
                        <a:t>e</a:t>
                      </a:r>
                      <a:r>
                        <a:rPr lang="en-US" sz="1800" u="none" strike="noStrike" cap="none" baseline="-25000">
                          <a:solidFill>
                            <a:srgbClr val="888888"/>
                          </a:solidFill>
                          <a:latin typeface="Calibri"/>
                          <a:ea typeface="Calibri"/>
                          <a:cs typeface="Calibri"/>
                          <a:sym typeface="Calibri"/>
                        </a:rPr>
                        <a:t>3</a:t>
                      </a:r>
                      <a:r>
                        <a:rPr lang="en-US" sz="2000" u="none" strike="noStrike" cap="none">
                          <a:latin typeface="Calibri"/>
                          <a:ea typeface="Calibri"/>
                          <a:cs typeface="Calibri"/>
                          <a:sym typeface="Calibri"/>
                        </a:rPr>
                        <a:t>xity</a:t>
                      </a:r>
                      <a:endParaRPr sz="2000" u="none" strike="noStrike" cap="none">
                        <a:latin typeface="Calibri"/>
                        <a:ea typeface="Calibri"/>
                        <a:cs typeface="Calibri"/>
                        <a:sym typeface="Calibri"/>
                      </a:endParaRPr>
                    </a:p>
                  </a:txBody>
                  <a:tcPr marL="0" marR="0" marT="380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hMerge="1">
                  <a:txBody>
                    <a:bodyPr/>
                    <a:lstStyle/>
                    <a:p>
                      <a:endParaRPr lang="en-US"/>
                    </a:p>
                  </a:txBody>
                  <a:tcPr/>
                </a:tc>
                <a:tc>
                  <a:txBody>
                    <a:bodyPr/>
                    <a:lstStyle/>
                    <a:p>
                      <a:pPr marL="1051560" marR="0" lvl="0" indent="0" algn="l" rtl="0">
                        <a:lnSpc>
                          <a:spcPct val="100000"/>
                        </a:lnSpc>
                        <a:spcBef>
                          <a:spcPts val="0"/>
                        </a:spcBef>
                        <a:spcAft>
                          <a:spcPts val="0"/>
                        </a:spcAft>
                        <a:buNone/>
                      </a:pPr>
                      <a:r>
                        <a:rPr lang="en-US" sz="2000" u="none" strike="noStrike" cap="none">
                          <a:latin typeface="Calibri"/>
                          <a:ea typeface="Calibri"/>
                          <a:cs typeface="Calibri"/>
                          <a:sym typeface="Calibri"/>
                        </a:rPr>
                        <a:t>Less Complex then</a:t>
                      </a:r>
                      <a:endParaRPr/>
                    </a:p>
                    <a:p>
                      <a:pPr marL="1850389" marR="0" lvl="0" indent="0" algn="l" rtl="0">
                        <a:lnSpc>
                          <a:spcPct val="113750"/>
                        </a:lnSpc>
                        <a:spcBef>
                          <a:spcPts val="495"/>
                        </a:spcBef>
                        <a:spcAft>
                          <a:spcPts val="0"/>
                        </a:spcAft>
                        <a:buNone/>
                      </a:pPr>
                      <a:r>
                        <a:rPr lang="en-US" sz="1200" u="none" strike="noStrike" cap="none">
                          <a:solidFill>
                            <a:srgbClr val="888888"/>
                          </a:solidFill>
                          <a:latin typeface="Calibri"/>
                          <a:ea typeface="Calibri"/>
                          <a:cs typeface="Calibri"/>
                          <a:sym typeface="Calibri"/>
                        </a:rPr>
                        <a:t>Consumer Electronics</a:t>
                      </a:r>
                      <a:endParaRPr sz="1200" u="none" strike="noStrike" cap="none">
                        <a:latin typeface="Calibri"/>
                        <a:ea typeface="Calibri"/>
                        <a:cs typeface="Calibri"/>
                        <a:sym typeface="Calibri"/>
                      </a:endParaRPr>
                    </a:p>
                  </a:txBody>
                  <a:tcPr marL="0" marR="0" marT="22480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More Complex</a:t>
                      </a:r>
                      <a:endParaRPr sz="2000" u="none" strike="noStrike" cap="none">
                        <a:latin typeface="Calibri"/>
                        <a:ea typeface="Calibri"/>
                        <a:cs typeface="Calibri"/>
                        <a:sym typeface="Calibri"/>
                      </a:endParaRPr>
                    </a:p>
                    <a:p>
                      <a:pPr marL="0" marR="0" lvl="0" indent="0" algn="l" rtl="0">
                        <a:lnSpc>
                          <a:spcPct val="113750"/>
                        </a:lnSpc>
                        <a:spcBef>
                          <a:spcPts val="495"/>
                        </a:spcBef>
                        <a:spcAft>
                          <a:spcPts val="0"/>
                        </a:spcAft>
                        <a:buNone/>
                      </a:pPr>
                      <a:r>
                        <a:rPr lang="en-US" sz="1200" u="none" strike="noStrike" cap="none">
                          <a:solidFill>
                            <a:srgbClr val="888888"/>
                          </a:solidFill>
                          <a:latin typeface="Calibri"/>
                          <a:ea typeface="Calibri"/>
                          <a:cs typeface="Calibri"/>
                          <a:sym typeface="Calibri"/>
                        </a:rPr>
                        <a:t>Audio system	60</a:t>
                      </a:r>
                      <a:endParaRPr sz="1200" u="none" strike="noStrike" cap="none">
                        <a:latin typeface="Calibri"/>
                        <a:ea typeface="Calibri"/>
                        <a:cs typeface="Calibri"/>
                        <a:sym typeface="Calibri"/>
                      </a:endParaRPr>
                    </a:p>
                  </a:txBody>
                  <a:tcPr marL="0" marR="0" marT="22480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660"/>
        <p:cNvGrpSpPr/>
        <p:nvPr/>
      </p:nvGrpSpPr>
      <p:grpSpPr>
        <a:xfrm>
          <a:off x="0" y="0"/>
          <a:ext cx="0" cy="0"/>
          <a:chOff x="0" y="0"/>
          <a:chExt cx="0" cy="0"/>
        </a:xfrm>
      </p:grpSpPr>
      <p:sp>
        <p:nvSpPr>
          <p:cNvPr id="661" name="Google Shape;661;p70"/>
          <p:cNvSpPr/>
          <p:nvPr/>
        </p:nvSpPr>
        <p:spPr>
          <a:xfrm>
            <a:off x="509663" y="3659885"/>
            <a:ext cx="1770380" cy="981710"/>
          </a:xfrm>
          <a:custGeom>
            <a:avLst/>
            <a:gdLst/>
            <a:ahLst/>
            <a:cxnLst/>
            <a:rect l="l" t="t" r="r" b="b"/>
            <a:pathLst>
              <a:path w="1770380" h="981710" extrusionOk="0">
                <a:moveTo>
                  <a:pt x="1770252" y="0"/>
                </a:moveTo>
                <a:lnTo>
                  <a:pt x="0" y="0"/>
                </a:lnTo>
                <a:lnTo>
                  <a:pt x="0" y="981456"/>
                </a:lnTo>
                <a:lnTo>
                  <a:pt x="1770252" y="981456"/>
                </a:lnTo>
                <a:lnTo>
                  <a:pt x="1770252" y="0"/>
                </a:lnTo>
                <a:close/>
              </a:path>
            </a:pathLst>
          </a:custGeom>
          <a:solidFill>
            <a:srgbClr val="EC7C30">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62" name="Google Shape;662;p70"/>
          <p:cNvGrpSpPr/>
          <p:nvPr/>
        </p:nvGrpSpPr>
        <p:grpSpPr>
          <a:xfrm>
            <a:off x="509663" y="5622861"/>
            <a:ext cx="1770380" cy="981710"/>
            <a:chOff x="509663" y="5622861"/>
            <a:chExt cx="1770380" cy="981710"/>
          </a:xfrm>
        </p:grpSpPr>
        <p:sp>
          <p:nvSpPr>
            <p:cNvPr id="663" name="Google Shape;663;p70"/>
            <p:cNvSpPr/>
            <p:nvPr/>
          </p:nvSpPr>
          <p:spPr>
            <a:xfrm>
              <a:off x="509663" y="5622861"/>
              <a:ext cx="1770380" cy="981710"/>
            </a:xfrm>
            <a:custGeom>
              <a:avLst/>
              <a:gdLst/>
              <a:ahLst/>
              <a:cxnLst/>
              <a:rect l="l" t="t" r="r" b="b"/>
              <a:pathLst>
                <a:path w="1770380" h="981709" extrusionOk="0">
                  <a:moveTo>
                    <a:pt x="1770252" y="0"/>
                  </a:moveTo>
                  <a:lnTo>
                    <a:pt x="0" y="0"/>
                  </a:lnTo>
                  <a:lnTo>
                    <a:pt x="0" y="981456"/>
                  </a:lnTo>
                  <a:lnTo>
                    <a:pt x="1770252" y="981456"/>
                  </a:lnTo>
                  <a:lnTo>
                    <a:pt x="1770252" y="0"/>
                  </a:lnTo>
                  <a:close/>
                </a:path>
              </a:pathLst>
            </a:custGeom>
            <a:solidFill>
              <a:srgbClr val="EC7C30">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70"/>
            <p:cNvSpPr/>
            <p:nvPr/>
          </p:nvSpPr>
          <p:spPr>
            <a:xfrm>
              <a:off x="738263" y="5653341"/>
              <a:ext cx="1313815" cy="925194"/>
            </a:xfrm>
            <a:custGeom>
              <a:avLst/>
              <a:gdLst/>
              <a:ahLst/>
              <a:cxnLst/>
              <a:rect l="l" t="t" r="r" b="b"/>
              <a:pathLst>
                <a:path w="1313814" h="925195" extrusionOk="0">
                  <a:moveTo>
                    <a:pt x="1197864" y="0"/>
                  </a:moveTo>
                  <a:lnTo>
                    <a:pt x="196596" y="0"/>
                  </a:lnTo>
                  <a:lnTo>
                    <a:pt x="196596" y="434340"/>
                  </a:lnTo>
                  <a:lnTo>
                    <a:pt x="1197864" y="434340"/>
                  </a:lnTo>
                  <a:lnTo>
                    <a:pt x="1197864" y="0"/>
                  </a:lnTo>
                  <a:close/>
                </a:path>
                <a:path w="1313814" h="925195" extrusionOk="0">
                  <a:moveTo>
                    <a:pt x="1313688" y="490728"/>
                  </a:moveTo>
                  <a:lnTo>
                    <a:pt x="0" y="490728"/>
                  </a:lnTo>
                  <a:lnTo>
                    <a:pt x="0" y="925068"/>
                  </a:lnTo>
                  <a:lnTo>
                    <a:pt x="1313688" y="925068"/>
                  </a:lnTo>
                  <a:lnTo>
                    <a:pt x="1313688" y="4907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65" name="Google Shape;665;p70"/>
          <p:cNvSpPr/>
          <p:nvPr/>
        </p:nvSpPr>
        <p:spPr>
          <a:xfrm>
            <a:off x="777862" y="3690365"/>
            <a:ext cx="1313815" cy="434340"/>
          </a:xfrm>
          <a:custGeom>
            <a:avLst/>
            <a:gdLst/>
            <a:ahLst/>
            <a:cxnLst/>
            <a:rect l="l" t="t" r="r" b="b"/>
            <a:pathLst>
              <a:path w="1313814" h="434339" extrusionOk="0">
                <a:moveTo>
                  <a:pt x="1313688" y="0"/>
                </a:moveTo>
                <a:lnTo>
                  <a:pt x="0" y="0"/>
                </a:lnTo>
                <a:lnTo>
                  <a:pt x="0" y="434340"/>
                </a:lnTo>
                <a:lnTo>
                  <a:pt x="1313688" y="434340"/>
                </a:lnTo>
                <a:lnTo>
                  <a:pt x="131368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70"/>
          <p:cNvSpPr/>
          <p:nvPr/>
        </p:nvSpPr>
        <p:spPr>
          <a:xfrm>
            <a:off x="611746" y="4181094"/>
            <a:ext cx="1565275" cy="434340"/>
          </a:xfrm>
          <a:custGeom>
            <a:avLst/>
            <a:gdLst/>
            <a:ahLst/>
            <a:cxnLst/>
            <a:rect l="l" t="t" r="r" b="b"/>
            <a:pathLst>
              <a:path w="1565275" h="434339" extrusionOk="0">
                <a:moveTo>
                  <a:pt x="1565148" y="0"/>
                </a:moveTo>
                <a:lnTo>
                  <a:pt x="0" y="0"/>
                </a:lnTo>
                <a:lnTo>
                  <a:pt x="0" y="434340"/>
                </a:lnTo>
                <a:lnTo>
                  <a:pt x="1565148" y="434340"/>
                </a:lnTo>
                <a:lnTo>
                  <a:pt x="156514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667" name="Google Shape;667;p70"/>
          <p:cNvGraphicFramePr/>
          <p:nvPr/>
        </p:nvGraphicFramePr>
        <p:xfrm>
          <a:off x="503313" y="218440"/>
          <a:ext cx="3000000" cy="3000000"/>
        </p:xfrm>
        <a:graphic>
          <a:graphicData uri="http://schemas.openxmlformats.org/drawingml/2006/table">
            <a:tbl>
              <a:tblPr firstRow="1" bandRow="1">
                <a:noFill/>
                <a:tableStyleId>{C0409E4B-2742-4437-9D2C-B1C4FA788ACE}</a:tableStyleId>
              </a:tblPr>
              <a:tblGrid>
                <a:gridCol w="1770375">
                  <a:extLst>
                    <a:ext uri="{9D8B030D-6E8A-4147-A177-3AD203B41FA5}">
                      <a16:colId xmlns:a16="http://schemas.microsoft.com/office/drawing/2014/main" val="20000"/>
                    </a:ext>
                  </a:extLst>
                </a:gridCol>
                <a:gridCol w="4272925">
                  <a:extLst>
                    <a:ext uri="{9D8B030D-6E8A-4147-A177-3AD203B41FA5}">
                      <a16:colId xmlns:a16="http://schemas.microsoft.com/office/drawing/2014/main" val="20001"/>
                    </a:ext>
                  </a:extLst>
                </a:gridCol>
                <a:gridCol w="5382900">
                  <a:extLst>
                    <a:ext uri="{9D8B030D-6E8A-4147-A177-3AD203B41FA5}">
                      <a16:colId xmlns:a16="http://schemas.microsoft.com/office/drawing/2014/main" val="20002"/>
                    </a:ext>
                  </a:extLst>
                </a:gridCol>
              </a:tblGrid>
              <a:tr h="2453650">
                <a:tc>
                  <a:txBody>
                    <a:bodyPr/>
                    <a:lstStyle/>
                    <a:p>
                      <a:pPr marL="0" marR="0" lvl="0" indent="0" algn="l" rtl="0">
                        <a:lnSpc>
                          <a:spcPct val="100000"/>
                        </a:lnSpc>
                        <a:spcBef>
                          <a:spcPts val="0"/>
                        </a:spcBef>
                        <a:spcAft>
                          <a:spcPts val="0"/>
                        </a:spcAft>
                        <a:buNone/>
                      </a:pPr>
                      <a:endParaRPr sz="2800" u="none" strike="noStrike" cap="none">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40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u="none" strike="noStrike" cap="none">
                          <a:latin typeface="Calibri"/>
                          <a:ea typeface="Calibri"/>
                          <a:cs typeface="Calibri"/>
                          <a:sym typeface="Calibri"/>
                        </a:rPr>
                        <a:t>Usage</a:t>
                      </a:r>
                      <a:endParaRPr sz="2800" u="none" strike="noStrike" cap="none">
                        <a:latin typeface="Calibri"/>
                        <a:ea typeface="Calibri"/>
                        <a:cs typeface="Calibri"/>
                        <a:sym typeface="Calibri"/>
                      </a:endParaRPr>
                    </a:p>
                  </a:txBody>
                  <a:tcPr marL="0" marR="0" marT="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1270" marR="57785" lvl="0" indent="0" algn="ctr" rtl="0">
                        <a:lnSpc>
                          <a:spcPct val="100000"/>
                        </a:lnSpc>
                        <a:spcBef>
                          <a:spcPts val="0"/>
                        </a:spcBef>
                        <a:spcAft>
                          <a:spcPts val="0"/>
                        </a:spcAft>
                        <a:buNone/>
                      </a:pPr>
                      <a:r>
                        <a:rPr lang="en-US" sz="2800" u="none" strike="noStrike" cap="none">
                          <a:latin typeface="Calibri"/>
                          <a:ea typeface="Calibri"/>
                          <a:cs typeface="Calibri"/>
                          <a:sym typeface="Calibri"/>
                        </a:rPr>
                        <a:t>Public address system, radio</a:t>
                      </a:r>
                      <a:endParaRPr sz="2800" u="none" strike="noStrike" cap="none">
                        <a:latin typeface="Calibri"/>
                        <a:ea typeface="Calibri"/>
                        <a:cs typeface="Calibri"/>
                        <a:sym typeface="Calibri"/>
                      </a:endParaRPr>
                    </a:p>
                    <a:p>
                      <a:pPr marL="205740" marR="262890" lvl="0" indent="-635" algn="ctr" rtl="0">
                        <a:lnSpc>
                          <a:spcPct val="114999"/>
                        </a:lnSpc>
                        <a:spcBef>
                          <a:spcPts val="0"/>
                        </a:spcBef>
                        <a:spcAft>
                          <a:spcPts val="0"/>
                        </a:spcAft>
                        <a:buNone/>
                      </a:pPr>
                      <a:r>
                        <a:rPr lang="en-US" sz="2800" u="none" strike="noStrike" cap="none">
                          <a:latin typeface="Calibri"/>
                          <a:ea typeface="Calibri"/>
                          <a:cs typeface="Calibri"/>
                          <a:sym typeface="Calibri"/>
                        </a:rPr>
                        <a:t>talk shows, hearing aid,  telephone and mobile  communication, some AM  radio stations</a:t>
                      </a:r>
                      <a:endParaRPr sz="2800" u="none" strike="noStrike" cap="none">
                        <a:latin typeface="Calibri"/>
                        <a:ea typeface="Calibri"/>
                        <a:cs typeface="Calibri"/>
                        <a:sym typeface="Calibri"/>
                      </a:endParaRPr>
                    </a:p>
                  </a:txBody>
                  <a:tcPr marL="0" marR="0" marT="1332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0" marR="0" lvl="0" indent="0" algn="l" rtl="0">
                        <a:lnSpc>
                          <a:spcPct val="100000"/>
                        </a:lnSpc>
                        <a:spcBef>
                          <a:spcPts val="0"/>
                        </a:spcBef>
                        <a:spcAft>
                          <a:spcPts val="0"/>
                        </a:spcAft>
                        <a:buNone/>
                      </a:pPr>
                      <a:endParaRPr sz="2800" u="none" strike="noStrike" cap="none">
                        <a:latin typeface="Times New Roman"/>
                        <a:ea typeface="Times New Roman"/>
                        <a:cs typeface="Times New Roman"/>
                        <a:sym typeface="Times New Roman"/>
                      </a:endParaRPr>
                    </a:p>
                    <a:p>
                      <a:pPr marL="1442085" marR="258445" lvl="0" indent="-1175385" algn="l" rtl="0">
                        <a:lnSpc>
                          <a:spcPct val="114999"/>
                        </a:lnSpc>
                        <a:spcBef>
                          <a:spcPts val="2180"/>
                        </a:spcBef>
                        <a:spcAft>
                          <a:spcPts val="0"/>
                        </a:spcAft>
                        <a:buNone/>
                      </a:pPr>
                      <a:r>
                        <a:rPr lang="en-US" sz="2800" u="none" strike="noStrike" cap="none">
                          <a:latin typeface="Calibri"/>
                          <a:ea typeface="Calibri"/>
                          <a:cs typeface="Calibri"/>
                          <a:sym typeface="Calibri"/>
                        </a:rPr>
                        <a:t>Movies, Television, Music players,  FM radio stations</a:t>
                      </a:r>
                      <a:endParaRPr sz="2800" u="none" strike="noStrike" cap="none">
                        <a:latin typeface="Calibri"/>
                        <a:ea typeface="Calibri"/>
                        <a:cs typeface="Calibri"/>
                        <a:sym typeface="Calibri"/>
                      </a:endParaRPr>
                    </a:p>
                  </a:txBody>
                  <a:tcPr marL="0" marR="0" marT="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981450">
                <a:tc>
                  <a:txBody>
                    <a:bodyPr/>
                    <a:lstStyle/>
                    <a:p>
                      <a:pPr marL="421640" marR="0" lvl="0" indent="0" algn="l" rtl="0">
                        <a:lnSpc>
                          <a:spcPct val="100000"/>
                        </a:lnSpc>
                        <a:spcBef>
                          <a:spcPts val="0"/>
                        </a:spcBef>
                        <a:spcAft>
                          <a:spcPts val="0"/>
                        </a:spcAft>
                        <a:buNone/>
                      </a:pPr>
                      <a:r>
                        <a:rPr lang="en-US" sz="2800" u="none" strike="noStrike" cap="none">
                          <a:latin typeface="Calibri"/>
                          <a:ea typeface="Calibri"/>
                          <a:cs typeface="Calibri"/>
                          <a:sym typeface="Calibri"/>
                        </a:rPr>
                        <a:t>Circuit</a:t>
                      </a:r>
                      <a:endParaRPr sz="2800" u="none" strike="noStrike" cap="none">
                        <a:latin typeface="Calibri"/>
                        <a:ea typeface="Calibri"/>
                        <a:cs typeface="Calibri"/>
                        <a:sym typeface="Calibri"/>
                      </a:endParaRPr>
                    </a:p>
                    <a:p>
                      <a:pPr marL="281305" marR="0" lvl="0" indent="0" algn="l" rtl="0">
                        <a:lnSpc>
                          <a:spcPct val="100000"/>
                        </a:lnSpc>
                        <a:spcBef>
                          <a:spcPts val="505"/>
                        </a:spcBef>
                        <a:spcAft>
                          <a:spcPts val="0"/>
                        </a:spcAft>
                        <a:buNone/>
                      </a:pPr>
                      <a:r>
                        <a:rPr lang="en-US" sz="2800" u="none" strike="noStrike" cap="none">
                          <a:latin typeface="Calibri"/>
                          <a:ea typeface="Calibri"/>
                          <a:cs typeface="Calibri"/>
                          <a:sym typeface="Calibri"/>
                        </a:rPr>
                        <a:t>Diagram</a:t>
                      </a:r>
                      <a:endParaRPr sz="2800" u="none" strike="noStrike" cap="none">
                        <a:latin typeface="Calibri"/>
                        <a:ea typeface="Calibri"/>
                        <a:cs typeface="Calibri"/>
                        <a:sym typeface="Calibri"/>
                      </a:endParaRPr>
                    </a:p>
                  </a:txBody>
                  <a:tcPr marL="0" marR="0" marT="139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425450" marR="57785" lvl="0" indent="0" algn="l" rtl="0">
                        <a:lnSpc>
                          <a:spcPct val="100000"/>
                        </a:lnSpc>
                        <a:spcBef>
                          <a:spcPts val="0"/>
                        </a:spcBef>
                        <a:spcAft>
                          <a:spcPts val="0"/>
                        </a:spcAft>
                        <a:buNone/>
                      </a:pPr>
                      <a:r>
                        <a:rPr lang="en-US" sz="2800" u="none" strike="noStrike" cap="none">
                          <a:latin typeface="Calibri"/>
                          <a:ea typeface="Calibri"/>
                          <a:cs typeface="Calibri"/>
                          <a:sym typeface="Calibri"/>
                        </a:rPr>
                        <a:t>Draw circuit diagram of</a:t>
                      </a:r>
                      <a:endParaRPr sz="2800" u="none" strike="noStrike" cap="none">
                        <a:latin typeface="Calibri"/>
                        <a:ea typeface="Calibri"/>
                        <a:cs typeface="Calibri"/>
                        <a:sym typeface="Calibri"/>
                      </a:endParaRPr>
                    </a:p>
                    <a:p>
                      <a:pPr marL="454659" marR="57785" lvl="0" indent="0" algn="l" rtl="0">
                        <a:lnSpc>
                          <a:spcPct val="100000"/>
                        </a:lnSpc>
                        <a:spcBef>
                          <a:spcPts val="505"/>
                        </a:spcBef>
                        <a:spcAft>
                          <a:spcPts val="0"/>
                        </a:spcAft>
                        <a:buNone/>
                      </a:pPr>
                      <a:r>
                        <a:rPr lang="en-US" sz="2800" u="none" strike="noStrike" cap="none">
                          <a:latin typeface="Calibri"/>
                          <a:ea typeface="Calibri"/>
                          <a:cs typeface="Calibri"/>
                          <a:sym typeface="Calibri"/>
                        </a:rPr>
                        <a:t>mono amplifier system</a:t>
                      </a:r>
                      <a:endParaRPr sz="2800" u="none" strike="noStrike" cap="none">
                        <a:latin typeface="Calibri"/>
                        <a:ea typeface="Calibri"/>
                        <a:cs typeface="Calibri"/>
                        <a:sym typeface="Calibri"/>
                      </a:endParaRPr>
                    </a:p>
                  </a:txBody>
                  <a:tcPr marL="0" marR="0" marT="139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800" u="none" strike="noStrike" cap="none">
                          <a:latin typeface="Calibri"/>
                          <a:ea typeface="Calibri"/>
                          <a:cs typeface="Calibri"/>
                          <a:sym typeface="Calibri"/>
                        </a:rPr>
                        <a:t>Draw circuit diagram stereo</a:t>
                      </a:r>
                      <a:endParaRPr sz="2800" u="none" strike="noStrike" cap="none">
                        <a:latin typeface="Calibri"/>
                        <a:ea typeface="Calibri"/>
                        <a:cs typeface="Calibri"/>
                        <a:sym typeface="Calibri"/>
                      </a:endParaRPr>
                    </a:p>
                    <a:p>
                      <a:pPr marL="1905" marR="0" lvl="0" indent="0" algn="ctr" rtl="0">
                        <a:lnSpc>
                          <a:spcPct val="100000"/>
                        </a:lnSpc>
                        <a:spcBef>
                          <a:spcPts val="505"/>
                        </a:spcBef>
                        <a:spcAft>
                          <a:spcPts val="0"/>
                        </a:spcAft>
                        <a:buNone/>
                      </a:pPr>
                      <a:r>
                        <a:rPr lang="en-US" sz="2800" u="none" strike="noStrike" cap="none">
                          <a:latin typeface="Calibri"/>
                          <a:ea typeface="Calibri"/>
                          <a:cs typeface="Calibri"/>
                          <a:sym typeface="Calibri"/>
                        </a:rPr>
                        <a:t>amplifier system</a:t>
                      </a:r>
                      <a:endParaRPr sz="2800" u="none" strike="noStrike" cap="none">
                        <a:latin typeface="Calibri"/>
                        <a:ea typeface="Calibri"/>
                        <a:cs typeface="Calibri"/>
                        <a:sym typeface="Calibri"/>
                      </a:endParaRPr>
                    </a:p>
                  </a:txBody>
                  <a:tcPr marL="0" marR="0" marT="139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extLst>
                  <a:ext uri="{0D108BD9-81ED-4DB2-BD59-A6C34878D82A}">
                    <a16:rowId xmlns:a16="http://schemas.microsoft.com/office/drawing/2014/main" val="10001"/>
                  </a:ext>
                </a:extLst>
              </a:tr>
              <a:tr h="981450">
                <a:tc>
                  <a:txBody>
                    <a:bodyPr/>
                    <a:lstStyle/>
                    <a:p>
                      <a:pPr marL="267970" marR="0" lvl="0" indent="0" algn="l" rtl="0">
                        <a:lnSpc>
                          <a:spcPct val="100000"/>
                        </a:lnSpc>
                        <a:spcBef>
                          <a:spcPts val="0"/>
                        </a:spcBef>
                        <a:spcAft>
                          <a:spcPts val="0"/>
                        </a:spcAft>
                        <a:buNone/>
                      </a:pPr>
                      <a:r>
                        <a:rPr lang="en-US" sz="2800" u="none" strike="noStrike" cap="none">
                          <a:latin typeface="Calibri"/>
                          <a:ea typeface="Calibri"/>
                          <a:cs typeface="Calibri"/>
                          <a:sym typeface="Calibri"/>
                        </a:rPr>
                        <a:t>Signal to</a:t>
                      </a:r>
                      <a:endParaRPr sz="2800" u="none" strike="noStrike" cap="none">
                        <a:latin typeface="Calibri"/>
                        <a:ea typeface="Calibri"/>
                        <a:cs typeface="Calibri"/>
                        <a:sym typeface="Calibri"/>
                      </a:endParaRPr>
                    </a:p>
                    <a:p>
                      <a:pPr marL="101600" marR="0" lvl="0" indent="0" algn="l" rtl="0">
                        <a:lnSpc>
                          <a:spcPct val="100000"/>
                        </a:lnSpc>
                        <a:spcBef>
                          <a:spcPts val="505"/>
                        </a:spcBef>
                        <a:spcAft>
                          <a:spcPts val="0"/>
                        </a:spcAft>
                        <a:buNone/>
                      </a:pPr>
                      <a:r>
                        <a:rPr lang="en-US" sz="2800" u="none" strike="noStrike" cap="none">
                          <a:latin typeface="Calibri"/>
                          <a:ea typeface="Calibri"/>
                          <a:cs typeface="Calibri"/>
                          <a:sym typeface="Calibri"/>
                        </a:rPr>
                        <a:t>Noise ratio</a:t>
                      </a:r>
                      <a:endParaRPr sz="2800" u="none" strike="noStrike" cap="none">
                        <a:latin typeface="Calibri"/>
                        <a:ea typeface="Calibri"/>
                        <a:cs typeface="Calibri"/>
                        <a:sym typeface="Calibri"/>
                      </a:endParaRPr>
                    </a:p>
                  </a:txBody>
                  <a:tcPr marL="0" marR="0" marT="139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0" marR="57785" lvl="0" indent="0" algn="ctr" rtl="0">
                        <a:lnSpc>
                          <a:spcPct val="100000"/>
                        </a:lnSpc>
                        <a:spcBef>
                          <a:spcPts val="0"/>
                        </a:spcBef>
                        <a:spcAft>
                          <a:spcPts val="0"/>
                        </a:spcAft>
                        <a:buNone/>
                      </a:pPr>
                      <a:r>
                        <a:rPr lang="en-US" sz="2800" u="none" strike="noStrike" cap="none">
                          <a:latin typeface="Calibri"/>
                          <a:ea typeface="Calibri"/>
                          <a:cs typeface="Calibri"/>
                          <a:sym typeface="Calibri"/>
                        </a:rPr>
                        <a:t>Less signal to noise ratio</a:t>
                      </a:r>
                      <a:endParaRPr sz="2800" u="none" strike="noStrike" cap="none">
                        <a:latin typeface="Calibri"/>
                        <a:ea typeface="Calibri"/>
                        <a:cs typeface="Calibri"/>
                        <a:sym typeface="Calibri"/>
                      </a:endParaRPr>
                    </a:p>
                  </a:txBody>
                  <a:tcPr marL="0" marR="0" marT="2590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259715" marR="0" lvl="0" indent="0" algn="l" rtl="0">
                        <a:lnSpc>
                          <a:spcPct val="100000"/>
                        </a:lnSpc>
                        <a:spcBef>
                          <a:spcPts val="0"/>
                        </a:spcBef>
                        <a:spcAft>
                          <a:spcPts val="0"/>
                        </a:spcAft>
                        <a:buNone/>
                      </a:pPr>
                      <a:r>
                        <a:rPr lang="en-US" sz="2800" u="none" strike="noStrike" cap="none">
                          <a:latin typeface="Calibri"/>
                          <a:ea typeface="Calibri"/>
                          <a:cs typeface="Calibri"/>
                          <a:sym typeface="Calibri"/>
                        </a:rPr>
                        <a:t>Better than 50 dB is the S/N ratio.</a:t>
                      </a:r>
                      <a:endParaRPr sz="2800" u="none" strike="noStrike" cap="none">
                        <a:latin typeface="Calibri"/>
                        <a:ea typeface="Calibri"/>
                        <a:cs typeface="Calibri"/>
                        <a:sym typeface="Calibri"/>
                      </a:endParaRPr>
                    </a:p>
                  </a:txBody>
                  <a:tcPr marL="0" marR="0" marT="2590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extLst>
                  <a:ext uri="{0D108BD9-81ED-4DB2-BD59-A6C34878D82A}">
                    <a16:rowId xmlns:a16="http://schemas.microsoft.com/office/drawing/2014/main" val="10002"/>
                  </a:ext>
                </a:extLst>
              </a:tr>
              <a:tr h="981525">
                <a:tc>
                  <a:txBody>
                    <a:bodyPr/>
                    <a:lstStyle/>
                    <a:p>
                      <a:pPr marL="0" marR="0" lvl="0" indent="0" algn="ctr" rtl="0">
                        <a:lnSpc>
                          <a:spcPct val="100000"/>
                        </a:lnSpc>
                        <a:spcBef>
                          <a:spcPts val="0"/>
                        </a:spcBef>
                        <a:spcAft>
                          <a:spcPts val="0"/>
                        </a:spcAft>
                        <a:buNone/>
                      </a:pPr>
                      <a:r>
                        <a:rPr lang="en-US" sz="2800" u="none" strike="noStrike" cap="none">
                          <a:latin typeface="Calibri"/>
                          <a:ea typeface="Calibri"/>
                          <a:cs typeface="Calibri"/>
                          <a:sym typeface="Calibri"/>
                        </a:rPr>
                        <a:t>Distortion</a:t>
                      </a:r>
                      <a:endParaRPr sz="2800" u="none" strike="noStrike" cap="none">
                        <a:latin typeface="Calibri"/>
                        <a:ea typeface="Calibri"/>
                        <a:cs typeface="Calibri"/>
                        <a:sym typeface="Calibri"/>
                      </a:endParaRPr>
                    </a:p>
                  </a:txBody>
                  <a:tcPr marL="0" marR="0" marT="25972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0" marR="57785" lvl="0" indent="0" algn="ctr" rtl="0">
                        <a:lnSpc>
                          <a:spcPct val="100000"/>
                        </a:lnSpc>
                        <a:spcBef>
                          <a:spcPts val="0"/>
                        </a:spcBef>
                        <a:spcAft>
                          <a:spcPts val="0"/>
                        </a:spcAft>
                        <a:buNone/>
                      </a:pPr>
                      <a:r>
                        <a:rPr lang="en-US" sz="2800" u="none" strike="noStrike" cap="none">
                          <a:latin typeface="Calibri"/>
                          <a:ea typeface="Calibri"/>
                          <a:cs typeface="Calibri"/>
                          <a:sym typeface="Calibri"/>
                        </a:rPr>
                        <a:t>Nonlinear distortion occurs.</a:t>
                      </a:r>
                      <a:endParaRPr sz="2800" u="none" strike="noStrike" cap="none">
                        <a:latin typeface="Calibri"/>
                        <a:ea typeface="Calibri"/>
                        <a:cs typeface="Calibri"/>
                        <a:sym typeface="Calibri"/>
                      </a:endParaRPr>
                    </a:p>
                  </a:txBody>
                  <a:tcPr marL="0" marR="0" marT="25972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u="none" strike="noStrike" cap="none">
                          <a:latin typeface="Calibri"/>
                          <a:ea typeface="Calibri"/>
                          <a:cs typeface="Calibri"/>
                          <a:sym typeface="Calibri"/>
                        </a:rPr>
                        <a:t>Nonlinear distortion not more than</a:t>
                      </a:r>
                      <a:endParaRPr sz="2800" u="none" strike="noStrike" cap="none">
                        <a:latin typeface="Calibri"/>
                        <a:ea typeface="Calibri"/>
                        <a:cs typeface="Calibri"/>
                        <a:sym typeface="Calibri"/>
                      </a:endParaRPr>
                    </a:p>
                    <a:p>
                      <a:pPr marL="1270" marR="0" lvl="0" indent="0" algn="ctr" rtl="0">
                        <a:lnSpc>
                          <a:spcPct val="100000"/>
                        </a:lnSpc>
                        <a:spcBef>
                          <a:spcPts val="505"/>
                        </a:spcBef>
                        <a:spcAft>
                          <a:spcPts val="0"/>
                        </a:spcAft>
                        <a:buNone/>
                      </a:pPr>
                      <a:r>
                        <a:rPr lang="en-US" sz="2800" u="none" strike="noStrike" cap="none">
                          <a:latin typeface="Calibri"/>
                          <a:ea typeface="Calibri"/>
                          <a:cs typeface="Calibri"/>
                          <a:sym typeface="Calibri"/>
                        </a:rPr>
                        <a:t>input/output.</a:t>
                      </a:r>
                      <a:endParaRPr sz="2800" u="none" strike="noStrike" cap="none">
                        <a:latin typeface="Calibri"/>
                        <a:ea typeface="Calibri"/>
                        <a:cs typeface="Calibri"/>
                        <a:sym typeface="Calibri"/>
                      </a:endParaRPr>
                    </a:p>
                  </a:txBody>
                  <a:tcPr marL="0" marR="0" marT="1397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extLst>
                  <a:ext uri="{0D108BD9-81ED-4DB2-BD59-A6C34878D82A}">
                    <a16:rowId xmlns:a16="http://schemas.microsoft.com/office/drawing/2014/main" val="10003"/>
                  </a:ext>
                </a:extLst>
              </a:tr>
              <a:tr h="981450">
                <a:tc>
                  <a:txBody>
                    <a:bodyPr/>
                    <a:lstStyle/>
                    <a:p>
                      <a:pPr marL="1270" marR="0" lvl="0" indent="0" algn="ctr" rtl="0">
                        <a:lnSpc>
                          <a:spcPct val="100000"/>
                        </a:lnSpc>
                        <a:spcBef>
                          <a:spcPts val="0"/>
                        </a:spcBef>
                        <a:spcAft>
                          <a:spcPts val="0"/>
                        </a:spcAft>
                        <a:buNone/>
                      </a:pPr>
                      <a:r>
                        <a:rPr lang="en-US" sz="2800" u="none" strike="noStrike" cap="none">
                          <a:latin typeface="Calibri"/>
                          <a:ea typeface="Calibri"/>
                          <a:cs typeface="Calibri"/>
                          <a:sym typeface="Calibri"/>
                        </a:rPr>
                        <a:t>Use of</a:t>
                      </a:r>
                      <a:endParaRPr/>
                    </a:p>
                    <a:p>
                      <a:pPr marL="3810" marR="0" lvl="0" indent="0" algn="ctr" rtl="0">
                        <a:lnSpc>
                          <a:spcPct val="103750"/>
                        </a:lnSpc>
                        <a:spcBef>
                          <a:spcPts val="500"/>
                        </a:spcBef>
                        <a:spcAft>
                          <a:spcPts val="0"/>
                        </a:spcAft>
                        <a:buNone/>
                      </a:pPr>
                      <a:r>
                        <a:rPr lang="en-US" sz="2800" u="none" strike="noStrike" cap="none">
                          <a:latin typeface="Calibri"/>
                          <a:ea typeface="Calibri"/>
                          <a:cs typeface="Calibri"/>
                          <a:sym typeface="Calibri"/>
                        </a:rPr>
                        <a:t>equalizer</a:t>
                      </a:r>
                      <a:endParaRPr sz="2800" u="none" strike="noStrike" cap="none">
                        <a:latin typeface="Calibri"/>
                        <a:ea typeface="Calibri"/>
                        <a:cs typeface="Calibri"/>
                        <a:sym typeface="Calibri"/>
                      </a:endParaRPr>
                    </a:p>
                    <a:p>
                      <a:pPr marL="419734" marR="0" lvl="0" indent="0" algn="l" rtl="0">
                        <a:lnSpc>
                          <a:spcPct val="62083"/>
                        </a:lnSpc>
                        <a:spcBef>
                          <a:spcPts val="0"/>
                        </a:spcBef>
                        <a:spcAft>
                          <a:spcPts val="0"/>
                        </a:spcAft>
                        <a:buNone/>
                      </a:pPr>
                      <a:r>
                        <a:rPr lang="en-US" sz="1200" u="none" strike="noStrike" cap="none">
                          <a:solidFill>
                            <a:srgbClr val="888888"/>
                          </a:solidFill>
                          <a:latin typeface="Calibri"/>
                          <a:ea typeface="Calibri"/>
                          <a:cs typeface="Calibri"/>
                          <a:sym typeface="Calibri"/>
                        </a:rPr>
                        <a:t>13/03/2024</a:t>
                      </a:r>
                      <a:endParaRPr sz="1200" u="none" strike="noStrike" cap="none">
                        <a:latin typeface="Calibri"/>
                        <a:ea typeface="Calibri"/>
                        <a:cs typeface="Calibri"/>
                        <a:sym typeface="Calibri"/>
                      </a:endParaRPr>
                    </a:p>
                  </a:txBody>
                  <a:tcPr marL="0" marR="0" marT="14600"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tcPr>
                </a:tc>
                <a:tc>
                  <a:txBody>
                    <a:bodyPr/>
                    <a:lstStyle/>
                    <a:p>
                      <a:pPr marL="440690" marR="57785" lvl="0" indent="0" algn="l" rtl="0">
                        <a:lnSpc>
                          <a:spcPct val="100000"/>
                        </a:lnSpc>
                        <a:spcBef>
                          <a:spcPts val="0"/>
                        </a:spcBef>
                        <a:spcAft>
                          <a:spcPts val="0"/>
                        </a:spcAft>
                        <a:buNone/>
                      </a:pPr>
                      <a:r>
                        <a:rPr lang="en-US" sz="2800" u="none" strike="noStrike" cap="none">
                          <a:latin typeface="Calibri"/>
                          <a:ea typeface="Calibri"/>
                          <a:cs typeface="Calibri"/>
                          <a:sym typeface="Calibri"/>
                        </a:rPr>
                        <a:t>Equalizers are not used</a:t>
                      </a:r>
                      <a:endParaRPr sz="2800" u="none" strike="noStrike" cap="none">
                        <a:latin typeface="Calibri"/>
                        <a:ea typeface="Calibri"/>
                        <a:cs typeface="Calibri"/>
                        <a:sym typeface="Calibri"/>
                      </a:endParaRPr>
                    </a:p>
                    <a:p>
                      <a:pPr marL="1878329" marR="0" lvl="0" indent="0" algn="l" rtl="0">
                        <a:lnSpc>
                          <a:spcPct val="100000"/>
                        </a:lnSpc>
                        <a:spcBef>
                          <a:spcPts val="1025"/>
                        </a:spcBef>
                        <a:spcAft>
                          <a:spcPts val="0"/>
                        </a:spcAft>
                        <a:buNone/>
                      </a:pPr>
                      <a:r>
                        <a:rPr lang="en-US" sz="1200" u="none" strike="noStrike" cap="none">
                          <a:solidFill>
                            <a:srgbClr val="888888"/>
                          </a:solidFill>
                          <a:latin typeface="Calibri"/>
                          <a:ea typeface="Calibri"/>
                          <a:cs typeface="Calibri"/>
                          <a:sym typeface="Calibri"/>
                        </a:rPr>
                        <a:t>Consumer Electronics	Con</a:t>
                      </a:r>
                      <a:endParaRPr sz="1200" u="none" strike="noStrike" cap="none">
                        <a:latin typeface="Calibri"/>
                        <a:ea typeface="Calibri"/>
                        <a:cs typeface="Calibri"/>
                        <a:sym typeface="Calibri"/>
                      </a:endParaRPr>
                    </a:p>
                  </a:txBody>
                  <a:tcPr marL="0" marR="0" marT="25972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tc>
                  <a:txBody>
                    <a:bodyPr/>
                    <a:lstStyle/>
                    <a:p>
                      <a:pPr marL="1905" marR="0" lvl="0" indent="0" algn="ctr" rtl="0">
                        <a:lnSpc>
                          <a:spcPct val="100000"/>
                        </a:lnSpc>
                        <a:spcBef>
                          <a:spcPts val="0"/>
                        </a:spcBef>
                        <a:spcAft>
                          <a:spcPts val="0"/>
                        </a:spcAft>
                        <a:buNone/>
                      </a:pPr>
                      <a:r>
                        <a:rPr lang="en-US" sz="2800" u="none" strike="noStrike" cap="none">
                          <a:latin typeface="Calibri"/>
                          <a:ea typeface="Calibri"/>
                          <a:cs typeface="Calibri"/>
                          <a:sym typeface="Calibri"/>
                        </a:rPr>
                        <a:t>Contains equalizer circuit.</a:t>
                      </a:r>
                      <a:endParaRPr sz="2800" u="none" strike="noStrike" cap="none">
                        <a:latin typeface="Calibri"/>
                        <a:ea typeface="Calibri"/>
                        <a:cs typeface="Calibri"/>
                        <a:sym typeface="Calibri"/>
                      </a:endParaRPr>
                    </a:p>
                    <a:p>
                      <a:pPr marL="59689" marR="0" lvl="0" indent="0" algn="l" rtl="0">
                        <a:lnSpc>
                          <a:spcPct val="100000"/>
                        </a:lnSpc>
                        <a:spcBef>
                          <a:spcPts val="1025"/>
                        </a:spcBef>
                        <a:spcAft>
                          <a:spcPts val="0"/>
                        </a:spcAft>
                        <a:buNone/>
                      </a:pPr>
                      <a:r>
                        <a:rPr lang="en-US" sz="1200" u="none" strike="noStrike" cap="none">
                          <a:solidFill>
                            <a:srgbClr val="888888"/>
                          </a:solidFill>
                          <a:latin typeface="Calibri"/>
                          <a:ea typeface="Calibri"/>
                          <a:cs typeface="Calibri"/>
                          <a:sym typeface="Calibri"/>
                        </a:rPr>
                        <a:t>sumer Electronics Unit-I	61</a:t>
                      </a:r>
                      <a:endParaRPr sz="1200" u="none" strike="noStrike" cap="none">
                        <a:latin typeface="Calibri"/>
                        <a:ea typeface="Calibri"/>
                        <a:cs typeface="Calibri"/>
                        <a:sym typeface="Calibri"/>
                      </a:endParaRPr>
                    </a:p>
                  </a:txBody>
                  <a:tcPr marL="0" marR="0" marT="259725" marB="0">
                    <a:lnL w="12700" cap="flat" cmpd="sng">
                      <a:solidFill>
                        <a:srgbClr val="EC7C30"/>
                      </a:solidFill>
                      <a:prstDash val="solid"/>
                      <a:round/>
                      <a:headEnd type="none" w="sm" len="sm"/>
                      <a:tailEnd type="none" w="sm" len="sm"/>
                    </a:lnL>
                    <a:lnR w="12700" cap="flat" cmpd="sng">
                      <a:solidFill>
                        <a:srgbClr val="EC7C30"/>
                      </a:solidFill>
                      <a:prstDash val="solid"/>
                      <a:round/>
                      <a:headEnd type="none" w="sm" len="sm"/>
                      <a:tailEnd type="none" w="sm" len="sm"/>
                    </a:lnR>
                    <a:lnT w="12700" cap="flat" cmpd="sng">
                      <a:solidFill>
                        <a:srgbClr val="EC7C30"/>
                      </a:solidFill>
                      <a:prstDash val="solid"/>
                      <a:round/>
                      <a:headEnd type="none" w="sm" len="sm"/>
                      <a:tailEnd type="none" w="sm" len="sm"/>
                    </a:lnT>
                    <a:lnB w="12700" cap="flat" cmpd="sng">
                      <a:solidFill>
                        <a:srgbClr val="EC7C30"/>
                      </a:solidFill>
                      <a:prstDash val="solid"/>
                      <a:round/>
                      <a:headEnd type="none" w="sm" len="sm"/>
                      <a:tailEnd type="none" w="sm" len="sm"/>
                    </a:lnB>
                    <a:solidFill>
                      <a:srgbClr val="FBE4D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671"/>
        <p:cNvGrpSpPr/>
        <p:nvPr/>
      </p:nvGrpSpPr>
      <p:grpSpPr>
        <a:xfrm>
          <a:off x="0" y="0"/>
          <a:ext cx="0" cy="0"/>
          <a:chOff x="0" y="0"/>
          <a:chExt cx="0" cy="0"/>
        </a:xfrm>
      </p:grpSpPr>
      <p:sp>
        <p:nvSpPr>
          <p:cNvPr id="672" name="Google Shape;672;p7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73" name="Google Shape;673;p7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674" name="Google Shape;674;p7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75" name="Google Shape;675;p7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65</a:t>
            </a:fld>
            <a:endParaRPr/>
          </a:p>
        </p:txBody>
      </p:sp>
      <p:sp>
        <p:nvSpPr>
          <p:cNvPr id="676" name="Google Shape;676;p71"/>
          <p:cNvSpPr txBox="1">
            <a:spLocks noGrp="1"/>
          </p:cNvSpPr>
          <p:nvPr>
            <p:ph type="title"/>
          </p:nvPr>
        </p:nvSpPr>
        <p:spPr>
          <a:xfrm>
            <a:off x="2577464" y="648080"/>
            <a:ext cx="703580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a:t>Public Address System (PA System):</a:t>
            </a:r>
            <a:endParaRPr/>
          </a:p>
        </p:txBody>
      </p:sp>
      <p:sp>
        <p:nvSpPr>
          <p:cNvPr id="677" name="Google Shape;677;p71"/>
          <p:cNvSpPr txBox="1"/>
          <p:nvPr/>
        </p:nvSpPr>
        <p:spPr>
          <a:xfrm>
            <a:off x="916939" y="1793493"/>
            <a:ext cx="10358120" cy="3011170"/>
          </a:xfrm>
          <a:prstGeom prst="rect">
            <a:avLst/>
          </a:prstGeom>
          <a:noFill/>
          <a:ln>
            <a:noFill/>
          </a:ln>
        </p:spPr>
        <p:txBody>
          <a:bodyPr spcFirstLastPara="1" wrap="square" lIns="0" tIns="60950" rIns="0" bIns="0" anchor="t" anchorCtr="0">
            <a:spAutoFit/>
          </a:bodyPr>
          <a:lstStyle/>
          <a:p>
            <a:pPr marL="241300" marR="6350" lvl="0" indent="-229234" algn="just"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an electroacoustic system, in which sound is first converted into  electrical signals by a microphone.</a:t>
            </a:r>
            <a:endParaRPr sz="2800">
              <a:solidFill>
                <a:schemeClr val="dk1"/>
              </a:solidFill>
              <a:latin typeface="Calibri"/>
              <a:ea typeface="Calibri"/>
              <a:cs typeface="Calibri"/>
              <a:sym typeface="Calibri"/>
            </a:endParaRPr>
          </a:p>
          <a:p>
            <a:pPr marL="241300" marR="5080" lvl="0" indent="-229234" algn="just" rtl="0">
              <a:lnSpc>
                <a:spcPct val="107857"/>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electrical audio signals are amplified, processed &amp; fed to another  transducer, the loudspeaker, which converts the audio signals into  sound waves.</a:t>
            </a:r>
            <a:endParaRPr sz="2800">
              <a:solidFill>
                <a:schemeClr val="dk1"/>
              </a:solidFill>
              <a:latin typeface="Calibri"/>
              <a:ea typeface="Calibri"/>
              <a:cs typeface="Calibri"/>
              <a:sym typeface="Calibri"/>
            </a:endParaRPr>
          </a:p>
          <a:p>
            <a:pPr marL="241300" marR="5080" lvl="0" indent="-229234" algn="just" rtl="0">
              <a:lnSpc>
                <a:spcPct val="108214"/>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block diagram of a basic PA system is shown in fig. below. The  function of each block of PA system is described below.</a:t>
            </a:r>
            <a:endParaRPr sz="2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681"/>
        <p:cNvGrpSpPr/>
        <p:nvPr/>
      </p:nvGrpSpPr>
      <p:grpSpPr>
        <a:xfrm>
          <a:off x="0" y="0"/>
          <a:ext cx="0" cy="0"/>
          <a:chOff x="0" y="0"/>
          <a:chExt cx="0" cy="0"/>
        </a:xfrm>
      </p:grpSpPr>
      <p:pic>
        <p:nvPicPr>
          <p:cNvPr id="682" name="Google Shape;682;p72"/>
          <p:cNvPicPr preferRelativeResize="0"/>
          <p:nvPr/>
        </p:nvPicPr>
        <p:blipFill rotWithShape="1">
          <a:blip r:embed="rId3">
            <a:alphaModFix/>
          </a:blip>
          <a:srcRect/>
          <a:stretch/>
        </p:blipFill>
        <p:spPr>
          <a:xfrm>
            <a:off x="653155" y="495300"/>
            <a:ext cx="10666332" cy="5867853"/>
          </a:xfrm>
          <a:prstGeom prst="rect">
            <a:avLst/>
          </a:prstGeom>
          <a:noFill/>
          <a:ln>
            <a:noFill/>
          </a:ln>
        </p:spPr>
      </p:pic>
      <p:sp>
        <p:nvSpPr>
          <p:cNvPr id="683" name="Google Shape;683;p7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84" name="Google Shape;684;p7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685" name="Google Shape;685;p7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86" name="Google Shape;686;p7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690"/>
        <p:cNvGrpSpPr/>
        <p:nvPr/>
      </p:nvGrpSpPr>
      <p:grpSpPr>
        <a:xfrm>
          <a:off x="0" y="0"/>
          <a:ext cx="0" cy="0"/>
          <a:chOff x="0" y="0"/>
          <a:chExt cx="0" cy="0"/>
        </a:xfrm>
      </p:grpSpPr>
      <p:sp>
        <p:nvSpPr>
          <p:cNvPr id="691" name="Google Shape;691;p7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692" name="Google Shape;692;p7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693" name="Google Shape;693;p7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694" name="Google Shape;694;p7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67</a:t>
            </a:fld>
            <a:endParaRPr/>
          </a:p>
        </p:txBody>
      </p:sp>
      <p:sp>
        <p:nvSpPr>
          <p:cNvPr id="695" name="Google Shape;695;p73"/>
          <p:cNvSpPr txBox="1">
            <a:spLocks noGrp="1"/>
          </p:cNvSpPr>
          <p:nvPr>
            <p:ph type="title"/>
          </p:nvPr>
        </p:nvSpPr>
        <p:spPr>
          <a:xfrm>
            <a:off x="3652265" y="296367"/>
            <a:ext cx="488442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Working of PA System</a:t>
            </a:r>
            <a:endParaRPr sz="4400"/>
          </a:p>
        </p:txBody>
      </p:sp>
      <p:sp>
        <p:nvSpPr>
          <p:cNvPr id="696" name="Google Shape;696;p73"/>
          <p:cNvSpPr txBox="1"/>
          <p:nvPr/>
        </p:nvSpPr>
        <p:spPr>
          <a:xfrm>
            <a:off x="916939" y="1257046"/>
            <a:ext cx="10361295" cy="4290060"/>
          </a:xfrm>
          <a:prstGeom prst="rect">
            <a:avLst/>
          </a:prstGeom>
          <a:noFill/>
          <a:ln>
            <a:noFill/>
          </a:ln>
        </p:spPr>
        <p:txBody>
          <a:bodyPr spcFirstLastPara="1" wrap="square" lIns="0" tIns="60950" rIns="0" bIns="0" anchor="t" anchorCtr="0">
            <a:spAutoFit/>
          </a:bodyPr>
          <a:lstStyle/>
          <a:p>
            <a:pPr marL="241300" marR="5080" lvl="0" indent="-229234" algn="just" rtl="0">
              <a:lnSpc>
                <a:spcPct val="107857"/>
              </a:lnSpc>
              <a:spcBef>
                <a:spcPts val="0"/>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Microphone:</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It picks up sound wave &amp; converts them into electrical  variations, called audio signals.</a:t>
            </a:r>
            <a:endParaRPr sz="2800">
              <a:solidFill>
                <a:schemeClr val="dk1"/>
              </a:solidFill>
              <a:latin typeface="Calibri"/>
              <a:ea typeface="Calibri"/>
              <a:cs typeface="Calibri"/>
              <a:sym typeface="Calibri"/>
            </a:endParaRPr>
          </a:p>
          <a:p>
            <a:pPr marL="241300" marR="6350" lvl="0" indent="-229234" algn="just" rtl="0">
              <a:lnSpc>
                <a:spcPct val="107857"/>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Generally, amplifiers have provision of 2 or more microphones &amp; in  addition, an auxiliary input for tape/record player.</a:t>
            </a:r>
            <a:endParaRPr sz="2800">
              <a:solidFill>
                <a:schemeClr val="dk1"/>
              </a:solidFill>
              <a:latin typeface="Calibri"/>
              <a:ea typeface="Calibri"/>
              <a:cs typeface="Calibri"/>
              <a:sym typeface="Calibri"/>
            </a:endParaRPr>
          </a:p>
          <a:p>
            <a:pPr marL="241300" marR="7620" lvl="0" indent="-229234" algn="just" rtl="0">
              <a:lnSpc>
                <a:spcPct val="107857"/>
              </a:lnSpc>
              <a:spcBef>
                <a:spcPts val="1005"/>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Mixer:</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The output of microphones is fed to mixer stage. The function  of mixer stage is to effectively isolate different channels from each  other before feeding to the main amplifier. It can be either a built-in  unit or a separate pluggable unit.</a:t>
            </a:r>
            <a:endParaRPr sz="2800">
              <a:solidFill>
                <a:schemeClr val="dk1"/>
              </a:solidFill>
              <a:latin typeface="Calibri"/>
              <a:ea typeface="Calibri"/>
              <a:cs typeface="Calibri"/>
              <a:sym typeface="Calibri"/>
            </a:endParaRPr>
          </a:p>
          <a:p>
            <a:pPr marL="241300" marR="10160" lvl="0" indent="-229234" algn="just" rtl="0">
              <a:lnSpc>
                <a:spcPct val="107857"/>
              </a:lnSpc>
              <a:spcBef>
                <a:spcPts val="1015"/>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Voltage amplifier:</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It is an amplifier which further amplifies the output  of the mixer.</a:t>
            </a:r>
            <a:endParaRPr sz="2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700"/>
        <p:cNvGrpSpPr/>
        <p:nvPr/>
      </p:nvGrpSpPr>
      <p:grpSpPr>
        <a:xfrm>
          <a:off x="0" y="0"/>
          <a:ext cx="0" cy="0"/>
          <a:chOff x="0" y="0"/>
          <a:chExt cx="0" cy="0"/>
        </a:xfrm>
      </p:grpSpPr>
      <p:sp>
        <p:nvSpPr>
          <p:cNvPr id="701" name="Google Shape;701;p7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02" name="Google Shape;702;p7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03" name="Google Shape;703;p7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04" name="Google Shape;704;p74"/>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68</a:t>
            </a:fld>
            <a:endParaRPr/>
          </a:p>
        </p:txBody>
      </p:sp>
      <p:sp>
        <p:nvSpPr>
          <p:cNvPr id="705" name="Google Shape;705;p74"/>
          <p:cNvSpPr txBox="1"/>
          <p:nvPr/>
        </p:nvSpPr>
        <p:spPr>
          <a:xfrm>
            <a:off x="916939" y="207086"/>
            <a:ext cx="10283825" cy="5442585"/>
          </a:xfrm>
          <a:prstGeom prst="rect">
            <a:avLst/>
          </a:prstGeom>
          <a:noFill/>
          <a:ln>
            <a:noFill/>
          </a:ln>
        </p:spPr>
        <p:txBody>
          <a:bodyPr spcFirstLastPara="1" wrap="square" lIns="0" tIns="60325" rIns="0" bIns="0" anchor="t" anchorCtr="0">
            <a:spAutoFit/>
          </a:bodyPr>
          <a:lstStyle/>
          <a:p>
            <a:pPr marL="241300" marR="438784" lvl="0" indent="-229234" algn="l" rtl="0">
              <a:lnSpc>
                <a:spcPct val="108214"/>
              </a:lnSpc>
              <a:spcBef>
                <a:spcPts val="0"/>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Processing circuit:</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These circuits have ‘Master gain control’ &amp; tone  controls (Bass/Treble controls).</a:t>
            </a:r>
            <a:endParaRPr sz="2800">
              <a:solidFill>
                <a:schemeClr val="dk1"/>
              </a:solidFill>
              <a:latin typeface="Calibri"/>
              <a:ea typeface="Calibri"/>
              <a:cs typeface="Calibri"/>
              <a:sym typeface="Calibri"/>
            </a:endParaRPr>
          </a:p>
          <a:p>
            <a:pPr marL="241300" marR="5080" lvl="0" indent="-229234" algn="l" rtl="0">
              <a:lnSpc>
                <a:spcPct val="90000"/>
              </a:lnSpc>
              <a:spcBef>
                <a:spcPts val="955"/>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Driver amplifier:</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It gives voltage amplification to the signal to such an  extent that when fed to the next stage (power amplifier stage), the  internal resistance of that stage is reduced. Thus it drives the power  amplifier to give more power.</a:t>
            </a:r>
            <a:endParaRPr sz="2800">
              <a:solidFill>
                <a:schemeClr val="dk1"/>
              </a:solidFill>
              <a:latin typeface="Calibri"/>
              <a:ea typeface="Calibri"/>
              <a:cs typeface="Calibri"/>
              <a:sym typeface="Calibri"/>
            </a:endParaRPr>
          </a:p>
          <a:p>
            <a:pPr marL="241300" marR="138430" lvl="0" indent="-229234" algn="l" rtl="0">
              <a:lnSpc>
                <a:spcPct val="90000"/>
              </a:lnSpc>
              <a:spcBef>
                <a:spcPts val="994"/>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Power amplifier:</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It gives desired power amplification to the signal. It  uses push pull type of circuit in general, so that the even harmonics  are eliminated from the output, &amp; the transformer core does not get  saturated.</a:t>
            </a:r>
            <a:endParaRPr sz="2800">
              <a:solidFill>
                <a:schemeClr val="dk1"/>
              </a:solidFill>
              <a:latin typeface="Calibri"/>
              <a:ea typeface="Calibri"/>
              <a:cs typeface="Calibri"/>
              <a:sym typeface="Calibri"/>
            </a:endParaRPr>
          </a:p>
          <a:p>
            <a:pPr marL="241300" marR="506730" lvl="0" indent="-229234" algn="l" rtl="0">
              <a:lnSpc>
                <a:spcPct val="107857"/>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output of power amplifier is connected to the loudspeaker  through matching transformer to match the low impedance of the  loudspeaker for maximum transfer of power.</a:t>
            </a:r>
            <a:endParaRPr sz="2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709"/>
        <p:cNvGrpSpPr/>
        <p:nvPr/>
      </p:nvGrpSpPr>
      <p:grpSpPr>
        <a:xfrm>
          <a:off x="0" y="0"/>
          <a:ext cx="0" cy="0"/>
          <a:chOff x="0" y="0"/>
          <a:chExt cx="0" cy="0"/>
        </a:xfrm>
      </p:grpSpPr>
      <p:sp>
        <p:nvSpPr>
          <p:cNvPr id="710" name="Google Shape;710;p7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11" name="Google Shape;711;p7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12" name="Google Shape;712;p7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13" name="Google Shape;713;p7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69</a:t>
            </a:fld>
            <a:endParaRPr/>
          </a:p>
        </p:txBody>
      </p:sp>
      <p:sp>
        <p:nvSpPr>
          <p:cNvPr id="714" name="Google Shape;714;p75"/>
          <p:cNvSpPr txBox="1"/>
          <p:nvPr/>
        </p:nvSpPr>
        <p:spPr>
          <a:xfrm>
            <a:off x="916939" y="644779"/>
            <a:ext cx="10358755" cy="1346200"/>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b="1" u="sng">
                <a:solidFill>
                  <a:schemeClr val="dk1"/>
                </a:solidFill>
                <a:latin typeface="Calibri"/>
                <a:ea typeface="Calibri"/>
                <a:cs typeface="Calibri"/>
                <a:sym typeface="Calibri"/>
              </a:rPr>
              <a:t>Loudspeaker:</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A	loudspeaker	is	an	electroacoustic	transducer	that  produces sound in response to an electrical audio signal input.</a:t>
            </a:r>
            <a:endParaRPr sz="2800">
              <a:solidFill>
                <a:schemeClr val="dk1"/>
              </a:solidFill>
              <a:latin typeface="Calibri"/>
              <a:ea typeface="Calibri"/>
              <a:cs typeface="Calibri"/>
              <a:sym typeface="Calibri"/>
            </a:endParaRPr>
          </a:p>
          <a:p>
            <a:pPr marL="241300" marR="0" lvl="0" indent="-229234" algn="l" rtl="0">
              <a:lnSpc>
                <a:spcPct val="100000"/>
              </a:lnSpc>
              <a:spcBef>
                <a:spcPts val="6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other words, speakers convert electrical signals into audible signals.</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4" name="Google Shape;94;p1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95" name="Google Shape;95;p1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6" name="Google Shape;96;p13"/>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a:t>
            </a:fld>
            <a:endParaRPr/>
          </a:p>
        </p:txBody>
      </p:sp>
      <p:sp>
        <p:nvSpPr>
          <p:cNvPr id="97" name="Google Shape;97;p13"/>
          <p:cNvSpPr txBox="1">
            <a:spLocks noGrp="1"/>
          </p:cNvSpPr>
          <p:nvPr>
            <p:ph type="title"/>
          </p:nvPr>
        </p:nvSpPr>
        <p:spPr>
          <a:xfrm>
            <a:off x="5403273" y="342392"/>
            <a:ext cx="1209109"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dirty="0"/>
              <a:t>Pitch</a:t>
            </a:r>
            <a:endParaRPr dirty="0"/>
          </a:p>
        </p:txBody>
      </p:sp>
      <p:sp>
        <p:nvSpPr>
          <p:cNvPr id="98" name="Google Shape;98;p13"/>
          <p:cNvSpPr txBox="1"/>
          <p:nvPr/>
        </p:nvSpPr>
        <p:spPr>
          <a:xfrm>
            <a:off x="916939" y="1489882"/>
            <a:ext cx="10358755" cy="3137535"/>
          </a:xfrm>
          <a:prstGeom prst="rect">
            <a:avLst/>
          </a:prstGeom>
          <a:noFill/>
          <a:ln>
            <a:noFill/>
          </a:ln>
        </p:spPr>
        <p:txBody>
          <a:bodyPr spcFirstLastPara="1" wrap="square" lIns="0" tIns="60950" rIns="0" bIns="0" anchor="t" anchorCtr="0">
            <a:spAutoFit/>
          </a:bodyPr>
          <a:lstStyle/>
          <a:p>
            <a:pPr marL="241300" marR="7620" lvl="0" indent="-229234" algn="l" rtl="0">
              <a:lnSpc>
                <a:spcPct val="107857"/>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Pitch	is	a	characteristic	of	sound	by	which	a	correct	note	can	be  distinguished from a grave or a flat note.</a:t>
            </a:r>
            <a:endParaRPr sz="2800" b="0" i="0" u="none" strike="noStrike" cap="none" dirty="0">
              <a:solidFill>
                <a:schemeClr val="dk1"/>
              </a:solidFill>
              <a:latin typeface="Calibri"/>
              <a:ea typeface="Calibri"/>
              <a:cs typeface="Calibri"/>
              <a:sym typeface="Calibri"/>
            </a:endParaRPr>
          </a:p>
          <a:p>
            <a:pPr marL="241300" marR="0" lvl="0" indent="-229234" algn="l" rtl="0">
              <a:lnSpc>
                <a:spcPct val="100000"/>
              </a:lnSpc>
              <a:spcBef>
                <a:spcPts val="62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We can identify </a:t>
            </a:r>
            <a:r>
              <a:rPr lang="en-US" sz="2800" b="1" i="0" u="none" strike="noStrike" cap="none" dirty="0">
                <a:solidFill>
                  <a:schemeClr val="dk1"/>
                </a:solidFill>
                <a:latin typeface="Calibri"/>
                <a:ea typeface="Calibri"/>
                <a:cs typeface="Calibri"/>
                <a:sym typeface="Calibri"/>
              </a:rPr>
              <a:t>a female and male voice </a:t>
            </a:r>
            <a:r>
              <a:rPr lang="en-US" sz="2800" b="0" i="0" u="none" strike="noStrike" cap="none" dirty="0">
                <a:solidFill>
                  <a:schemeClr val="dk1"/>
                </a:solidFill>
                <a:latin typeface="Calibri"/>
                <a:ea typeface="Calibri"/>
                <a:cs typeface="Calibri"/>
                <a:sym typeface="Calibri"/>
              </a:rPr>
              <a:t>without seeing them.</a:t>
            </a:r>
            <a:endParaRPr sz="2800" b="0" i="0" u="none" strike="noStrike" cap="none" dirty="0">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term ‘pitch’ is often used in music.</a:t>
            </a:r>
            <a:endParaRPr sz="2800" b="0" i="0" u="none" strike="noStrike" cap="none" dirty="0">
              <a:solidFill>
                <a:schemeClr val="dk1"/>
              </a:solidFill>
              <a:latin typeface="Calibri"/>
              <a:ea typeface="Calibri"/>
              <a:cs typeface="Calibri"/>
              <a:sym typeface="Calibri"/>
            </a:endParaRPr>
          </a:p>
          <a:p>
            <a:pPr marL="241300" marR="5080" lvl="0" indent="-229234" algn="just" rtl="0">
              <a:lnSpc>
                <a:spcPct val="107857"/>
              </a:lnSpc>
              <a:spcBef>
                <a:spcPts val="1055"/>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Pitch depends upon the frequencies of the sound wave. A note has a  higher pitch when the frequency is high and a note of low frequency  has a low pitch.</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718"/>
        <p:cNvGrpSpPr/>
        <p:nvPr/>
      </p:nvGrpSpPr>
      <p:grpSpPr>
        <a:xfrm>
          <a:off x="0" y="0"/>
          <a:ext cx="0" cy="0"/>
          <a:chOff x="0" y="0"/>
          <a:chExt cx="0" cy="0"/>
        </a:xfrm>
      </p:grpSpPr>
      <p:sp>
        <p:nvSpPr>
          <p:cNvPr id="719" name="Google Shape;719;p7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20" name="Google Shape;720;p7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21" name="Google Shape;721;p7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22" name="Google Shape;722;p76"/>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70</a:t>
            </a:fld>
            <a:endParaRPr/>
          </a:p>
        </p:txBody>
      </p:sp>
      <p:sp>
        <p:nvSpPr>
          <p:cNvPr id="723" name="Google Shape;723;p76"/>
          <p:cNvSpPr txBox="1">
            <a:spLocks noGrp="1"/>
          </p:cNvSpPr>
          <p:nvPr>
            <p:ph type="title"/>
          </p:nvPr>
        </p:nvSpPr>
        <p:spPr>
          <a:xfrm>
            <a:off x="5828791" y="609676"/>
            <a:ext cx="52832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DJ</a:t>
            </a:r>
            <a:endParaRPr sz="4400"/>
          </a:p>
        </p:txBody>
      </p:sp>
      <p:sp>
        <p:nvSpPr>
          <p:cNvPr id="724" name="Google Shape;724;p76"/>
          <p:cNvSpPr txBox="1">
            <a:spLocks noGrp="1"/>
          </p:cNvSpPr>
          <p:nvPr>
            <p:ph type="body" idx="1"/>
          </p:nvPr>
        </p:nvSpPr>
        <p:spPr>
          <a:xfrm>
            <a:off x="916939" y="1171092"/>
            <a:ext cx="10358755" cy="4375785"/>
          </a:xfrm>
          <a:prstGeom prst="rect">
            <a:avLst/>
          </a:prstGeom>
          <a:noFill/>
          <a:ln>
            <a:noFill/>
          </a:ln>
        </p:spPr>
        <p:txBody>
          <a:bodyPr spcFirstLastPara="1" wrap="square" lIns="0" tIns="97775" rIns="0" bIns="0" anchor="t" anchorCtr="0">
            <a:spAutoFit/>
          </a:bodyPr>
          <a:lstStyle/>
          <a:p>
            <a:pPr marL="241300" lvl="0" indent="-229234" algn="just" rtl="0">
              <a:lnSpc>
                <a:spcPct val="100000"/>
              </a:lnSpc>
              <a:spcBef>
                <a:spcPts val="0"/>
              </a:spcBef>
              <a:spcAft>
                <a:spcPts val="0"/>
              </a:spcAft>
              <a:buClr>
                <a:schemeClr val="dk1"/>
              </a:buClr>
              <a:buSzPts val="2800"/>
              <a:buFont typeface="Arial"/>
              <a:buChar char="•"/>
            </a:pPr>
            <a:r>
              <a:rPr lang="en-US"/>
              <a:t>What is a DJ?</a:t>
            </a:r>
            <a:endParaRPr/>
          </a:p>
          <a:p>
            <a:pPr marL="241300" marR="5080" lvl="0" indent="-229234" algn="just" rtl="0">
              <a:lnSpc>
                <a:spcPct val="107857"/>
              </a:lnSpc>
              <a:spcBef>
                <a:spcPts val="1055"/>
              </a:spcBef>
              <a:spcAft>
                <a:spcPts val="0"/>
              </a:spcAft>
              <a:buClr>
                <a:schemeClr val="dk1"/>
              </a:buClr>
              <a:buSzPts val="2800"/>
              <a:buFont typeface="Arial"/>
              <a:buChar char="•"/>
            </a:pPr>
            <a:r>
              <a:rPr lang="en-US"/>
              <a:t>DJ is the short form for disc jockey. Disc jockeys play the music you  hear on radio stations, internet radio stations, local bars and dance  clubs, and even at wedding receptions.</a:t>
            </a:r>
            <a:endParaRPr/>
          </a:p>
          <a:p>
            <a:pPr marL="241300" marR="5715" lvl="0" indent="-229234" algn="just" rtl="0">
              <a:lnSpc>
                <a:spcPct val="107857"/>
              </a:lnSpc>
              <a:spcBef>
                <a:spcPts val="1015"/>
              </a:spcBef>
              <a:spcAft>
                <a:spcPts val="0"/>
              </a:spcAft>
              <a:buClr>
                <a:schemeClr val="dk1"/>
              </a:buClr>
              <a:buSzPts val="2800"/>
              <a:buFont typeface="Arial"/>
              <a:buChar char="•"/>
            </a:pPr>
            <a:r>
              <a:rPr lang="en-US"/>
              <a:t>A </a:t>
            </a:r>
            <a:r>
              <a:rPr lang="en-US" b="1">
                <a:latin typeface="Calibri"/>
                <a:ea typeface="Calibri"/>
                <a:cs typeface="Calibri"/>
                <a:sym typeface="Calibri"/>
              </a:rPr>
              <a:t>disc jockey </a:t>
            </a:r>
            <a:r>
              <a:rPr lang="en-US"/>
              <a:t>(also called a </a:t>
            </a:r>
            <a:r>
              <a:rPr lang="en-US" b="1">
                <a:latin typeface="Calibri"/>
                <a:ea typeface="Calibri"/>
                <a:cs typeface="Calibri"/>
                <a:sym typeface="Calibri"/>
              </a:rPr>
              <a:t>DJ </a:t>
            </a:r>
            <a:r>
              <a:rPr lang="en-US"/>
              <a:t>or </a:t>
            </a:r>
            <a:r>
              <a:rPr lang="en-US" b="1">
                <a:latin typeface="Calibri"/>
                <a:ea typeface="Calibri"/>
                <a:cs typeface="Calibri"/>
                <a:sym typeface="Calibri"/>
              </a:rPr>
              <a:t>deejay</a:t>
            </a:r>
            <a:r>
              <a:rPr lang="en-US"/>
              <a:t>) is a person who plays  recorded pop or dance music for dancers or listeners and introduces  the names of the songs using a microphone.</a:t>
            </a:r>
            <a:endParaRPr/>
          </a:p>
          <a:p>
            <a:pPr marL="241300" marR="5080" lvl="0" indent="-229234" algn="just" rtl="0">
              <a:lnSpc>
                <a:spcPct val="107857"/>
              </a:lnSpc>
              <a:spcBef>
                <a:spcPts val="1010"/>
              </a:spcBef>
              <a:spcAft>
                <a:spcPts val="0"/>
              </a:spcAft>
              <a:buClr>
                <a:schemeClr val="dk1"/>
              </a:buClr>
              <a:buSzPts val="2800"/>
              <a:buFont typeface="Arial"/>
              <a:buChar char="•"/>
            </a:pPr>
            <a:r>
              <a:rPr lang="en-US"/>
              <a:t>A disc jockey will consider their target audience when selecting the  music to be played and often has a list of song requests given to them  by the person or company that hired them.</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728"/>
        <p:cNvGrpSpPr/>
        <p:nvPr/>
      </p:nvGrpSpPr>
      <p:grpSpPr>
        <a:xfrm>
          <a:off x="0" y="0"/>
          <a:ext cx="0" cy="0"/>
          <a:chOff x="0" y="0"/>
          <a:chExt cx="0" cy="0"/>
        </a:xfrm>
      </p:grpSpPr>
      <p:sp>
        <p:nvSpPr>
          <p:cNvPr id="729" name="Google Shape;729;p7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30" name="Google Shape;730;p7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31" name="Google Shape;731;p7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32" name="Google Shape;732;p77"/>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71</a:t>
            </a:fld>
            <a:endParaRPr/>
          </a:p>
        </p:txBody>
      </p:sp>
      <p:sp>
        <p:nvSpPr>
          <p:cNvPr id="733" name="Google Shape;733;p77"/>
          <p:cNvSpPr txBox="1"/>
          <p:nvPr/>
        </p:nvSpPr>
        <p:spPr>
          <a:xfrm>
            <a:off x="916939" y="331746"/>
            <a:ext cx="10146030" cy="2712720"/>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rgbClr val="FF0000"/>
              </a:buClr>
              <a:buSzPts val="2800"/>
              <a:buFont typeface="Arial"/>
              <a:buChar char="•"/>
            </a:pPr>
            <a:r>
              <a:rPr lang="en-US" sz="2800">
                <a:solidFill>
                  <a:srgbClr val="FF0000"/>
                </a:solidFill>
                <a:latin typeface="Calibri"/>
                <a:ea typeface="Calibri"/>
                <a:cs typeface="Calibri"/>
                <a:sym typeface="Calibri"/>
              </a:rPr>
              <a:t>What does a DJ do?</a:t>
            </a:r>
            <a:endParaRPr sz="2800">
              <a:solidFill>
                <a:schemeClr val="dk1"/>
              </a:solidFill>
              <a:latin typeface="Calibri"/>
              <a:ea typeface="Calibri"/>
              <a:cs typeface="Calibri"/>
              <a:sym typeface="Calibri"/>
            </a:endParaRPr>
          </a:p>
          <a:p>
            <a:pPr marL="241300" marR="5080" lvl="0" indent="-229234" algn="l" rtl="0">
              <a:lnSpc>
                <a:spcPct val="90000"/>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DJ plays pre-recorded music from other musicians, usually drawing  from a large collection of available songs that suit the theme of the  event or venue he or she is working at.</a:t>
            </a:r>
            <a:endParaRPr sz="2800">
              <a:solidFill>
                <a:schemeClr val="dk1"/>
              </a:solidFill>
              <a:latin typeface="Calibri"/>
              <a:ea typeface="Calibri"/>
              <a:cs typeface="Calibri"/>
              <a:sym typeface="Calibri"/>
            </a:endParaRPr>
          </a:p>
          <a:p>
            <a:pPr marL="241300" marR="1306830" lvl="0" indent="-229234" algn="l" rtl="0">
              <a:lnSpc>
                <a:spcPct val="107857"/>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disc jockey has several responsibilities depending on their  workplace and position in the music industry.</a:t>
            </a:r>
            <a:endParaRPr sz="2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737"/>
        <p:cNvGrpSpPr/>
        <p:nvPr/>
      </p:nvGrpSpPr>
      <p:grpSpPr>
        <a:xfrm>
          <a:off x="0" y="0"/>
          <a:ext cx="0" cy="0"/>
          <a:chOff x="0" y="0"/>
          <a:chExt cx="0" cy="0"/>
        </a:xfrm>
      </p:grpSpPr>
      <p:sp>
        <p:nvSpPr>
          <p:cNvPr id="738" name="Google Shape;738;p7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39" name="Google Shape;739;p7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40" name="Google Shape;740;p7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41" name="Google Shape;741;p78"/>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72</a:t>
            </a:fld>
            <a:endParaRPr/>
          </a:p>
        </p:txBody>
      </p:sp>
      <p:sp>
        <p:nvSpPr>
          <p:cNvPr id="742" name="Google Shape;742;p78"/>
          <p:cNvSpPr txBox="1">
            <a:spLocks noGrp="1"/>
          </p:cNvSpPr>
          <p:nvPr>
            <p:ph type="title"/>
          </p:nvPr>
        </p:nvSpPr>
        <p:spPr>
          <a:xfrm>
            <a:off x="4854702" y="364998"/>
            <a:ext cx="24834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Types of DJs</a:t>
            </a:r>
            <a:endParaRPr/>
          </a:p>
        </p:txBody>
      </p:sp>
      <p:sp>
        <p:nvSpPr>
          <p:cNvPr id="743" name="Google Shape;743;p78"/>
          <p:cNvSpPr txBox="1"/>
          <p:nvPr/>
        </p:nvSpPr>
        <p:spPr>
          <a:xfrm>
            <a:off x="916939" y="1256817"/>
            <a:ext cx="10359390" cy="4885055"/>
          </a:xfrm>
          <a:prstGeom prst="rect">
            <a:avLst/>
          </a:prstGeom>
          <a:noFill/>
          <a:ln>
            <a:noFill/>
          </a:ln>
        </p:spPr>
        <p:txBody>
          <a:bodyPr spcFirstLastPara="1" wrap="square" lIns="0" tIns="53975" rIns="0" bIns="0" anchor="t" anchorCtr="0">
            <a:spAutoFit/>
          </a:bodyPr>
          <a:lstStyle/>
          <a:p>
            <a:pPr marL="241300" marR="0" lvl="0" indent="-229234" algn="just"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There are several types of DJs.</a:t>
            </a:r>
            <a:endParaRPr sz="2800">
              <a:solidFill>
                <a:schemeClr val="dk1"/>
              </a:solidFill>
              <a:latin typeface="Calibri"/>
              <a:ea typeface="Calibri"/>
              <a:cs typeface="Calibri"/>
              <a:sym typeface="Calibri"/>
            </a:endParaRPr>
          </a:p>
          <a:p>
            <a:pPr marL="241300" marR="5080" lvl="0" indent="-229234" algn="just" rtl="0">
              <a:lnSpc>
                <a:spcPct val="96071"/>
              </a:lnSpc>
              <a:spcBef>
                <a:spcPts val="969"/>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b="1">
                <a:solidFill>
                  <a:schemeClr val="dk1"/>
                </a:solidFill>
                <a:latin typeface="Calibri"/>
                <a:ea typeface="Calibri"/>
                <a:cs typeface="Calibri"/>
                <a:sym typeface="Calibri"/>
              </a:rPr>
              <a:t>radio DJ </a:t>
            </a:r>
            <a:r>
              <a:rPr lang="en-US" sz="2800">
                <a:solidFill>
                  <a:schemeClr val="dk1"/>
                </a:solidFill>
                <a:latin typeface="Calibri"/>
                <a:ea typeface="Calibri"/>
                <a:cs typeface="Calibri"/>
                <a:sym typeface="Calibri"/>
              </a:rPr>
              <a:t>plays music files (like mp3) or recorded CDs on a radio  station and announces the names of the songs.</a:t>
            </a:r>
            <a:endParaRPr sz="2800">
              <a:solidFill>
                <a:schemeClr val="dk1"/>
              </a:solidFill>
              <a:latin typeface="Calibri"/>
              <a:ea typeface="Calibri"/>
              <a:cs typeface="Calibri"/>
              <a:sym typeface="Calibri"/>
            </a:endParaRPr>
          </a:p>
          <a:p>
            <a:pPr marL="241300" marR="6350" lvl="0" indent="-229234" algn="just" rtl="0">
              <a:lnSpc>
                <a:spcPct val="96071"/>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b="1">
                <a:solidFill>
                  <a:schemeClr val="dk1"/>
                </a:solidFill>
                <a:latin typeface="Calibri"/>
                <a:ea typeface="Calibri"/>
                <a:cs typeface="Calibri"/>
                <a:sym typeface="Calibri"/>
              </a:rPr>
              <a:t>club DJ </a:t>
            </a:r>
            <a:r>
              <a:rPr lang="en-US" sz="2800">
                <a:solidFill>
                  <a:schemeClr val="dk1"/>
                </a:solidFill>
                <a:latin typeface="Calibri"/>
                <a:ea typeface="Calibri"/>
                <a:cs typeface="Calibri"/>
                <a:sym typeface="Calibri"/>
              </a:rPr>
              <a:t>plays music files or recorded CDs over a PA system  (an amplifier and loudspeakers) at a nightclub, rave, or disco.</a:t>
            </a:r>
            <a:endParaRPr sz="2800">
              <a:solidFill>
                <a:schemeClr val="dk1"/>
              </a:solidFill>
              <a:latin typeface="Calibri"/>
              <a:ea typeface="Calibri"/>
              <a:cs typeface="Calibri"/>
              <a:sym typeface="Calibri"/>
            </a:endParaRPr>
          </a:p>
          <a:p>
            <a:pPr marL="241300" marR="6350" lvl="0" indent="-229234" algn="just" rtl="0">
              <a:lnSpc>
                <a:spcPct val="80000"/>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b="1">
                <a:solidFill>
                  <a:schemeClr val="dk1"/>
                </a:solidFill>
                <a:latin typeface="Calibri"/>
                <a:ea typeface="Calibri"/>
                <a:cs typeface="Calibri"/>
                <a:sym typeface="Calibri"/>
              </a:rPr>
              <a:t>hip hop DJ </a:t>
            </a:r>
            <a:r>
              <a:rPr lang="en-US" sz="2800">
                <a:solidFill>
                  <a:schemeClr val="dk1"/>
                </a:solidFill>
                <a:latin typeface="Calibri"/>
                <a:ea typeface="Calibri"/>
                <a:cs typeface="Calibri"/>
                <a:sym typeface="Calibri"/>
              </a:rPr>
              <a:t>uses turntables and vinyl records to do scratching and  make music while other hip hop musicians do rapping (rhythmic type  of singing).</a:t>
            </a:r>
            <a:endParaRPr sz="2800">
              <a:solidFill>
                <a:schemeClr val="dk1"/>
              </a:solidFill>
              <a:latin typeface="Calibri"/>
              <a:ea typeface="Calibri"/>
              <a:cs typeface="Calibri"/>
              <a:sym typeface="Calibri"/>
            </a:endParaRPr>
          </a:p>
          <a:p>
            <a:pPr marL="241300" marR="5080" lvl="0" indent="-229234" algn="just" rtl="0">
              <a:lnSpc>
                <a:spcPct val="96071"/>
              </a:lnSpc>
              <a:spcBef>
                <a:spcPts val="9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b="1">
                <a:solidFill>
                  <a:schemeClr val="dk1"/>
                </a:solidFill>
                <a:latin typeface="Calibri"/>
                <a:ea typeface="Calibri"/>
                <a:cs typeface="Calibri"/>
                <a:sym typeface="Calibri"/>
              </a:rPr>
              <a:t>Reggae DJ </a:t>
            </a:r>
            <a:r>
              <a:rPr lang="en-US" sz="2800">
                <a:solidFill>
                  <a:schemeClr val="dk1"/>
                </a:solidFill>
                <a:latin typeface="Calibri"/>
                <a:ea typeface="Calibri"/>
                <a:cs typeface="Calibri"/>
                <a:sym typeface="Calibri"/>
              </a:rPr>
              <a:t>plays recordings of rhythm instruments and then rap on  top of the prerecorded track with a microphone.</a:t>
            </a:r>
            <a:endParaRPr sz="2800">
              <a:solidFill>
                <a:schemeClr val="dk1"/>
              </a:solidFill>
              <a:latin typeface="Calibri"/>
              <a:ea typeface="Calibri"/>
              <a:cs typeface="Calibri"/>
              <a:sym typeface="Calibri"/>
            </a:endParaRPr>
          </a:p>
          <a:p>
            <a:pPr marL="241300" marR="6985" lvl="0" indent="-229234" algn="just" rtl="0">
              <a:lnSpc>
                <a:spcPct val="96071"/>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An </a:t>
            </a:r>
            <a:r>
              <a:rPr lang="en-US" sz="2800" b="1">
                <a:solidFill>
                  <a:schemeClr val="dk1"/>
                </a:solidFill>
                <a:latin typeface="Calibri"/>
                <a:ea typeface="Calibri"/>
                <a:cs typeface="Calibri"/>
                <a:sym typeface="Calibri"/>
              </a:rPr>
              <a:t>Electronic Dance Music DJ </a:t>
            </a:r>
            <a:r>
              <a:rPr lang="en-US" sz="2800">
                <a:solidFill>
                  <a:schemeClr val="dk1"/>
                </a:solidFill>
                <a:latin typeface="Calibri"/>
                <a:ea typeface="Calibri"/>
                <a:cs typeface="Calibri"/>
                <a:sym typeface="Calibri"/>
              </a:rPr>
              <a:t>creates their own music and some can  even remix their own songs on the fly.</a:t>
            </a:r>
            <a:endParaRPr sz="2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747"/>
        <p:cNvGrpSpPr/>
        <p:nvPr/>
      </p:nvGrpSpPr>
      <p:grpSpPr>
        <a:xfrm>
          <a:off x="0" y="0"/>
          <a:ext cx="0" cy="0"/>
          <a:chOff x="0" y="0"/>
          <a:chExt cx="0" cy="0"/>
        </a:xfrm>
      </p:grpSpPr>
      <p:sp>
        <p:nvSpPr>
          <p:cNvPr id="748" name="Google Shape;748;p7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49" name="Google Shape;749;p7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50" name="Google Shape;750;p7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51" name="Google Shape;751;p79"/>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73</a:t>
            </a:fld>
            <a:endParaRPr/>
          </a:p>
        </p:txBody>
      </p:sp>
      <p:sp>
        <p:nvSpPr>
          <p:cNvPr id="752" name="Google Shape;752;p79"/>
          <p:cNvSpPr txBox="1">
            <a:spLocks noGrp="1"/>
          </p:cNvSpPr>
          <p:nvPr>
            <p:ph type="title"/>
          </p:nvPr>
        </p:nvSpPr>
        <p:spPr>
          <a:xfrm>
            <a:off x="4350258" y="609676"/>
            <a:ext cx="349313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Types of DJs……</a:t>
            </a:r>
            <a:endParaRPr sz="4400"/>
          </a:p>
        </p:txBody>
      </p:sp>
      <p:sp>
        <p:nvSpPr>
          <p:cNvPr id="753" name="Google Shape;753;p79"/>
          <p:cNvSpPr txBox="1"/>
          <p:nvPr/>
        </p:nvSpPr>
        <p:spPr>
          <a:xfrm>
            <a:off x="916939" y="1481404"/>
            <a:ext cx="10314940" cy="4290695"/>
          </a:xfrm>
          <a:prstGeom prst="rect">
            <a:avLst/>
          </a:prstGeom>
          <a:noFill/>
          <a:ln>
            <a:noFill/>
          </a:ln>
        </p:spPr>
        <p:txBody>
          <a:bodyPr spcFirstLastPara="1" wrap="square" lIns="0" tIns="55225" rIns="0" bIns="0" anchor="t" anchorCtr="0">
            <a:spAutoFit/>
          </a:bodyPr>
          <a:lstStyle/>
          <a:p>
            <a:pPr marL="241300" marR="5080" lvl="0" indent="-229234" algn="just"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Similar to different types of musicians in other genres like people who  play baroque music Vs people who play Jazz or People who like Death  Metal vs People who like Screamo, depending on the genre; some DJs  tend to act quite differently,</a:t>
            </a:r>
            <a:endParaRPr sz="2800">
              <a:solidFill>
                <a:schemeClr val="dk1"/>
              </a:solidFill>
              <a:latin typeface="Calibri"/>
              <a:ea typeface="Calibri"/>
              <a:cs typeface="Calibri"/>
              <a:sym typeface="Calibri"/>
            </a:endParaRPr>
          </a:p>
          <a:p>
            <a:pPr marL="241300" marR="683895" lvl="0" indent="-229234" algn="l" rtl="0">
              <a:lnSpc>
                <a:spcPct val="107857"/>
              </a:lnSpc>
              <a:spcBef>
                <a:spcPts val="105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example, </a:t>
            </a:r>
            <a:r>
              <a:rPr lang="en-US" sz="2800" b="1">
                <a:solidFill>
                  <a:schemeClr val="dk1"/>
                </a:solidFill>
                <a:latin typeface="Calibri"/>
                <a:ea typeface="Calibri"/>
                <a:cs typeface="Calibri"/>
                <a:sym typeface="Calibri"/>
              </a:rPr>
              <a:t>Dubstep DJs </a:t>
            </a:r>
            <a:r>
              <a:rPr lang="en-US" sz="2800">
                <a:solidFill>
                  <a:schemeClr val="dk1"/>
                </a:solidFill>
                <a:latin typeface="Calibri"/>
                <a:ea typeface="Calibri"/>
                <a:cs typeface="Calibri"/>
                <a:sym typeface="Calibri"/>
              </a:rPr>
              <a:t>are more rowdy and prefer faster more  zappy treble,</a:t>
            </a:r>
            <a:endParaRPr sz="2800">
              <a:solidFill>
                <a:schemeClr val="dk1"/>
              </a:solidFill>
              <a:latin typeface="Calibri"/>
              <a:ea typeface="Calibri"/>
              <a:cs typeface="Calibri"/>
              <a:sym typeface="Calibri"/>
            </a:endParaRPr>
          </a:p>
          <a:p>
            <a:pPr marL="241300" marR="1033780" lvl="0" indent="-229234" algn="l" rtl="0">
              <a:lnSpc>
                <a:spcPct val="107857"/>
              </a:lnSpc>
              <a:spcBef>
                <a:spcPts val="1005"/>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House producers </a:t>
            </a:r>
            <a:r>
              <a:rPr lang="en-US" sz="2800">
                <a:solidFill>
                  <a:schemeClr val="dk1"/>
                </a:solidFill>
                <a:latin typeface="Calibri"/>
                <a:ea typeface="Calibri"/>
                <a:cs typeface="Calibri"/>
                <a:sym typeface="Calibri"/>
              </a:rPr>
              <a:t>are the opposite and prefer slower and more  natural melodys and then you also have</a:t>
            </a:r>
            <a:endParaRPr sz="2800">
              <a:solidFill>
                <a:schemeClr val="dk1"/>
              </a:solidFill>
              <a:latin typeface="Calibri"/>
              <a:ea typeface="Calibri"/>
              <a:cs typeface="Calibri"/>
              <a:sym typeface="Calibri"/>
            </a:endParaRPr>
          </a:p>
          <a:p>
            <a:pPr marL="241300" marR="311150" lvl="0" indent="-229234" algn="l" rtl="0">
              <a:lnSpc>
                <a:spcPct val="107857"/>
              </a:lnSpc>
              <a:spcBef>
                <a:spcPts val="1005"/>
              </a:spcBef>
              <a:spcAft>
                <a:spcPts val="0"/>
              </a:spcAft>
              <a:buClr>
                <a:schemeClr val="dk1"/>
              </a:buClr>
              <a:buSzPts val="2800"/>
              <a:buFont typeface="Arial"/>
              <a:buChar char="•"/>
            </a:pPr>
            <a:r>
              <a:rPr lang="en-US" sz="2800" b="1">
                <a:solidFill>
                  <a:schemeClr val="dk1"/>
                </a:solidFill>
                <a:latin typeface="Calibri"/>
                <a:ea typeface="Calibri"/>
                <a:cs typeface="Calibri"/>
                <a:sym typeface="Calibri"/>
              </a:rPr>
              <a:t>Psytrance DJs </a:t>
            </a:r>
            <a:r>
              <a:rPr lang="en-US" sz="2800">
                <a:solidFill>
                  <a:schemeClr val="dk1"/>
                </a:solidFill>
                <a:latin typeface="Calibri"/>
                <a:ea typeface="Calibri"/>
                <a:cs typeface="Calibri"/>
                <a:sym typeface="Calibri"/>
              </a:rPr>
              <a:t>who prefer more techno driven white noise delivered  in high beats per minute with whale songs and sound effects.</a:t>
            </a:r>
            <a:endParaRPr sz="2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757"/>
        <p:cNvGrpSpPr/>
        <p:nvPr/>
      </p:nvGrpSpPr>
      <p:grpSpPr>
        <a:xfrm>
          <a:off x="0" y="0"/>
          <a:ext cx="0" cy="0"/>
          <a:chOff x="0" y="0"/>
          <a:chExt cx="0" cy="0"/>
        </a:xfrm>
      </p:grpSpPr>
      <p:sp>
        <p:nvSpPr>
          <p:cNvPr id="758" name="Google Shape;758;p8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59" name="Google Shape;759;p8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60" name="Google Shape;760;p8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61" name="Google Shape;761;p80"/>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74</a:t>
            </a:fld>
            <a:endParaRPr/>
          </a:p>
        </p:txBody>
      </p:sp>
      <p:sp>
        <p:nvSpPr>
          <p:cNvPr id="762" name="Google Shape;762;p80"/>
          <p:cNvSpPr txBox="1"/>
          <p:nvPr/>
        </p:nvSpPr>
        <p:spPr>
          <a:xfrm>
            <a:off x="916939" y="1047115"/>
            <a:ext cx="10360025" cy="4674235"/>
          </a:xfrm>
          <a:prstGeom prst="rect">
            <a:avLst/>
          </a:prstGeom>
          <a:noFill/>
          <a:ln>
            <a:noFill/>
          </a:ln>
        </p:spPr>
        <p:txBody>
          <a:bodyPr spcFirstLastPara="1" wrap="square" lIns="0" tIns="60950" rIns="0" bIns="0" anchor="t" anchorCtr="0">
            <a:spAutoFit/>
          </a:bodyPr>
          <a:lstStyle/>
          <a:p>
            <a:pPr marL="241300" marR="8255" lvl="0" indent="-229234" algn="just"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 </a:t>
            </a:r>
            <a:r>
              <a:rPr lang="en-US" sz="2800" b="1">
                <a:solidFill>
                  <a:schemeClr val="dk1"/>
                </a:solidFill>
                <a:latin typeface="Calibri"/>
                <a:ea typeface="Calibri"/>
                <a:cs typeface="Calibri"/>
                <a:sym typeface="Calibri"/>
              </a:rPr>
              <a:t>radio station</a:t>
            </a:r>
            <a:r>
              <a:rPr lang="en-US" sz="2800">
                <a:solidFill>
                  <a:schemeClr val="dk1"/>
                </a:solidFill>
                <a:latin typeface="Calibri"/>
                <a:ea typeface="Calibri"/>
                <a:cs typeface="Calibri"/>
                <a:sym typeface="Calibri"/>
              </a:rPr>
              <a:t>, a disc jockey is responsible for playing tracks from a  set playlist that is given to them by station management.</a:t>
            </a:r>
            <a:endParaRPr sz="2800">
              <a:solidFill>
                <a:schemeClr val="dk1"/>
              </a:solidFill>
              <a:latin typeface="Calibri"/>
              <a:ea typeface="Calibri"/>
              <a:cs typeface="Calibri"/>
              <a:sym typeface="Calibri"/>
            </a:endParaRPr>
          </a:p>
          <a:p>
            <a:pPr marL="241300" marR="0" lvl="0" indent="-229234" algn="just" rtl="0">
              <a:lnSpc>
                <a:spcPct val="100000"/>
              </a:lnSpc>
              <a:spcBef>
                <a:spcPts val="63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This playlist will often target a specific audience and music genre.</a:t>
            </a:r>
            <a:endParaRPr sz="2800">
              <a:solidFill>
                <a:schemeClr val="dk1"/>
              </a:solidFill>
              <a:latin typeface="Calibri"/>
              <a:ea typeface="Calibri"/>
              <a:cs typeface="Calibri"/>
              <a:sym typeface="Calibri"/>
            </a:endParaRPr>
          </a:p>
          <a:p>
            <a:pPr marL="241300" marR="5080" lvl="0" indent="-229234" algn="just" rtl="0">
              <a:lnSpc>
                <a:spcPct val="90000"/>
              </a:lnSpc>
              <a:spcBef>
                <a:spcPts val="10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Also, a radio station disc jockey is responsible for answering calls  from listeners. These calls may be the result of an artist interview,  station contest, or even just to comment on the selections being  played.</a:t>
            </a:r>
            <a:endParaRPr sz="2800">
              <a:solidFill>
                <a:schemeClr val="dk1"/>
              </a:solidFill>
              <a:latin typeface="Calibri"/>
              <a:ea typeface="Calibri"/>
              <a:cs typeface="Calibri"/>
              <a:sym typeface="Calibri"/>
            </a:endParaRPr>
          </a:p>
          <a:p>
            <a:pPr marL="241300" marR="6350" lvl="0" indent="-229234" algn="just" rtl="0">
              <a:lnSpc>
                <a:spcPct val="90000"/>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disc jockey is in charge of interviews conducted with musicians of  the genre chosen by the radio station, as well as being responsible for  announcing commercials in accordance with the stations set  programming requirements.</a:t>
            </a:r>
            <a:endParaRPr sz="2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766"/>
        <p:cNvGrpSpPr/>
        <p:nvPr/>
      </p:nvGrpSpPr>
      <p:grpSpPr>
        <a:xfrm>
          <a:off x="0" y="0"/>
          <a:ext cx="0" cy="0"/>
          <a:chOff x="0" y="0"/>
          <a:chExt cx="0" cy="0"/>
        </a:xfrm>
      </p:grpSpPr>
      <p:sp>
        <p:nvSpPr>
          <p:cNvPr id="767" name="Google Shape;767;p8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68" name="Google Shape;768;p8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69" name="Google Shape;769;p8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70" name="Google Shape;770;p81"/>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75</a:t>
            </a:fld>
            <a:endParaRPr/>
          </a:p>
        </p:txBody>
      </p:sp>
      <p:sp>
        <p:nvSpPr>
          <p:cNvPr id="771" name="Google Shape;771;p81"/>
          <p:cNvSpPr txBox="1">
            <a:spLocks noGrp="1"/>
          </p:cNvSpPr>
          <p:nvPr>
            <p:ph type="title"/>
          </p:nvPr>
        </p:nvSpPr>
        <p:spPr>
          <a:xfrm>
            <a:off x="5122926" y="454278"/>
            <a:ext cx="194691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DJ Mixer</a:t>
            </a:r>
            <a:endParaRPr sz="4400"/>
          </a:p>
        </p:txBody>
      </p:sp>
      <p:sp>
        <p:nvSpPr>
          <p:cNvPr id="772" name="Google Shape;772;p81"/>
          <p:cNvSpPr txBox="1"/>
          <p:nvPr/>
        </p:nvSpPr>
        <p:spPr>
          <a:xfrm>
            <a:off x="916939" y="1793493"/>
            <a:ext cx="10141585" cy="1732280"/>
          </a:xfrm>
          <a:prstGeom prst="rect">
            <a:avLst/>
          </a:prstGeom>
          <a:noFill/>
          <a:ln>
            <a:noFill/>
          </a:ln>
        </p:spPr>
        <p:txBody>
          <a:bodyPr spcFirstLastPara="1" wrap="square" lIns="0" tIns="60950" rIns="0" bIns="0" anchor="t" anchorCtr="0">
            <a:spAutoFit/>
          </a:bodyPr>
          <a:lstStyle/>
          <a:p>
            <a:pPr marL="241300" marR="480694" lvl="0" indent="-229234"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DJ mixer is </a:t>
            </a:r>
            <a:r>
              <a:rPr lang="en-US" sz="2800" b="1">
                <a:solidFill>
                  <a:schemeClr val="dk1"/>
                </a:solidFill>
                <a:latin typeface="Calibri"/>
                <a:ea typeface="Calibri"/>
                <a:cs typeface="Calibri"/>
                <a:sym typeface="Calibri"/>
              </a:rPr>
              <a:t>a type of audio mixing console used by disc jockeys  (DJs) to control and manipulate multiple audio signals</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241300" marR="5080" lvl="0" indent="-229234" algn="l" rtl="0">
              <a:lnSpc>
                <a:spcPct val="107857"/>
              </a:lnSpc>
              <a:spcBef>
                <a:spcPts val="101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Some DJs use the mixer to make seamless transitions from one song  to another when they are playing records at a dance club.</a:t>
            </a:r>
            <a:endParaRPr sz="2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776"/>
        <p:cNvGrpSpPr/>
        <p:nvPr/>
      </p:nvGrpSpPr>
      <p:grpSpPr>
        <a:xfrm>
          <a:off x="0" y="0"/>
          <a:ext cx="0" cy="0"/>
          <a:chOff x="0" y="0"/>
          <a:chExt cx="0" cy="0"/>
        </a:xfrm>
      </p:grpSpPr>
      <p:pic>
        <p:nvPicPr>
          <p:cNvPr id="777" name="Google Shape;777;p82"/>
          <p:cNvPicPr preferRelativeResize="0"/>
          <p:nvPr/>
        </p:nvPicPr>
        <p:blipFill rotWithShape="1">
          <a:blip r:embed="rId3">
            <a:alphaModFix/>
          </a:blip>
          <a:srcRect/>
          <a:stretch/>
        </p:blipFill>
        <p:spPr>
          <a:xfrm>
            <a:off x="839724" y="539495"/>
            <a:ext cx="8769096" cy="6318500"/>
          </a:xfrm>
          <a:prstGeom prst="rect">
            <a:avLst/>
          </a:prstGeom>
          <a:noFill/>
          <a:ln>
            <a:noFill/>
          </a:ln>
        </p:spPr>
      </p:pic>
      <p:sp>
        <p:nvSpPr>
          <p:cNvPr id="778" name="Google Shape;778;p8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79" name="Google Shape;779;p8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80" name="Google Shape;780;p8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81" name="Google Shape;781;p82"/>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785"/>
        <p:cNvGrpSpPr/>
        <p:nvPr/>
      </p:nvGrpSpPr>
      <p:grpSpPr>
        <a:xfrm>
          <a:off x="0" y="0"/>
          <a:ext cx="0" cy="0"/>
          <a:chOff x="0" y="0"/>
          <a:chExt cx="0" cy="0"/>
        </a:xfrm>
      </p:grpSpPr>
      <p:sp>
        <p:nvSpPr>
          <p:cNvPr id="786" name="Google Shape;786;p8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87" name="Google Shape;787;p8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88" name="Google Shape;788;p8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89" name="Google Shape;789;p83"/>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77</a:t>
            </a:fld>
            <a:endParaRPr sz="1200">
              <a:solidFill>
                <a:schemeClr val="dk1"/>
              </a:solidFill>
              <a:latin typeface="Calibri"/>
              <a:ea typeface="Calibri"/>
              <a:cs typeface="Calibri"/>
              <a:sym typeface="Calibri"/>
            </a:endParaRPr>
          </a:p>
        </p:txBody>
      </p:sp>
      <p:sp>
        <p:nvSpPr>
          <p:cNvPr id="790" name="Google Shape;790;p83"/>
          <p:cNvSpPr txBox="1"/>
          <p:nvPr/>
        </p:nvSpPr>
        <p:spPr>
          <a:xfrm>
            <a:off x="916939" y="39116"/>
            <a:ext cx="10360025" cy="5867400"/>
          </a:xfrm>
          <a:prstGeom prst="rect">
            <a:avLst/>
          </a:prstGeom>
          <a:noFill/>
          <a:ln>
            <a:noFill/>
          </a:ln>
        </p:spPr>
        <p:txBody>
          <a:bodyPr spcFirstLastPara="1" wrap="square" lIns="0" tIns="94600" rIns="0" bIns="0" anchor="t" anchorCtr="0">
            <a:spAutoFit/>
          </a:bodyPr>
          <a:lstStyle/>
          <a:p>
            <a:pPr marL="241300" marR="8890" lvl="0" indent="-229234" algn="just" rtl="0">
              <a:lnSpc>
                <a:spcPct val="96071"/>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Hip hop DJs and turntablists use the DJ mixer to play record  players like a musical instrument and create new sounds.</a:t>
            </a:r>
            <a:endParaRPr sz="2800">
              <a:solidFill>
                <a:schemeClr val="dk1"/>
              </a:solidFill>
              <a:latin typeface="Calibri"/>
              <a:ea typeface="Calibri"/>
              <a:cs typeface="Calibri"/>
              <a:sym typeface="Calibri"/>
            </a:endParaRPr>
          </a:p>
          <a:p>
            <a:pPr marL="241300" marR="6985" lvl="0" indent="-229234" algn="just" rtl="0">
              <a:lnSpc>
                <a:spcPct val="96071"/>
              </a:lnSpc>
              <a:spcBef>
                <a:spcPts val="99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DJs in the disco, house music, electronic dance music and other  dance-oriented genres use the mixer to make smooth transitions  between different sound recordings as they are playing.</a:t>
            </a:r>
            <a:endParaRPr sz="2800">
              <a:solidFill>
                <a:schemeClr val="dk1"/>
              </a:solidFill>
              <a:latin typeface="Calibri"/>
              <a:ea typeface="Calibri"/>
              <a:cs typeface="Calibri"/>
              <a:sym typeface="Calibri"/>
            </a:endParaRPr>
          </a:p>
          <a:p>
            <a:pPr marL="241300" marR="6985" lvl="0" indent="-229234" algn="just" rtl="0">
              <a:lnSpc>
                <a:spcPct val="96071"/>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sources are typically record turntables, compact cassettes, CDJs,  or DJ software on a laptop.</a:t>
            </a:r>
            <a:endParaRPr sz="2800">
              <a:solidFill>
                <a:schemeClr val="dk1"/>
              </a:solidFill>
              <a:latin typeface="Calibri"/>
              <a:ea typeface="Calibri"/>
              <a:cs typeface="Calibri"/>
              <a:sym typeface="Calibri"/>
            </a:endParaRPr>
          </a:p>
          <a:p>
            <a:pPr marL="241300" marR="5715" lvl="0" indent="-229234" algn="just" rtl="0">
              <a:lnSpc>
                <a:spcPct val="96071"/>
              </a:lnSpc>
              <a:spcBef>
                <a:spcPts val="99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DJ mixers allow the DJ to use headphones to preview the next song  before playing it to the audience.</a:t>
            </a:r>
            <a:endParaRPr sz="2800">
              <a:solidFill>
                <a:schemeClr val="dk1"/>
              </a:solidFill>
              <a:latin typeface="Calibri"/>
              <a:ea typeface="Calibri"/>
              <a:cs typeface="Calibri"/>
              <a:sym typeface="Calibri"/>
            </a:endParaRPr>
          </a:p>
          <a:p>
            <a:pPr marL="241300" marR="5080" lvl="0" indent="-229234" algn="just" rtl="0">
              <a:lnSpc>
                <a:spcPct val="80000"/>
              </a:lnSpc>
              <a:spcBef>
                <a:spcPts val="1019"/>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Most low- to mid-priced DJ mixers can only accommodate two  turntables or CD players, but some mixers (such as the ones used in  larger nightclubs) can accommodate up to four turntables or CD  players.</a:t>
            </a:r>
            <a:endParaRPr sz="2800">
              <a:solidFill>
                <a:schemeClr val="dk1"/>
              </a:solidFill>
              <a:latin typeface="Calibri"/>
              <a:ea typeface="Calibri"/>
              <a:cs typeface="Calibri"/>
              <a:sym typeface="Calibri"/>
            </a:endParaRPr>
          </a:p>
          <a:p>
            <a:pPr marL="241300" marR="9525" lvl="0" indent="-229234" algn="just" rtl="0">
              <a:lnSpc>
                <a:spcPct val="96071"/>
              </a:lnSpc>
              <a:spcBef>
                <a:spcPts val="98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DJs and turntablists in hip hop music and nu metal use DJ mixers to  create beats, loops and so-called scratching sound effects.</a:t>
            </a:r>
            <a:endParaRPr sz="2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794"/>
        <p:cNvGrpSpPr/>
        <p:nvPr/>
      </p:nvGrpSpPr>
      <p:grpSpPr>
        <a:xfrm>
          <a:off x="0" y="0"/>
          <a:ext cx="0" cy="0"/>
          <a:chOff x="0" y="0"/>
          <a:chExt cx="0" cy="0"/>
        </a:xfrm>
      </p:grpSpPr>
      <p:sp>
        <p:nvSpPr>
          <p:cNvPr id="795" name="Google Shape;795;p8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796" name="Google Shape;796;p8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797" name="Google Shape;797;p8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798" name="Google Shape;798;p84"/>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78</a:t>
            </a:fld>
            <a:endParaRPr sz="1200">
              <a:solidFill>
                <a:schemeClr val="dk1"/>
              </a:solidFill>
              <a:latin typeface="Calibri"/>
              <a:ea typeface="Calibri"/>
              <a:cs typeface="Calibri"/>
              <a:sym typeface="Calibri"/>
            </a:endParaRPr>
          </a:p>
        </p:txBody>
      </p:sp>
      <p:sp>
        <p:nvSpPr>
          <p:cNvPr id="799" name="Google Shape;799;p84"/>
          <p:cNvSpPr txBox="1"/>
          <p:nvPr/>
        </p:nvSpPr>
        <p:spPr>
          <a:xfrm>
            <a:off x="916939" y="263143"/>
            <a:ext cx="10203815" cy="5439410"/>
          </a:xfrm>
          <a:prstGeom prst="rect">
            <a:avLst/>
          </a:prstGeom>
          <a:noFill/>
          <a:ln>
            <a:noFill/>
          </a:ln>
        </p:spPr>
        <p:txBody>
          <a:bodyPr spcFirstLastPara="1" wrap="square" lIns="0" tIns="12050"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1">
                <a:solidFill>
                  <a:schemeClr val="dk1"/>
                </a:solidFill>
                <a:latin typeface="Times New Roman"/>
                <a:ea typeface="Times New Roman"/>
                <a:cs typeface="Times New Roman"/>
                <a:sym typeface="Times New Roman"/>
              </a:rPr>
              <a:t>Description</a:t>
            </a:r>
            <a:endParaRPr sz="28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Clr>
                <a:schemeClr val="dk1"/>
              </a:buClr>
              <a:buSzPts val="4400"/>
              <a:buFont typeface="Arial"/>
              <a:buNone/>
            </a:pPr>
            <a:endParaRPr sz="4400">
              <a:solidFill>
                <a:schemeClr val="dk1"/>
              </a:solidFill>
              <a:latin typeface="Times New Roman"/>
              <a:ea typeface="Times New Roman"/>
              <a:cs typeface="Times New Roman"/>
              <a:sym typeface="Times New Roman"/>
            </a:endParaRPr>
          </a:p>
          <a:p>
            <a:pPr marL="241300" marR="192405" lvl="0" indent="-229234" algn="l" rtl="0">
              <a:lnSpc>
                <a:spcPct val="107857"/>
              </a:lnSpc>
              <a:spcBef>
                <a:spcPts val="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DJ mixers are usually much smaller than other mixing consoles used  in sound reinforcement systems and sound recording.</a:t>
            </a:r>
            <a:endParaRPr sz="2800">
              <a:solidFill>
                <a:schemeClr val="dk1"/>
              </a:solidFill>
              <a:latin typeface="Times New Roman"/>
              <a:ea typeface="Times New Roman"/>
              <a:cs typeface="Times New Roman"/>
              <a:sym typeface="Times New Roman"/>
            </a:endParaRPr>
          </a:p>
          <a:p>
            <a:pPr marL="241300" marR="0" lvl="0" indent="-229234" algn="l" rtl="0">
              <a:lnSpc>
                <a:spcPct val="100000"/>
              </a:lnSpc>
              <a:spcBef>
                <a:spcPts val="62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Whereas a typical nightclub mixer will have 24 inputs</a:t>
            </a:r>
            <a:endParaRPr sz="2800">
              <a:solidFill>
                <a:schemeClr val="dk1"/>
              </a:solidFill>
              <a:latin typeface="Times New Roman"/>
              <a:ea typeface="Times New Roman"/>
              <a:cs typeface="Times New Roman"/>
              <a:sym typeface="Times New Roman"/>
            </a:endParaRPr>
          </a:p>
          <a:p>
            <a:pPr marL="241300" marR="5080" lvl="0" indent="-229234" algn="l" rtl="0">
              <a:lnSpc>
                <a:spcPct val="108214"/>
              </a:lnSpc>
              <a:spcBef>
                <a:spcPts val="104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 professional recording studio's huge mixer may have 48, 72 or even  96 inputs,</a:t>
            </a:r>
            <a:endParaRPr sz="2800">
              <a:solidFill>
                <a:schemeClr val="dk1"/>
              </a:solidFill>
              <a:latin typeface="Times New Roman"/>
              <a:ea typeface="Times New Roman"/>
              <a:cs typeface="Times New Roman"/>
              <a:sym typeface="Times New Roman"/>
            </a:endParaRPr>
          </a:p>
          <a:p>
            <a:pPr marL="241300" marR="0" lvl="0" indent="-229234" algn="l" rtl="0">
              <a:lnSpc>
                <a:spcPct val="100000"/>
              </a:lnSpc>
              <a:spcBef>
                <a:spcPts val="61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 typical DJ mixer may have only two to four inputs.</a:t>
            </a:r>
            <a:endParaRPr sz="2800">
              <a:solidFill>
                <a:schemeClr val="dk1"/>
              </a:solidFill>
              <a:latin typeface="Times New Roman"/>
              <a:ea typeface="Times New Roman"/>
              <a:cs typeface="Times New Roman"/>
              <a:sym typeface="Times New Roman"/>
            </a:endParaRPr>
          </a:p>
          <a:p>
            <a:pPr marL="241300" marR="24765" lvl="0" indent="-229234" algn="l" rtl="0">
              <a:lnSpc>
                <a:spcPct val="90000"/>
              </a:lnSpc>
              <a:spcBef>
                <a:spcPts val="10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key feature that differentiates a DJ mixer from other types of  larger audio mixers is the ability to redirect (</a:t>
            </a:r>
            <a:r>
              <a:rPr lang="en-US" sz="2800" i="1">
                <a:solidFill>
                  <a:schemeClr val="dk1"/>
                </a:solidFill>
                <a:latin typeface="Times New Roman"/>
                <a:ea typeface="Times New Roman"/>
                <a:cs typeface="Times New Roman"/>
                <a:sym typeface="Times New Roman"/>
              </a:rPr>
              <a:t>cue</a:t>
            </a:r>
            <a:r>
              <a:rPr lang="en-US" sz="2800">
                <a:solidFill>
                  <a:schemeClr val="dk1"/>
                </a:solidFill>
                <a:latin typeface="Times New Roman"/>
                <a:ea typeface="Times New Roman"/>
                <a:cs typeface="Times New Roman"/>
                <a:sym typeface="Times New Roman"/>
              </a:rPr>
              <a:t>) the sounds of a non-  playing source to headphones, so the DJ can find the desired part of a  song or track.</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803"/>
        <p:cNvGrpSpPr/>
        <p:nvPr/>
      </p:nvGrpSpPr>
      <p:grpSpPr>
        <a:xfrm>
          <a:off x="0" y="0"/>
          <a:ext cx="0" cy="0"/>
          <a:chOff x="0" y="0"/>
          <a:chExt cx="0" cy="0"/>
        </a:xfrm>
      </p:grpSpPr>
      <p:sp>
        <p:nvSpPr>
          <p:cNvPr id="804" name="Google Shape;804;p8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05" name="Google Shape;805;p8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06" name="Google Shape;806;p8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07" name="Google Shape;807;p85"/>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79</a:t>
            </a:fld>
            <a:endParaRPr sz="1200">
              <a:solidFill>
                <a:schemeClr val="dk1"/>
              </a:solidFill>
              <a:latin typeface="Calibri"/>
              <a:ea typeface="Calibri"/>
              <a:cs typeface="Calibri"/>
              <a:sym typeface="Calibri"/>
            </a:endParaRPr>
          </a:p>
        </p:txBody>
      </p:sp>
      <p:sp>
        <p:nvSpPr>
          <p:cNvPr id="808" name="Google Shape;808;p85"/>
          <p:cNvSpPr txBox="1">
            <a:spLocks noGrp="1"/>
          </p:cNvSpPr>
          <p:nvPr>
            <p:ph type="title"/>
          </p:nvPr>
        </p:nvSpPr>
        <p:spPr>
          <a:xfrm>
            <a:off x="4063746" y="394538"/>
            <a:ext cx="406527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Outputs of DJ Mixer</a:t>
            </a:r>
            <a:endParaRPr/>
          </a:p>
        </p:txBody>
      </p:sp>
      <p:sp>
        <p:nvSpPr>
          <p:cNvPr id="809" name="Google Shape;809;p85"/>
          <p:cNvSpPr txBox="1"/>
          <p:nvPr/>
        </p:nvSpPr>
        <p:spPr>
          <a:xfrm>
            <a:off x="916939" y="923671"/>
            <a:ext cx="10358755" cy="5145405"/>
          </a:xfrm>
          <a:prstGeom prst="rect">
            <a:avLst/>
          </a:prstGeom>
          <a:noFill/>
          <a:ln>
            <a:noFill/>
          </a:ln>
        </p:spPr>
        <p:txBody>
          <a:bodyPr spcFirstLastPara="1" wrap="square" lIns="0" tIns="93975" rIns="0" bIns="0" anchor="t" anchorCtr="0">
            <a:spAutoFit/>
          </a:bodyPr>
          <a:lstStyle/>
          <a:p>
            <a:pPr marL="241300" marR="5080" lvl="0" indent="-229234" algn="just" rtl="0">
              <a:lnSpc>
                <a:spcPct val="96071"/>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output from a DJ mixer is typically plugged into a sound  reinforcement system or a PA system at a dance, rave, nightclub or  similar venue or event.</a:t>
            </a:r>
            <a:endParaRPr sz="2800">
              <a:solidFill>
                <a:schemeClr val="dk1"/>
              </a:solidFill>
              <a:latin typeface="Calibri"/>
              <a:ea typeface="Calibri"/>
              <a:cs typeface="Calibri"/>
              <a:sym typeface="Calibri"/>
            </a:endParaRPr>
          </a:p>
          <a:p>
            <a:pPr marL="241300" marR="5080" lvl="0" indent="-229234" algn="just" rtl="0">
              <a:lnSpc>
                <a:spcPct val="96071"/>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sound reinforcement system consists of </a:t>
            </a:r>
            <a:r>
              <a:rPr lang="en-US" sz="2800">
                <a:solidFill>
                  <a:srgbClr val="FF0000"/>
                </a:solidFill>
                <a:latin typeface="Calibri"/>
                <a:ea typeface="Calibri"/>
                <a:cs typeface="Calibri"/>
                <a:sym typeface="Calibri"/>
              </a:rPr>
              <a:t>power amplifiers </a:t>
            </a:r>
            <a:r>
              <a:rPr lang="en-US" sz="2800">
                <a:solidFill>
                  <a:schemeClr val="dk1"/>
                </a:solidFill>
                <a:latin typeface="Calibri"/>
                <a:ea typeface="Calibri"/>
                <a:cs typeface="Calibri"/>
                <a:sym typeface="Calibri"/>
              </a:rPr>
              <a:t>which  amplify the signal to the level </a:t>
            </a:r>
            <a:r>
              <a:rPr lang="en-US" sz="2800">
                <a:solidFill>
                  <a:srgbClr val="FF0000"/>
                </a:solidFill>
                <a:latin typeface="Calibri"/>
                <a:ea typeface="Calibri"/>
                <a:cs typeface="Calibri"/>
                <a:sym typeface="Calibri"/>
              </a:rPr>
              <a:t>that can drive speaker enclosures</a:t>
            </a:r>
            <a:r>
              <a:rPr lang="en-US" sz="2800">
                <a:solidFill>
                  <a:schemeClr val="dk1"/>
                </a:solidFill>
                <a:latin typeface="Calibri"/>
                <a:ea typeface="Calibri"/>
                <a:cs typeface="Calibri"/>
                <a:sym typeface="Calibri"/>
              </a:rPr>
              <a:t>,  which since the 1980s typically include both full-range speakers  and subwoofers for the deep bass sounds.</a:t>
            </a:r>
            <a:endParaRPr sz="2800">
              <a:solidFill>
                <a:schemeClr val="dk1"/>
              </a:solidFill>
              <a:latin typeface="Calibri"/>
              <a:ea typeface="Calibri"/>
              <a:cs typeface="Calibri"/>
              <a:sym typeface="Calibri"/>
            </a:endParaRPr>
          </a:p>
          <a:p>
            <a:pPr marL="241300" marR="5080" lvl="0" indent="-229234" algn="just" rtl="0">
              <a:lnSpc>
                <a:spcPct val="80000"/>
              </a:lnSpc>
              <a:spcBef>
                <a:spcPts val="10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If the DJ is performing a mix for a </a:t>
            </a:r>
            <a:r>
              <a:rPr lang="en-US" sz="2800">
                <a:solidFill>
                  <a:srgbClr val="FF0000"/>
                </a:solidFill>
                <a:latin typeface="Calibri"/>
                <a:ea typeface="Calibri"/>
                <a:cs typeface="Calibri"/>
                <a:sym typeface="Calibri"/>
              </a:rPr>
              <a:t>radio station or television station</a:t>
            </a:r>
            <a:r>
              <a:rPr lang="en-US" sz="2800">
                <a:solidFill>
                  <a:schemeClr val="dk1"/>
                </a:solidFill>
                <a:latin typeface="Calibri"/>
                <a:ea typeface="Calibri"/>
                <a:cs typeface="Calibri"/>
                <a:sym typeface="Calibri"/>
              </a:rPr>
              <a:t>,  the output from the DJ mixer is plugged into the main audio  console being used for the broadcast. If the DJ is performing a mix  that is being recorded by a recording studio, the output from the DJ  mixer is plugged into the main audio console used for the recording,  which is in turn plugged into the recording medium (audiotape, hard  disk, etc.).</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635880" y="304927"/>
            <a:ext cx="2920238" cy="635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04" name="Google Shape;104;p14"/>
          <p:cNvSpPr txBox="1">
            <a:spLocks noGrp="1"/>
          </p:cNvSpPr>
          <p:nvPr>
            <p:ph type="body" idx="1"/>
          </p:nvPr>
        </p:nvSpPr>
        <p:spPr>
          <a:xfrm>
            <a:off x="916939" y="1171092"/>
            <a:ext cx="10358755" cy="43757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05" name="Google Shape;105;p14"/>
          <p:cNvPicPr preferRelativeResize="0"/>
          <p:nvPr/>
        </p:nvPicPr>
        <p:blipFill rotWithShape="1">
          <a:blip r:embed="rId3">
            <a:alphaModFix/>
          </a:blip>
          <a:srcRect l="4375" t="13705" r="1249" b="10000"/>
          <a:stretch/>
        </p:blipFill>
        <p:spPr>
          <a:xfrm>
            <a:off x="533400" y="939927"/>
            <a:ext cx="11506200" cy="523227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813"/>
        <p:cNvGrpSpPr/>
        <p:nvPr/>
      </p:nvGrpSpPr>
      <p:grpSpPr>
        <a:xfrm>
          <a:off x="0" y="0"/>
          <a:ext cx="0" cy="0"/>
          <a:chOff x="0" y="0"/>
          <a:chExt cx="0" cy="0"/>
        </a:xfrm>
      </p:grpSpPr>
      <p:sp>
        <p:nvSpPr>
          <p:cNvPr id="814" name="Google Shape;814;p8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15" name="Google Shape;815;p8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16" name="Google Shape;816;p8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17" name="Google Shape;817;p86"/>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80</a:t>
            </a:fld>
            <a:endParaRPr sz="1200">
              <a:solidFill>
                <a:schemeClr val="dk1"/>
              </a:solidFill>
              <a:latin typeface="Calibri"/>
              <a:ea typeface="Calibri"/>
              <a:cs typeface="Calibri"/>
              <a:sym typeface="Calibri"/>
            </a:endParaRPr>
          </a:p>
        </p:txBody>
      </p:sp>
      <p:sp>
        <p:nvSpPr>
          <p:cNvPr id="818" name="Google Shape;818;p86"/>
          <p:cNvSpPr txBox="1"/>
          <p:nvPr/>
        </p:nvSpPr>
        <p:spPr>
          <a:xfrm>
            <a:off x="916939" y="642366"/>
            <a:ext cx="10358120" cy="3652520"/>
          </a:xfrm>
          <a:prstGeom prst="rect">
            <a:avLst/>
          </a:prstGeom>
          <a:noFill/>
          <a:ln>
            <a:noFill/>
          </a:ln>
        </p:spPr>
        <p:txBody>
          <a:bodyPr spcFirstLastPara="1" wrap="square" lIns="0" tIns="54600" rIns="0" bIns="0" anchor="t" anchorCtr="0">
            <a:spAutoFit/>
          </a:bodyPr>
          <a:lstStyle/>
          <a:p>
            <a:pPr marL="241300" marR="5080" lvl="0" indent="-229234" algn="just"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some cases, such as when a DJ is performing a set at a club for  dancers that is also being simultaneously broadcast over the radio or  television system or recorded for a music video or other show, the  output from the DJ mixer is plugged into the sound reinforcement  system and into the main audio console being used for the broadcast  and/or recording.</a:t>
            </a:r>
            <a:endParaRPr sz="2800">
              <a:solidFill>
                <a:schemeClr val="dk1"/>
              </a:solidFill>
              <a:latin typeface="Calibri"/>
              <a:ea typeface="Calibri"/>
              <a:cs typeface="Calibri"/>
              <a:sym typeface="Calibri"/>
            </a:endParaRPr>
          </a:p>
          <a:p>
            <a:pPr marL="241300" marR="5715" lvl="0" indent="-229234" algn="just" rtl="0">
              <a:lnSpc>
                <a:spcPct val="90000"/>
              </a:lnSpc>
              <a:spcBef>
                <a:spcPts val="10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At club sets, some DJs may use a monitor speaker to hear the house's  main mix. This monitor speaker can have its volume increased or  decreased by the DJ as needed.</a:t>
            </a:r>
            <a:endParaRPr sz="2800">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822"/>
        <p:cNvGrpSpPr/>
        <p:nvPr/>
      </p:nvGrpSpPr>
      <p:grpSpPr>
        <a:xfrm>
          <a:off x="0" y="0"/>
          <a:ext cx="0" cy="0"/>
          <a:chOff x="0" y="0"/>
          <a:chExt cx="0" cy="0"/>
        </a:xfrm>
      </p:grpSpPr>
      <p:sp>
        <p:nvSpPr>
          <p:cNvPr id="823" name="Google Shape;823;p8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24" name="Google Shape;824;p8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25" name="Google Shape;825;p8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26" name="Google Shape;826;p87"/>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81</a:t>
            </a:fld>
            <a:endParaRPr sz="1200">
              <a:solidFill>
                <a:schemeClr val="dk1"/>
              </a:solidFill>
              <a:latin typeface="Calibri"/>
              <a:ea typeface="Calibri"/>
              <a:cs typeface="Calibri"/>
              <a:sym typeface="Calibri"/>
            </a:endParaRPr>
          </a:p>
        </p:txBody>
      </p:sp>
      <p:sp>
        <p:nvSpPr>
          <p:cNvPr id="827" name="Google Shape;827;p87"/>
          <p:cNvSpPr txBox="1">
            <a:spLocks noGrp="1"/>
          </p:cNvSpPr>
          <p:nvPr>
            <p:ph type="title"/>
          </p:nvPr>
        </p:nvSpPr>
        <p:spPr>
          <a:xfrm>
            <a:off x="5440171" y="319481"/>
            <a:ext cx="131064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Power</a:t>
            </a:r>
            <a:endParaRPr/>
          </a:p>
        </p:txBody>
      </p:sp>
      <p:sp>
        <p:nvSpPr>
          <p:cNvPr id="828" name="Google Shape;828;p87"/>
          <p:cNvSpPr txBox="1"/>
          <p:nvPr/>
        </p:nvSpPr>
        <p:spPr>
          <a:xfrm>
            <a:off x="916939" y="1137030"/>
            <a:ext cx="10358755" cy="2500630"/>
          </a:xfrm>
          <a:prstGeom prst="rect">
            <a:avLst/>
          </a:prstGeom>
          <a:noFill/>
          <a:ln>
            <a:noFill/>
          </a:ln>
        </p:spPr>
        <p:txBody>
          <a:bodyPr spcFirstLastPara="1" wrap="square" lIns="0" tIns="60950" rIns="0" bIns="0" anchor="t" anchorCtr="0">
            <a:spAutoFit/>
          </a:bodyPr>
          <a:lstStyle/>
          <a:p>
            <a:pPr marL="241300" marR="6985" lvl="0" indent="-229234" algn="just"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DJ mixers have an AC mains plug that is connected to the wall to  supply electric power for the unit.</a:t>
            </a:r>
            <a:endParaRPr sz="2800">
              <a:solidFill>
                <a:schemeClr val="dk1"/>
              </a:solidFill>
              <a:latin typeface="Calibri"/>
              <a:ea typeface="Calibri"/>
              <a:cs typeface="Calibri"/>
              <a:sym typeface="Calibri"/>
            </a:endParaRPr>
          </a:p>
          <a:p>
            <a:pPr marL="241300" marR="5080" lvl="0" indent="-229234" algn="just" rtl="0">
              <a:lnSpc>
                <a:spcPct val="107857"/>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Some DJ mixers can take batteries, which enables users to mix songs  outside or away from electric power sources, with the output being  plugged into a portable boom box or other battery-powered sound  system.</a:t>
            </a:r>
            <a:endParaRPr sz="2800">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832"/>
        <p:cNvGrpSpPr/>
        <p:nvPr/>
      </p:nvGrpSpPr>
      <p:grpSpPr>
        <a:xfrm>
          <a:off x="0" y="0"/>
          <a:ext cx="0" cy="0"/>
          <a:chOff x="0" y="0"/>
          <a:chExt cx="0" cy="0"/>
        </a:xfrm>
      </p:grpSpPr>
      <p:sp>
        <p:nvSpPr>
          <p:cNvPr id="833" name="Google Shape;833;p88"/>
          <p:cNvSpPr txBox="1">
            <a:spLocks noGrp="1"/>
          </p:cNvSpPr>
          <p:nvPr>
            <p:ph type="title"/>
          </p:nvPr>
        </p:nvSpPr>
        <p:spPr>
          <a:xfrm>
            <a:off x="4164329" y="609676"/>
            <a:ext cx="386207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Electronic Mixers</a:t>
            </a:r>
            <a:endParaRPr sz="4400"/>
          </a:p>
        </p:txBody>
      </p:sp>
      <p:pic>
        <p:nvPicPr>
          <p:cNvPr id="834" name="Google Shape;834;p88"/>
          <p:cNvPicPr preferRelativeResize="0"/>
          <p:nvPr/>
        </p:nvPicPr>
        <p:blipFill rotWithShape="1">
          <a:blip r:embed="rId3">
            <a:alphaModFix/>
          </a:blip>
          <a:srcRect/>
          <a:stretch/>
        </p:blipFill>
        <p:spPr>
          <a:xfrm>
            <a:off x="2243998" y="2545145"/>
            <a:ext cx="5929376" cy="3648912"/>
          </a:xfrm>
          <a:prstGeom prst="rect">
            <a:avLst/>
          </a:prstGeom>
          <a:noFill/>
          <a:ln>
            <a:noFill/>
          </a:ln>
        </p:spPr>
      </p:pic>
      <p:sp>
        <p:nvSpPr>
          <p:cNvPr id="835" name="Google Shape;835;p8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36" name="Google Shape;836;p8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37" name="Google Shape;837;p8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38" name="Google Shape;838;p88"/>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82</a:t>
            </a:fld>
            <a:endParaRPr sz="12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842"/>
        <p:cNvGrpSpPr/>
        <p:nvPr/>
      </p:nvGrpSpPr>
      <p:grpSpPr>
        <a:xfrm>
          <a:off x="0" y="0"/>
          <a:ext cx="0" cy="0"/>
          <a:chOff x="0" y="0"/>
          <a:chExt cx="0" cy="0"/>
        </a:xfrm>
      </p:grpSpPr>
      <p:sp>
        <p:nvSpPr>
          <p:cNvPr id="843" name="Google Shape;843;p8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44" name="Google Shape;844;p8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45" name="Google Shape;845;p8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46" name="Google Shape;846;p89"/>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83</a:t>
            </a:fld>
            <a:endParaRPr sz="1200">
              <a:solidFill>
                <a:schemeClr val="dk1"/>
              </a:solidFill>
              <a:latin typeface="Calibri"/>
              <a:ea typeface="Calibri"/>
              <a:cs typeface="Calibri"/>
              <a:sym typeface="Calibri"/>
            </a:endParaRPr>
          </a:p>
        </p:txBody>
      </p:sp>
      <p:sp>
        <p:nvSpPr>
          <p:cNvPr id="847" name="Google Shape;847;p89"/>
          <p:cNvSpPr txBox="1">
            <a:spLocks noGrp="1"/>
          </p:cNvSpPr>
          <p:nvPr>
            <p:ph type="title"/>
          </p:nvPr>
        </p:nvSpPr>
        <p:spPr>
          <a:xfrm>
            <a:off x="3905250" y="609676"/>
            <a:ext cx="4382770"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Electronic Mixers….</a:t>
            </a:r>
            <a:endParaRPr sz="4400"/>
          </a:p>
        </p:txBody>
      </p:sp>
      <p:sp>
        <p:nvSpPr>
          <p:cNvPr id="848" name="Google Shape;848;p89"/>
          <p:cNvSpPr txBox="1"/>
          <p:nvPr/>
        </p:nvSpPr>
        <p:spPr>
          <a:xfrm>
            <a:off x="916939" y="1766062"/>
            <a:ext cx="10292715" cy="3973829"/>
          </a:xfrm>
          <a:prstGeom prst="rect">
            <a:avLst/>
          </a:prstGeom>
          <a:noFill/>
          <a:ln>
            <a:noFill/>
          </a:ln>
        </p:spPr>
        <p:txBody>
          <a:bodyPr spcFirstLastPara="1" wrap="square" lIns="0" tIns="92075" rIns="0" bIns="0" anchor="t" anchorCtr="0">
            <a:spAutoFit/>
          </a:bodyPr>
          <a:lstStyle/>
          <a:p>
            <a:pPr marL="241300" marR="915035" lvl="0" indent="-229234" algn="l" rtl="0">
              <a:lnSpc>
                <a:spcPct val="8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An </a:t>
            </a:r>
            <a:r>
              <a:rPr lang="en-US" sz="2600" b="1">
                <a:solidFill>
                  <a:schemeClr val="dk1"/>
                </a:solidFill>
                <a:latin typeface="Calibri"/>
                <a:ea typeface="Calibri"/>
                <a:cs typeface="Calibri"/>
                <a:sym typeface="Calibri"/>
              </a:rPr>
              <a:t>electronic mixer </a:t>
            </a:r>
            <a:r>
              <a:rPr lang="en-US" sz="2600">
                <a:solidFill>
                  <a:schemeClr val="dk1"/>
                </a:solidFill>
                <a:latin typeface="Calibri"/>
                <a:ea typeface="Calibri"/>
                <a:cs typeface="Calibri"/>
                <a:sym typeface="Calibri"/>
              </a:rPr>
              <a:t>is a device that combines two or more electrical  or electronic signals into one or two composite output signals.</a:t>
            </a:r>
            <a:endParaRPr sz="2600">
              <a:solidFill>
                <a:schemeClr val="dk1"/>
              </a:solidFill>
              <a:latin typeface="Calibri"/>
              <a:ea typeface="Calibri"/>
              <a:cs typeface="Calibri"/>
              <a:sym typeface="Calibri"/>
            </a:endParaRPr>
          </a:p>
          <a:p>
            <a:pPr marL="241300" marR="5080" lvl="0" indent="-229234" algn="l" rtl="0">
              <a:lnSpc>
                <a:spcPct val="96153"/>
              </a:lnSpc>
              <a:spcBef>
                <a:spcPts val="9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There are two basic circuits that both use the term </a:t>
            </a:r>
            <a:r>
              <a:rPr lang="en-US" sz="2600" i="1">
                <a:solidFill>
                  <a:schemeClr val="dk1"/>
                </a:solidFill>
                <a:latin typeface="Calibri"/>
                <a:ea typeface="Calibri"/>
                <a:cs typeface="Calibri"/>
                <a:sym typeface="Calibri"/>
              </a:rPr>
              <a:t>mixer</a:t>
            </a:r>
            <a:r>
              <a:rPr lang="en-US" sz="2600">
                <a:solidFill>
                  <a:schemeClr val="dk1"/>
                </a:solidFill>
                <a:latin typeface="Calibri"/>
                <a:ea typeface="Calibri"/>
                <a:cs typeface="Calibri"/>
                <a:sym typeface="Calibri"/>
              </a:rPr>
              <a:t>, but they are very  different types of circuits: additive mixers and multiplicative mixers.</a:t>
            </a:r>
            <a:endParaRPr sz="2600">
              <a:solidFill>
                <a:schemeClr val="dk1"/>
              </a:solidFill>
              <a:latin typeface="Calibri"/>
              <a:ea typeface="Calibri"/>
              <a:cs typeface="Calibri"/>
              <a:sym typeface="Calibri"/>
            </a:endParaRPr>
          </a:p>
          <a:p>
            <a:pPr marL="241300" marR="395605" lvl="0" indent="-229234" algn="l" rtl="0">
              <a:lnSpc>
                <a:spcPct val="96153"/>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Additive mixers are also known as </a:t>
            </a:r>
            <a:r>
              <a:rPr lang="en-US" sz="2600" b="1">
                <a:solidFill>
                  <a:schemeClr val="dk1"/>
                </a:solidFill>
                <a:latin typeface="Calibri"/>
                <a:ea typeface="Calibri"/>
                <a:cs typeface="Calibri"/>
                <a:sym typeface="Calibri"/>
              </a:rPr>
              <a:t>analog adders </a:t>
            </a:r>
            <a:r>
              <a:rPr lang="en-US" sz="2600">
                <a:solidFill>
                  <a:schemeClr val="dk1"/>
                </a:solidFill>
                <a:latin typeface="Calibri"/>
                <a:ea typeface="Calibri"/>
                <a:cs typeface="Calibri"/>
                <a:sym typeface="Calibri"/>
              </a:rPr>
              <a:t>to distinguish from the  related digital adder circuits.</a:t>
            </a:r>
            <a:endParaRPr sz="2600">
              <a:solidFill>
                <a:schemeClr val="dk1"/>
              </a:solidFill>
              <a:latin typeface="Calibri"/>
              <a:ea typeface="Calibri"/>
              <a:cs typeface="Calibri"/>
              <a:sym typeface="Calibri"/>
            </a:endParaRPr>
          </a:p>
          <a:p>
            <a:pPr marL="241300" marR="6985" lvl="0" indent="-229234" algn="l" rtl="0">
              <a:lnSpc>
                <a:spcPct val="80000"/>
              </a:lnSpc>
              <a:spcBef>
                <a:spcPts val="101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Simple additive mixers use Kirchhoff's circuit laws to add the currents of  two or more signals together, and this terminology ("mixer") is only used in  the realm of audio electronics where audio mixers are used to add  together audio signals such as voice signals, music signals, and sound  effects.</a:t>
            </a:r>
            <a:endParaRPr sz="26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852"/>
        <p:cNvGrpSpPr/>
        <p:nvPr/>
      </p:nvGrpSpPr>
      <p:grpSpPr>
        <a:xfrm>
          <a:off x="0" y="0"/>
          <a:ext cx="0" cy="0"/>
          <a:chOff x="0" y="0"/>
          <a:chExt cx="0" cy="0"/>
        </a:xfrm>
      </p:grpSpPr>
      <p:sp>
        <p:nvSpPr>
          <p:cNvPr id="853" name="Google Shape;853;p9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54" name="Google Shape;854;p9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55" name="Google Shape;855;p9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56" name="Google Shape;856;p90"/>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84</a:t>
            </a:fld>
            <a:endParaRPr sz="1200">
              <a:solidFill>
                <a:schemeClr val="dk1"/>
              </a:solidFill>
              <a:latin typeface="Calibri"/>
              <a:ea typeface="Calibri"/>
              <a:cs typeface="Calibri"/>
              <a:sym typeface="Calibri"/>
            </a:endParaRPr>
          </a:p>
        </p:txBody>
      </p:sp>
      <p:sp>
        <p:nvSpPr>
          <p:cNvPr id="857" name="Google Shape;857;p90"/>
          <p:cNvSpPr txBox="1">
            <a:spLocks noGrp="1"/>
          </p:cNvSpPr>
          <p:nvPr>
            <p:ph type="title"/>
          </p:nvPr>
        </p:nvSpPr>
        <p:spPr>
          <a:xfrm>
            <a:off x="3905250" y="609676"/>
            <a:ext cx="437959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Electronic Mixers….</a:t>
            </a:r>
            <a:endParaRPr sz="4400"/>
          </a:p>
        </p:txBody>
      </p:sp>
      <p:sp>
        <p:nvSpPr>
          <p:cNvPr id="858" name="Google Shape;858;p90"/>
          <p:cNvSpPr txBox="1"/>
          <p:nvPr/>
        </p:nvSpPr>
        <p:spPr>
          <a:xfrm>
            <a:off x="891539" y="1793493"/>
            <a:ext cx="9853930" cy="2500630"/>
          </a:xfrm>
          <a:prstGeom prst="rect">
            <a:avLst/>
          </a:prstGeom>
          <a:noFill/>
          <a:ln>
            <a:noFill/>
          </a:ln>
        </p:spPr>
        <p:txBody>
          <a:bodyPr spcFirstLastPara="1" wrap="square" lIns="0" tIns="60950" rIns="0" bIns="0" anchor="t" anchorCtr="0">
            <a:spAutoFit/>
          </a:bodyPr>
          <a:lstStyle/>
          <a:p>
            <a:pPr marL="266700" marR="619125" lvl="0" indent="-229234"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Multiplicative mixers multiply together two time-varying input  signals instantaneously (instant-by-instant).</a:t>
            </a:r>
            <a:endParaRPr sz="2800">
              <a:solidFill>
                <a:schemeClr val="dk1"/>
              </a:solidFill>
              <a:latin typeface="Calibri"/>
              <a:ea typeface="Calibri"/>
              <a:cs typeface="Calibri"/>
              <a:sym typeface="Calibri"/>
            </a:endParaRPr>
          </a:p>
          <a:p>
            <a:pPr marL="266700" marR="0" lvl="0" indent="-229234" algn="l" rtl="0">
              <a:lnSpc>
                <a:spcPct val="113928"/>
              </a:lnSpc>
              <a:spcBef>
                <a:spcPts val="6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If the two input signals are both sinusoids of</a:t>
            </a:r>
            <a:endParaRPr sz="2800">
              <a:solidFill>
                <a:schemeClr val="dk1"/>
              </a:solidFill>
              <a:latin typeface="Calibri"/>
              <a:ea typeface="Calibri"/>
              <a:cs typeface="Calibri"/>
              <a:sym typeface="Calibri"/>
            </a:endParaRPr>
          </a:p>
          <a:p>
            <a:pPr marL="266700" marR="30480" lvl="0" indent="0" algn="l" rtl="0">
              <a:lnSpc>
                <a:spcPct val="107857"/>
              </a:lnSpc>
              <a:spcBef>
                <a:spcPts val="215"/>
              </a:spcBef>
              <a:spcAft>
                <a:spcPts val="0"/>
              </a:spcAft>
              <a:buNone/>
            </a:pPr>
            <a:r>
              <a:rPr lang="en-US" sz="2800">
                <a:solidFill>
                  <a:schemeClr val="dk1"/>
                </a:solidFill>
                <a:latin typeface="Calibri"/>
                <a:ea typeface="Calibri"/>
                <a:cs typeface="Calibri"/>
                <a:sym typeface="Calibri"/>
              </a:rPr>
              <a:t>specified frequencies f</a:t>
            </a:r>
            <a:r>
              <a:rPr lang="en-US" sz="2775" baseline="-25000">
                <a:solidFill>
                  <a:schemeClr val="dk1"/>
                </a:solidFill>
                <a:latin typeface="Calibri"/>
                <a:ea typeface="Calibri"/>
                <a:cs typeface="Calibri"/>
                <a:sym typeface="Calibri"/>
              </a:rPr>
              <a:t>1 </a:t>
            </a:r>
            <a:r>
              <a:rPr lang="en-US" sz="2800">
                <a:solidFill>
                  <a:schemeClr val="dk1"/>
                </a:solidFill>
                <a:latin typeface="Calibri"/>
                <a:ea typeface="Calibri"/>
                <a:cs typeface="Calibri"/>
                <a:sym typeface="Calibri"/>
              </a:rPr>
              <a:t>and f</a:t>
            </a:r>
            <a:r>
              <a:rPr lang="en-US" sz="2775" baseline="-250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then the output of the mixer will  contain two new sinusoids that have the sum f</a:t>
            </a:r>
            <a:r>
              <a:rPr lang="en-US" sz="2775" baseline="-25000">
                <a:solidFill>
                  <a:schemeClr val="dk1"/>
                </a:solidFill>
                <a:latin typeface="Calibri"/>
                <a:ea typeface="Calibri"/>
                <a:cs typeface="Calibri"/>
                <a:sym typeface="Calibri"/>
              </a:rPr>
              <a:t>1 </a:t>
            </a:r>
            <a:r>
              <a:rPr lang="en-US" sz="2800">
                <a:solidFill>
                  <a:schemeClr val="dk1"/>
                </a:solidFill>
                <a:latin typeface="Calibri"/>
                <a:ea typeface="Calibri"/>
                <a:cs typeface="Calibri"/>
                <a:sym typeface="Calibri"/>
              </a:rPr>
              <a:t>+ f</a:t>
            </a:r>
            <a:r>
              <a:rPr lang="en-US" sz="2775" baseline="-25000">
                <a:solidFill>
                  <a:schemeClr val="dk1"/>
                </a:solidFill>
                <a:latin typeface="Calibri"/>
                <a:ea typeface="Calibri"/>
                <a:cs typeface="Calibri"/>
                <a:sym typeface="Calibri"/>
              </a:rPr>
              <a:t>2 </a:t>
            </a:r>
            <a:r>
              <a:rPr lang="en-US" sz="2800">
                <a:solidFill>
                  <a:schemeClr val="dk1"/>
                </a:solidFill>
                <a:latin typeface="Calibri"/>
                <a:ea typeface="Calibri"/>
                <a:cs typeface="Calibri"/>
                <a:sym typeface="Calibri"/>
              </a:rPr>
              <a:t>frequency and  the difference frequency absolute value |f</a:t>
            </a:r>
            <a:r>
              <a:rPr lang="en-US" sz="2775" baseline="-25000">
                <a:solidFill>
                  <a:schemeClr val="dk1"/>
                </a:solidFill>
                <a:latin typeface="Calibri"/>
                <a:ea typeface="Calibri"/>
                <a:cs typeface="Calibri"/>
                <a:sym typeface="Calibri"/>
              </a:rPr>
              <a:t>1 </a:t>
            </a:r>
            <a:r>
              <a:rPr lang="en-US" sz="2800">
                <a:solidFill>
                  <a:schemeClr val="dk1"/>
                </a:solidFill>
                <a:latin typeface="Calibri"/>
                <a:ea typeface="Calibri"/>
                <a:cs typeface="Calibri"/>
                <a:sym typeface="Calibri"/>
              </a:rPr>
              <a:t>- f</a:t>
            </a:r>
            <a:r>
              <a:rPr lang="en-US" sz="2775" baseline="-250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862"/>
        <p:cNvGrpSpPr/>
        <p:nvPr/>
      </p:nvGrpSpPr>
      <p:grpSpPr>
        <a:xfrm>
          <a:off x="0" y="0"/>
          <a:ext cx="0" cy="0"/>
          <a:chOff x="0" y="0"/>
          <a:chExt cx="0" cy="0"/>
        </a:xfrm>
      </p:grpSpPr>
      <p:sp>
        <p:nvSpPr>
          <p:cNvPr id="863" name="Google Shape;863;p9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64" name="Google Shape;864;p9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65" name="Google Shape;865;p9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66" name="Google Shape;866;p91"/>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85</a:t>
            </a:fld>
            <a:endParaRPr sz="1200">
              <a:solidFill>
                <a:schemeClr val="dk1"/>
              </a:solidFill>
              <a:latin typeface="Calibri"/>
              <a:ea typeface="Calibri"/>
              <a:cs typeface="Calibri"/>
              <a:sym typeface="Calibri"/>
            </a:endParaRPr>
          </a:p>
        </p:txBody>
      </p:sp>
      <p:sp>
        <p:nvSpPr>
          <p:cNvPr id="867" name="Google Shape;867;p91"/>
          <p:cNvSpPr txBox="1">
            <a:spLocks noGrp="1"/>
          </p:cNvSpPr>
          <p:nvPr>
            <p:ph type="title"/>
          </p:nvPr>
        </p:nvSpPr>
        <p:spPr>
          <a:xfrm>
            <a:off x="4417314" y="304927"/>
            <a:ext cx="325437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An analog audio</a:t>
            </a:r>
            <a:endParaRPr/>
          </a:p>
        </p:txBody>
      </p:sp>
      <p:sp>
        <p:nvSpPr>
          <p:cNvPr id="868" name="Google Shape;868;p91"/>
          <p:cNvSpPr txBox="1"/>
          <p:nvPr/>
        </p:nvSpPr>
        <p:spPr>
          <a:xfrm>
            <a:off x="916939" y="886482"/>
            <a:ext cx="10312400" cy="5140960"/>
          </a:xfrm>
          <a:prstGeom prst="rect">
            <a:avLst/>
          </a:prstGeom>
          <a:noFill/>
          <a:ln>
            <a:noFill/>
          </a:ln>
        </p:spPr>
        <p:txBody>
          <a:bodyPr spcFirstLastPara="1" wrap="square" lIns="0" tIns="9777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An Analog Audio:</a:t>
            </a:r>
            <a:endParaRPr sz="2800">
              <a:solidFill>
                <a:schemeClr val="dk1"/>
              </a:solidFill>
              <a:latin typeface="Calibri"/>
              <a:ea typeface="Calibri"/>
              <a:cs typeface="Calibri"/>
              <a:sym typeface="Calibri"/>
            </a:endParaRPr>
          </a:p>
          <a:p>
            <a:pPr marL="241300" marR="62230" lvl="0" indent="-229234" algn="l" rtl="0">
              <a:lnSpc>
                <a:spcPct val="90000"/>
              </a:lnSpc>
              <a:spcBef>
                <a:spcPts val="1005"/>
              </a:spcBef>
              <a:spcAft>
                <a:spcPts val="0"/>
              </a:spcAft>
              <a:buClr>
                <a:srgbClr val="6F2F9F"/>
              </a:buClr>
              <a:buSzPts val="2800"/>
              <a:buFont typeface="Arial"/>
              <a:buChar char="•"/>
            </a:pPr>
            <a:r>
              <a:rPr lang="en-US" sz="2800">
                <a:solidFill>
                  <a:srgbClr val="6F2F9F"/>
                </a:solidFill>
                <a:latin typeface="Calibri"/>
                <a:ea typeface="Calibri"/>
                <a:cs typeface="Calibri"/>
                <a:sym typeface="Calibri"/>
              </a:rPr>
              <a:t>Audio is sound</a:t>
            </a:r>
            <a:r>
              <a:rPr lang="en-US" sz="2800">
                <a:solidFill>
                  <a:schemeClr val="dk1"/>
                </a:solidFill>
                <a:latin typeface="Calibri"/>
                <a:ea typeface="Calibri"/>
                <a:cs typeface="Calibri"/>
                <a:sym typeface="Calibri"/>
              </a:rPr>
              <a:t>. </a:t>
            </a:r>
            <a:r>
              <a:rPr lang="en-US" sz="2800">
                <a:solidFill>
                  <a:srgbClr val="C00000"/>
                </a:solidFill>
                <a:latin typeface="Calibri"/>
                <a:ea typeface="Calibri"/>
                <a:cs typeface="Calibri"/>
                <a:sym typeface="Calibri"/>
              </a:rPr>
              <a:t>Sound itself	is an analog signal. </a:t>
            </a:r>
            <a:r>
              <a:rPr lang="en-US" sz="2800">
                <a:solidFill>
                  <a:schemeClr val="dk1"/>
                </a:solidFill>
                <a:latin typeface="Calibri"/>
                <a:ea typeface="Calibri"/>
                <a:cs typeface="Calibri"/>
                <a:sym typeface="Calibri"/>
              </a:rPr>
              <a:t>Thus an analog audio  is	an electrical signal that is in the wave format	and which exactly  represents the original sound signal.</a:t>
            </a:r>
            <a:endParaRPr sz="2800">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analog audio is recorded on a </a:t>
            </a:r>
            <a:r>
              <a:rPr lang="en-US" sz="2800">
                <a:solidFill>
                  <a:srgbClr val="C00000"/>
                </a:solidFill>
                <a:latin typeface="Calibri"/>
                <a:ea typeface="Calibri"/>
                <a:cs typeface="Calibri"/>
                <a:sym typeface="Calibri"/>
              </a:rPr>
              <a:t>magnetic tape or gramophone disc</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241300" marR="326390" lvl="0" indent="-229234" algn="l" rtl="0">
              <a:lnSpc>
                <a:spcPct val="108214"/>
              </a:lnSpc>
              <a:spcBef>
                <a:spcPts val="10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analog audio is susceptible to noise and distortions. The quality  of analog audio is not very good</a:t>
            </a:r>
            <a:endParaRPr sz="2800">
              <a:solidFill>
                <a:schemeClr val="dk1"/>
              </a:solidFill>
              <a:latin typeface="Calibri"/>
              <a:ea typeface="Calibri"/>
              <a:cs typeface="Calibri"/>
              <a:sym typeface="Calibri"/>
            </a:endParaRPr>
          </a:p>
          <a:p>
            <a:pPr marL="241300" marR="0" lvl="0" indent="-229234" algn="l" rtl="0">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quality degrades every time we make a copy of the analog audio.</a:t>
            </a:r>
            <a:endParaRPr sz="2800">
              <a:solidFill>
                <a:schemeClr val="dk1"/>
              </a:solidFill>
              <a:latin typeface="Calibri"/>
              <a:ea typeface="Calibri"/>
              <a:cs typeface="Calibri"/>
              <a:sym typeface="Calibri"/>
            </a:endParaRPr>
          </a:p>
          <a:p>
            <a:pPr marL="241300" marR="337185" lvl="0" indent="-229234" algn="l" rtl="0">
              <a:lnSpc>
                <a:spcPct val="108214"/>
              </a:lnSpc>
              <a:spcBef>
                <a:spcPts val="10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Due to all these problems, the analog audio is not being used in the  modern days.</a:t>
            </a:r>
            <a:endParaRPr sz="2800">
              <a:solidFill>
                <a:schemeClr val="dk1"/>
              </a:solidFill>
              <a:latin typeface="Calibri"/>
              <a:ea typeface="Calibri"/>
              <a:cs typeface="Calibri"/>
              <a:sym typeface="Calibri"/>
            </a:endParaRPr>
          </a:p>
          <a:p>
            <a:pPr marL="241300" marR="0" lvl="0" indent="-229234" algn="l" rtl="0">
              <a:lnSpc>
                <a:spcPct val="100000"/>
              </a:lnSpc>
              <a:spcBef>
                <a:spcPts val="6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Instead every where the </a:t>
            </a:r>
            <a:r>
              <a:rPr lang="en-US" sz="2800">
                <a:solidFill>
                  <a:srgbClr val="6F2F9F"/>
                </a:solidFill>
                <a:latin typeface="Calibri"/>
                <a:ea typeface="Calibri"/>
                <a:cs typeface="Calibri"/>
                <a:sym typeface="Calibri"/>
              </a:rPr>
              <a:t>digital audio </a:t>
            </a:r>
            <a:r>
              <a:rPr lang="en-US" sz="2800">
                <a:solidFill>
                  <a:schemeClr val="dk1"/>
                </a:solidFill>
                <a:latin typeface="Calibri"/>
                <a:ea typeface="Calibri"/>
                <a:cs typeface="Calibri"/>
                <a:sym typeface="Calibri"/>
              </a:rPr>
              <a:t>is being used.</a:t>
            </a:r>
            <a:endParaRPr sz="28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872"/>
        <p:cNvGrpSpPr/>
        <p:nvPr/>
      </p:nvGrpSpPr>
      <p:grpSpPr>
        <a:xfrm>
          <a:off x="0" y="0"/>
          <a:ext cx="0" cy="0"/>
          <a:chOff x="0" y="0"/>
          <a:chExt cx="0" cy="0"/>
        </a:xfrm>
      </p:grpSpPr>
      <p:sp>
        <p:nvSpPr>
          <p:cNvPr id="873" name="Google Shape;873;p9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74" name="Google Shape;874;p9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75" name="Google Shape;875;p9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76" name="Google Shape;876;p92"/>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86</a:t>
            </a:fld>
            <a:endParaRPr sz="1200">
              <a:solidFill>
                <a:schemeClr val="dk1"/>
              </a:solidFill>
              <a:latin typeface="Calibri"/>
              <a:ea typeface="Calibri"/>
              <a:cs typeface="Calibri"/>
              <a:sym typeface="Calibri"/>
            </a:endParaRPr>
          </a:p>
        </p:txBody>
      </p:sp>
      <p:sp>
        <p:nvSpPr>
          <p:cNvPr id="877" name="Google Shape;877;p92"/>
          <p:cNvSpPr txBox="1">
            <a:spLocks noGrp="1"/>
          </p:cNvSpPr>
          <p:nvPr>
            <p:ph type="title"/>
          </p:nvPr>
        </p:nvSpPr>
        <p:spPr>
          <a:xfrm>
            <a:off x="4739766" y="311277"/>
            <a:ext cx="279273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Digital Audio:</a:t>
            </a:r>
            <a:endParaRPr/>
          </a:p>
        </p:txBody>
      </p:sp>
      <p:sp>
        <p:nvSpPr>
          <p:cNvPr id="878" name="Google Shape;878;p92"/>
          <p:cNvSpPr txBox="1"/>
          <p:nvPr/>
        </p:nvSpPr>
        <p:spPr>
          <a:xfrm>
            <a:off x="916939" y="924839"/>
            <a:ext cx="10358755" cy="4886960"/>
          </a:xfrm>
          <a:prstGeom prst="rect">
            <a:avLst/>
          </a:prstGeom>
          <a:noFill/>
          <a:ln>
            <a:noFill/>
          </a:ln>
        </p:spPr>
        <p:txBody>
          <a:bodyPr spcFirstLastPara="1" wrap="square" lIns="0" tIns="55225" rIns="0" bIns="0" anchor="t" anchorCtr="0">
            <a:spAutoFit/>
          </a:bodyPr>
          <a:lstStyle/>
          <a:p>
            <a:pPr marL="241300" marR="0" lvl="0" indent="-229234" algn="l" rtl="0">
              <a:lnSpc>
                <a:spcPct val="100000"/>
              </a:lnSpc>
              <a:spcBef>
                <a:spcPts val="0"/>
              </a:spcBef>
              <a:spcAft>
                <a:spcPts val="0"/>
              </a:spcAft>
              <a:buClr>
                <a:srgbClr val="6F2F9F"/>
              </a:buClr>
              <a:buSzPts val="2800"/>
              <a:buFont typeface="Arial"/>
              <a:buChar char="•"/>
            </a:pPr>
            <a:r>
              <a:rPr lang="en-US" sz="2800">
                <a:solidFill>
                  <a:srgbClr val="6F2F9F"/>
                </a:solidFill>
                <a:latin typeface="Calibri"/>
                <a:ea typeface="Calibri"/>
                <a:cs typeface="Calibri"/>
                <a:sym typeface="Calibri"/>
              </a:rPr>
              <a:t>Definition:</a:t>
            </a:r>
            <a:endParaRPr sz="2800">
              <a:solidFill>
                <a:schemeClr val="dk1"/>
              </a:solidFill>
              <a:latin typeface="Calibri"/>
              <a:ea typeface="Calibri"/>
              <a:cs typeface="Calibri"/>
              <a:sym typeface="Calibri"/>
            </a:endParaRPr>
          </a:p>
          <a:p>
            <a:pPr marL="241300" marR="6350" lvl="0" indent="-229234" algn="l" rtl="0">
              <a:lnSpc>
                <a:spcPct val="96071"/>
              </a:lnSpc>
              <a:spcBef>
                <a:spcPts val="98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Digital audio is audio or simply sound signal that has been recorded  as or converted into digital form</a:t>
            </a:r>
            <a:endParaRPr sz="2800">
              <a:solidFill>
                <a:schemeClr val="dk1"/>
              </a:solidFill>
              <a:latin typeface="Calibri"/>
              <a:ea typeface="Calibri"/>
              <a:cs typeface="Calibri"/>
              <a:sym typeface="Calibri"/>
            </a:endParaRPr>
          </a:p>
          <a:p>
            <a:pPr marL="241300" marR="0" lvl="0" indent="-229234" algn="l" rtl="0">
              <a:lnSpc>
                <a:spcPct val="100000"/>
              </a:lnSpc>
              <a:spcBef>
                <a:spcPts val="345"/>
              </a:spcBef>
              <a:spcAft>
                <a:spcPts val="0"/>
              </a:spcAft>
              <a:buClr>
                <a:srgbClr val="6F2F9F"/>
              </a:buClr>
              <a:buSzPts val="2800"/>
              <a:buFont typeface="Arial"/>
              <a:buChar char="•"/>
            </a:pPr>
            <a:r>
              <a:rPr lang="en-US" sz="2800">
                <a:solidFill>
                  <a:srgbClr val="6F2F9F"/>
                </a:solidFill>
                <a:latin typeface="Calibri"/>
                <a:ea typeface="Calibri"/>
                <a:cs typeface="Calibri"/>
                <a:sym typeface="Calibri"/>
              </a:rPr>
              <a:t>Digital audio generation:</a:t>
            </a:r>
            <a:endParaRPr sz="2800">
              <a:solidFill>
                <a:schemeClr val="dk1"/>
              </a:solidFill>
              <a:latin typeface="Calibri"/>
              <a:ea typeface="Calibri"/>
              <a:cs typeface="Calibri"/>
              <a:sym typeface="Calibri"/>
            </a:endParaRPr>
          </a:p>
          <a:p>
            <a:pPr marL="241300" marR="5080" lvl="0" indent="-229234" algn="just" rtl="0">
              <a:lnSpc>
                <a:spcPct val="96071"/>
              </a:lnSpc>
              <a:spcBef>
                <a:spcPts val="9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Digital audio is recorded by taking samples of the original sound wave  at a specific rate.</a:t>
            </a:r>
            <a:endParaRPr sz="2800">
              <a:solidFill>
                <a:schemeClr val="dk1"/>
              </a:solidFill>
              <a:latin typeface="Calibri"/>
              <a:ea typeface="Calibri"/>
              <a:cs typeface="Calibri"/>
              <a:sym typeface="Calibri"/>
            </a:endParaRPr>
          </a:p>
          <a:p>
            <a:pPr marL="241300" marR="8890" lvl="0" indent="-229234" algn="just" rtl="0">
              <a:lnSpc>
                <a:spcPct val="80000"/>
              </a:lnSpc>
              <a:spcBef>
                <a:spcPts val="103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Each sampled value is then </a:t>
            </a:r>
            <a:r>
              <a:rPr lang="en-US" sz="2800">
                <a:solidFill>
                  <a:srgbClr val="6F2F9F"/>
                </a:solidFill>
                <a:latin typeface="Calibri"/>
                <a:ea typeface="Calibri"/>
                <a:cs typeface="Calibri"/>
                <a:sym typeface="Calibri"/>
              </a:rPr>
              <a:t>encoded </a:t>
            </a:r>
            <a:r>
              <a:rPr lang="en-US" sz="2800">
                <a:solidFill>
                  <a:schemeClr val="dk1"/>
                </a:solidFill>
                <a:latin typeface="Calibri"/>
                <a:ea typeface="Calibri"/>
                <a:cs typeface="Calibri"/>
                <a:sym typeface="Calibri"/>
              </a:rPr>
              <a:t>into a group of binary bits to  convert it into a digital form. An encoder is basically an Analog to  Digital Converter (ADC)</a:t>
            </a:r>
            <a:endParaRPr sz="2800">
              <a:solidFill>
                <a:schemeClr val="dk1"/>
              </a:solidFill>
              <a:latin typeface="Calibri"/>
              <a:ea typeface="Calibri"/>
              <a:cs typeface="Calibri"/>
              <a:sym typeface="Calibri"/>
            </a:endParaRPr>
          </a:p>
          <a:p>
            <a:pPr marL="241300" marR="5715" lvl="0" indent="-229234" algn="just" rtl="0">
              <a:lnSpc>
                <a:spcPct val="96071"/>
              </a:lnSpc>
              <a:spcBef>
                <a:spcPts val="969"/>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This </a:t>
            </a:r>
            <a:r>
              <a:rPr lang="en-US" sz="2800">
                <a:solidFill>
                  <a:srgbClr val="FF0000"/>
                </a:solidFill>
                <a:latin typeface="Calibri"/>
                <a:ea typeface="Calibri"/>
                <a:cs typeface="Calibri"/>
                <a:sym typeface="Calibri"/>
              </a:rPr>
              <a:t>digital audio </a:t>
            </a:r>
            <a:r>
              <a:rPr lang="en-US" sz="2800">
                <a:solidFill>
                  <a:schemeClr val="dk1"/>
                </a:solidFill>
                <a:latin typeface="Calibri"/>
                <a:ea typeface="Calibri"/>
                <a:cs typeface="Calibri"/>
                <a:sym typeface="Calibri"/>
              </a:rPr>
              <a:t>is then applied to an </a:t>
            </a:r>
            <a:r>
              <a:rPr lang="en-US" sz="2800">
                <a:solidFill>
                  <a:srgbClr val="6F2F9F"/>
                </a:solidFill>
                <a:latin typeface="Calibri"/>
                <a:ea typeface="Calibri"/>
                <a:cs typeface="Calibri"/>
                <a:sym typeface="Calibri"/>
              </a:rPr>
              <a:t>audio compressor </a:t>
            </a:r>
            <a:r>
              <a:rPr lang="en-US" sz="2800">
                <a:solidFill>
                  <a:schemeClr val="dk1"/>
                </a:solidFill>
                <a:latin typeface="Calibri"/>
                <a:ea typeface="Calibri"/>
                <a:cs typeface="Calibri"/>
                <a:sym typeface="Calibri"/>
              </a:rPr>
              <a:t>which  compresses it to reduce its </a:t>
            </a:r>
            <a:r>
              <a:rPr lang="en-US" sz="2800">
                <a:solidFill>
                  <a:srgbClr val="FF0000"/>
                </a:solidFill>
                <a:latin typeface="Calibri"/>
                <a:ea typeface="Calibri"/>
                <a:cs typeface="Calibri"/>
                <a:sym typeface="Calibri"/>
              </a:rPr>
              <a:t>Bit Rate (BR) </a:t>
            </a:r>
            <a:r>
              <a:rPr lang="en-US" sz="2800">
                <a:solidFill>
                  <a:schemeClr val="dk1"/>
                </a:solidFill>
                <a:latin typeface="Calibri"/>
                <a:ea typeface="Calibri"/>
                <a:cs typeface="Calibri"/>
                <a:sym typeface="Calibri"/>
              </a:rPr>
              <a:t>without reducing its quality  significantly</a:t>
            </a:r>
            <a:endParaRPr sz="2800">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882"/>
        <p:cNvGrpSpPr/>
        <p:nvPr/>
      </p:nvGrpSpPr>
      <p:grpSpPr>
        <a:xfrm>
          <a:off x="0" y="0"/>
          <a:ext cx="0" cy="0"/>
          <a:chOff x="0" y="0"/>
          <a:chExt cx="0" cy="0"/>
        </a:xfrm>
      </p:grpSpPr>
      <p:sp>
        <p:nvSpPr>
          <p:cNvPr id="883" name="Google Shape;883;p93"/>
          <p:cNvSpPr txBox="1"/>
          <p:nvPr/>
        </p:nvSpPr>
        <p:spPr>
          <a:xfrm>
            <a:off x="916939" y="477392"/>
            <a:ext cx="9184005" cy="452120"/>
          </a:xfrm>
          <a:prstGeom prst="rect">
            <a:avLst/>
          </a:prstGeom>
          <a:noFill/>
          <a:ln>
            <a:noFill/>
          </a:ln>
        </p:spPr>
        <p:txBody>
          <a:bodyPr spcFirstLastPara="1" wrap="square" lIns="0" tIns="12050"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Fig below shows the basic concept of digital audio generation.</a:t>
            </a:r>
            <a:endParaRPr sz="2800">
              <a:solidFill>
                <a:schemeClr val="dk1"/>
              </a:solidFill>
              <a:latin typeface="Calibri"/>
              <a:ea typeface="Calibri"/>
              <a:cs typeface="Calibri"/>
              <a:sym typeface="Calibri"/>
            </a:endParaRPr>
          </a:p>
        </p:txBody>
      </p:sp>
      <p:pic>
        <p:nvPicPr>
          <p:cNvPr id="884" name="Google Shape;884;p93"/>
          <p:cNvPicPr preferRelativeResize="0"/>
          <p:nvPr/>
        </p:nvPicPr>
        <p:blipFill rotWithShape="1">
          <a:blip r:embed="rId3">
            <a:alphaModFix/>
          </a:blip>
          <a:srcRect/>
          <a:stretch/>
        </p:blipFill>
        <p:spPr>
          <a:xfrm>
            <a:off x="1272539" y="1700783"/>
            <a:ext cx="7226808" cy="2796540"/>
          </a:xfrm>
          <a:prstGeom prst="rect">
            <a:avLst/>
          </a:prstGeom>
          <a:noFill/>
          <a:ln>
            <a:noFill/>
          </a:ln>
        </p:spPr>
      </p:pic>
      <p:sp>
        <p:nvSpPr>
          <p:cNvPr id="885" name="Google Shape;885;p9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86" name="Google Shape;886;p9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87" name="Google Shape;887;p9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88" name="Google Shape;888;p93"/>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87</a:t>
            </a:fld>
            <a:endParaRPr sz="12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892"/>
        <p:cNvGrpSpPr/>
        <p:nvPr/>
      </p:nvGrpSpPr>
      <p:grpSpPr>
        <a:xfrm>
          <a:off x="0" y="0"/>
          <a:ext cx="0" cy="0"/>
          <a:chOff x="0" y="0"/>
          <a:chExt cx="0" cy="0"/>
        </a:xfrm>
      </p:grpSpPr>
      <p:sp>
        <p:nvSpPr>
          <p:cNvPr id="893" name="Google Shape;893;p9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894" name="Google Shape;894;p9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895" name="Google Shape;895;p9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896" name="Google Shape;896;p94"/>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88</a:t>
            </a:fld>
            <a:endParaRPr sz="1200">
              <a:solidFill>
                <a:schemeClr val="dk1"/>
              </a:solidFill>
              <a:latin typeface="Calibri"/>
              <a:ea typeface="Calibri"/>
              <a:cs typeface="Calibri"/>
              <a:sym typeface="Calibri"/>
            </a:endParaRPr>
          </a:p>
        </p:txBody>
      </p:sp>
      <p:sp>
        <p:nvSpPr>
          <p:cNvPr id="897" name="Google Shape;897;p94"/>
          <p:cNvSpPr txBox="1">
            <a:spLocks noGrp="1"/>
          </p:cNvSpPr>
          <p:nvPr>
            <p:ph type="title"/>
          </p:nvPr>
        </p:nvSpPr>
        <p:spPr>
          <a:xfrm>
            <a:off x="4467605" y="371297"/>
            <a:ext cx="3255645" cy="6972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Digital Audio…</a:t>
            </a:r>
            <a:endParaRPr sz="4400"/>
          </a:p>
        </p:txBody>
      </p:sp>
      <p:sp>
        <p:nvSpPr>
          <p:cNvPr id="898" name="Google Shape;898;p94"/>
          <p:cNvSpPr txBox="1"/>
          <p:nvPr/>
        </p:nvSpPr>
        <p:spPr>
          <a:xfrm>
            <a:off x="916939" y="1793493"/>
            <a:ext cx="10358755" cy="3779520"/>
          </a:xfrm>
          <a:prstGeom prst="rect">
            <a:avLst/>
          </a:prstGeom>
          <a:noFill/>
          <a:ln>
            <a:noFill/>
          </a:ln>
        </p:spPr>
        <p:txBody>
          <a:bodyPr spcFirstLastPara="1" wrap="square" lIns="0" tIns="60950" rIns="0" bIns="0" anchor="t" anchorCtr="0">
            <a:spAutoFit/>
          </a:bodyPr>
          <a:lstStyle/>
          <a:p>
            <a:pPr marL="241300" marR="102870" lvl="0" indent="-229234"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recording the digital audio contents on a CD. The sampling rate is  </a:t>
            </a:r>
            <a:r>
              <a:rPr lang="en-US" sz="2800">
                <a:solidFill>
                  <a:srgbClr val="FF0000"/>
                </a:solidFill>
                <a:latin typeface="Calibri"/>
                <a:ea typeface="Calibri"/>
                <a:cs typeface="Calibri"/>
                <a:sym typeface="Calibri"/>
              </a:rPr>
              <a:t>44.1k samples/sec</a:t>
            </a:r>
            <a:r>
              <a:rPr lang="en-US" sz="2800">
                <a:solidFill>
                  <a:schemeClr val="dk1"/>
                </a:solidFill>
                <a:latin typeface="Calibri"/>
                <a:ea typeface="Calibri"/>
                <a:cs typeface="Calibri"/>
                <a:sym typeface="Calibri"/>
              </a:rPr>
              <a:t>, and each sample encoded to a </a:t>
            </a:r>
            <a:r>
              <a:rPr lang="en-US" sz="2800">
                <a:solidFill>
                  <a:srgbClr val="FF0000"/>
                </a:solidFill>
                <a:latin typeface="Calibri"/>
                <a:ea typeface="Calibri"/>
                <a:cs typeface="Calibri"/>
                <a:sym typeface="Calibri"/>
              </a:rPr>
              <a:t>16 bit digital word</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241300" marR="154940" lvl="0" indent="-229234" algn="l" rtl="0">
              <a:lnSpc>
                <a:spcPct val="107857"/>
              </a:lnSpc>
              <a:spcBef>
                <a:spcPts val="1015"/>
              </a:spcBef>
              <a:spcAft>
                <a:spcPts val="0"/>
              </a:spcAft>
              <a:buClr>
                <a:srgbClr val="6F2F9F"/>
              </a:buClr>
              <a:buSzPts val="2800"/>
              <a:buFont typeface="Arial"/>
              <a:buChar char="•"/>
            </a:pPr>
            <a:r>
              <a:rPr lang="en-US" sz="2800">
                <a:solidFill>
                  <a:srgbClr val="6F2F9F"/>
                </a:solidFill>
                <a:latin typeface="Calibri"/>
                <a:ea typeface="Calibri"/>
                <a:cs typeface="Calibri"/>
                <a:sym typeface="Calibri"/>
              </a:rPr>
              <a:t>Digital audio </a:t>
            </a:r>
            <a:r>
              <a:rPr lang="en-US" sz="2800">
                <a:solidFill>
                  <a:schemeClr val="dk1"/>
                </a:solidFill>
                <a:latin typeface="Calibri"/>
                <a:ea typeface="Calibri"/>
                <a:cs typeface="Calibri"/>
                <a:sym typeface="Calibri"/>
              </a:rPr>
              <a:t>is actually the name given to the entire technology used  for recording and reproduction using	audio signals that have been  encoded into the digital form.</a:t>
            </a:r>
            <a:endParaRPr sz="2800">
              <a:solidFill>
                <a:schemeClr val="dk1"/>
              </a:solidFill>
              <a:latin typeface="Calibri"/>
              <a:ea typeface="Calibri"/>
              <a:cs typeface="Calibri"/>
              <a:sym typeface="Calibri"/>
            </a:endParaRPr>
          </a:p>
          <a:p>
            <a:pPr marL="241300" marR="5080" lvl="0" indent="-229234" algn="just" rtl="0">
              <a:lnSpc>
                <a:spcPct val="90000"/>
              </a:lnSpc>
              <a:spcBef>
                <a:spcPts val="96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 digital audio system, sound in the </a:t>
            </a:r>
            <a:r>
              <a:rPr lang="en-US" sz="2800">
                <a:solidFill>
                  <a:srgbClr val="6F2F9F"/>
                </a:solidFill>
                <a:latin typeface="Calibri"/>
                <a:ea typeface="Calibri"/>
                <a:cs typeface="Calibri"/>
                <a:sym typeface="Calibri"/>
              </a:rPr>
              <a:t>analog electric form </a:t>
            </a:r>
            <a:r>
              <a:rPr lang="en-US" sz="2800">
                <a:solidFill>
                  <a:schemeClr val="dk1"/>
                </a:solidFill>
                <a:latin typeface="Calibri"/>
                <a:ea typeface="Calibri"/>
                <a:cs typeface="Calibri"/>
                <a:sym typeface="Calibri"/>
              </a:rPr>
              <a:t>is  converted into a digital signal using an </a:t>
            </a:r>
            <a:r>
              <a:rPr lang="en-US" sz="2800">
                <a:solidFill>
                  <a:srgbClr val="6F2F9F"/>
                </a:solidFill>
                <a:latin typeface="Calibri"/>
                <a:ea typeface="Calibri"/>
                <a:cs typeface="Calibri"/>
                <a:sym typeface="Calibri"/>
              </a:rPr>
              <a:t>Analog to Digital  Converter(ADC)</a:t>
            </a:r>
            <a:r>
              <a:rPr lang="en-US" sz="2800">
                <a:solidFill>
                  <a:schemeClr val="dk1"/>
                </a:solidFill>
                <a:latin typeface="Calibri"/>
                <a:ea typeface="Calibri"/>
                <a:cs typeface="Calibri"/>
                <a:sym typeface="Calibri"/>
              </a:rPr>
              <a:t>. The </a:t>
            </a:r>
            <a:r>
              <a:rPr lang="en-US" sz="2800">
                <a:solidFill>
                  <a:srgbClr val="6F2F9F"/>
                </a:solidFill>
                <a:latin typeface="Calibri"/>
                <a:ea typeface="Calibri"/>
                <a:cs typeface="Calibri"/>
                <a:sym typeface="Calibri"/>
              </a:rPr>
              <a:t>Pulse Code Modulation (PCM) </a:t>
            </a:r>
            <a:r>
              <a:rPr lang="en-US" sz="2800">
                <a:solidFill>
                  <a:schemeClr val="dk1"/>
                </a:solidFill>
                <a:latin typeface="Calibri"/>
                <a:ea typeface="Calibri"/>
                <a:cs typeface="Calibri"/>
                <a:sym typeface="Calibri"/>
              </a:rPr>
              <a:t>technique is used  for such conversion.</a:t>
            </a:r>
            <a:endParaRPr sz="28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902"/>
        <p:cNvGrpSpPr/>
        <p:nvPr/>
      </p:nvGrpSpPr>
      <p:grpSpPr>
        <a:xfrm>
          <a:off x="0" y="0"/>
          <a:ext cx="0" cy="0"/>
          <a:chOff x="0" y="0"/>
          <a:chExt cx="0" cy="0"/>
        </a:xfrm>
      </p:grpSpPr>
      <p:sp>
        <p:nvSpPr>
          <p:cNvPr id="903" name="Google Shape;903;p9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04" name="Google Shape;904;p9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05" name="Google Shape;905;p9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06" name="Google Shape;906;p95"/>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89</a:t>
            </a:fld>
            <a:endParaRPr sz="1200">
              <a:solidFill>
                <a:schemeClr val="dk1"/>
              </a:solidFill>
              <a:latin typeface="Calibri"/>
              <a:ea typeface="Calibri"/>
              <a:cs typeface="Calibri"/>
              <a:sym typeface="Calibri"/>
            </a:endParaRPr>
          </a:p>
        </p:txBody>
      </p:sp>
      <p:sp>
        <p:nvSpPr>
          <p:cNvPr id="907" name="Google Shape;907;p95"/>
          <p:cNvSpPr txBox="1"/>
          <p:nvPr/>
        </p:nvSpPr>
        <p:spPr>
          <a:xfrm>
            <a:off x="916939" y="1109598"/>
            <a:ext cx="10359390" cy="1219835"/>
          </a:xfrm>
          <a:prstGeom prst="rect">
            <a:avLst/>
          </a:prstGeom>
          <a:noFill/>
          <a:ln>
            <a:noFill/>
          </a:ln>
        </p:spPr>
        <p:txBody>
          <a:bodyPr spcFirstLastPara="1" wrap="square" lIns="0" tIns="60950" rIns="0" bIns="0" anchor="t" anchorCtr="0">
            <a:spAutoFit/>
          </a:bodyPr>
          <a:lstStyle/>
          <a:p>
            <a:pPr marL="241300" marR="5080" lvl="0" indent="-229234" algn="just"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t>
            </a:r>
            <a:r>
              <a:rPr lang="en-US" sz="2800">
                <a:solidFill>
                  <a:srgbClr val="6F2F9F"/>
                </a:solidFill>
                <a:latin typeface="Calibri"/>
                <a:ea typeface="Calibri"/>
                <a:cs typeface="Calibri"/>
                <a:sym typeface="Calibri"/>
              </a:rPr>
              <a:t>digital audio signal </a:t>
            </a:r>
            <a:r>
              <a:rPr lang="en-US" sz="2800">
                <a:solidFill>
                  <a:schemeClr val="dk1"/>
                </a:solidFill>
                <a:latin typeface="Calibri"/>
                <a:ea typeface="Calibri"/>
                <a:cs typeface="Calibri"/>
                <a:sym typeface="Calibri"/>
              </a:rPr>
              <a:t>produced with this technique can be  recorded, edited, modified and stored on computers or any digital  storage device such as a CD or pen drive or a hard disc.</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1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111" name="Google Shape;111;p1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b="0" i="0" u="none" strike="noStrike" cap="none">
                <a:solidFill>
                  <a:srgbClr val="888888"/>
                </a:solidFill>
                <a:latin typeface="Calibri"/>
                <a:ea typeface="Calibri"/>
                <a:cs typeface="Calibri"/>
                <a:sym typeface="Calibri"/>
              </a:rPr>
              <a:t>Consumer Electronics</a:t>
            </a:r>
            <a:endParaRPr sz="1200" b="0" i="0" u="none" strike="noStrike" cap="none">
              <a:solidFill>
                <a:schemeClr val="dk1"/>
              </a:solidFill>
              <a:latin typeface="Calibri"/>
              <a:ea typeface="Calibri"/>
              <a:cs typeface="Calibri"/>
              <a:sym typeface="Calibri"/>
            </a:endParaRPr>
          </a:p>
        </p:txBody>
      </p:sp>
      <p:sp>
        <p:nvSpPr>
          <p:cNvPr id="112" name="Google Shape;112;p1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13" name="Google Shape;113;p15"/>
          <p:cNvSpPr txBox="1">
            <a:spLocks noGrp="1"/>
          </p:cNvSpPr>
          <p:nvPr>
            <p:ph type="sldNum" idx="12"/>
          </p:nvPr>
        </p:nvSpPr>
        <p:spPr>
          <a:xfrm>
            <a:off x="11068811" y="6464680"/>
            <a:ext cx="231775"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9</a:t>
            </a:fld>
            <a:endParaRPr/>
          </a:p>
        </p:txBody>
      </p:sp>
      <p:sp>
        <p:nvSpPr>
          <p:cNvPr id="114" name="Google Shape;114;p15"/>
          <p:cNvSpPr txBox="1">
            <a:spLocks noGrp="1"/>
          </p:cNvSpPr>
          <p:nvPr>
            <p:ph type="title"/>
          </p:nvPr>
        </p:nvSpPr>
        <p:spPr>
          <a:xfrm>
            <a:off x="1081416" y="237252"/>
            <a:ext cx="5589548"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u="sng" dirty="0"/>
              <a:t>Frequency response:</a:t>
            </a:r>
            <a:endParaRPr dirty="0"/>
          </a:p>
        </p:txBody>
      </p:sp>
      <p:sp>
        <p:nvSpPr>
          <p:cNvPr id="115" name="Google Shape;115;p15"/>
          <p:cNvSpPr txBox="1"/>
          <p:nvPr/>
        </p:nvSpPr>
        <p:spPr>
          <a:xfrm>
            <a:off x="823403" y="1065212"/>
            <a:ext cx="10361295" cy="4727575"/>
          </a:xfrm>
          <a:prstGeom prst="rect">
            <a:avLst/>
          </a:prstGeom>
          <a:noFill/>
          <a:ln>
            <a:noFill/>
          </a:ln>
        </p:spPr>
        <p:txBody>
          <a:bodyPr spcFirstLastPara="1" wrap="square" lIns="0" tIns="52700" rIns="0" bIns="0" anchor="t" anchorCtr="0">
            <a:spAutoFit/>
          </a:bodyPr>
          <a:lstStyle/>
          <a:p>
            <a:pPr marL="241300" marR="7620" lvl="0" indent="-229234" algn="just" rtl="0">
              <a:lnSpc>
                <a:spcPct val="90000"/>
              </a:lnSpc>
              <a:spcBef>
                <a:spcPts val="0"/>
              </a:spcBef>
              <a:spcAft>
                <a:spcPts val="0"/>
              </a:spcAft>
              <a:buClr>
                <a:schemeClr val="dk1"/>
              </a:buClr>
              <a:buSzPts val="2600"/>
              <a:buFont typeface="Arial"/>
              <a:buChar char="•"/>
            </a:pPr>
            <a:r>
              <a:rPr lang="en-US" sz="2600" b="0" i="0" u="none" strike="noStrike" cap="none" dirty="0">
                <a:solidFill>
                  <a:schemeClr val="dk1"/>
                </a:solidFill>
                <a:latin typeface="Calibri"/>
                <a:ea typeface="Calibri"/>
                <a:cs typeface="Calibri"/>
                <a:sym typeface="Calibri"/>
              </a:rPr>
              <a:t>The audio spectrum range spans from 20 Hz to 20,000 Hz and can be  effectively broken down into different frequency bands, with each having a  different impact on the total sound.</a:t>
            </a:r>
            <a:endParaRPr sz="2600" b="0" i="0" u="none" strike="noStrike" cap="none" dirty="0">
              <a:solidFill>
                <a:schemeClr val="dk1"/>
              </a:solidFill>
              <a:latin typeface="Calibri"/>
              <a:ea typeface="Calibri"/>
              <a:cs typeface="Calibri"/>
              <a:sym typeface="Calibri"/>
            </a:endParaRPr>
          </a:p>
          <a:p>
            <a:pPr marL="241300" marR="5715" lvl="0" indent="-229234" algn="just" rtl="0">
              <a:lnSpc>
                <a:spcPct val="90000"/>
              </a:lnSpc>
              <a:spcBef>
                <a:spcPts val="994"/>
              </a:spcBef>
              <a:spcAft>
                <a:spcPts val="0"/>
              </a:spcAft>
              <a:buClr>
                <a:schemeClr val="dk1"/>
              </a:buClr>
              <a:buSzPts val="2600"/>
              <a:buFont typeface="Arial"/>
              <a:buChar char="•"/>
            </a:pPr>
            <a:r>
              <a:rPr lang="en-US" sz="2600" b="0" i="0" u="none" strike="noStrike" cap="none" dirty="0">
                <a:solidFill>
                  <a:schemeClr val="dk1"/>
                </a:solidFill>
                <a:latin typeface="Calibri"/>
                <a:ea typeface="Calibri"/>
                <a:cs typeface="Calibri"/>
                <a:sym typeface="Calibri"/>
              </a:rPr>
              <a:t>In signal processing and electronics, the </a:t>
            </a:r>
            <a:r>
              <a:rPr lang="en-US" sz="2600" b="1" i="0" u="none" strike="noStrike" cap="none" dirty="0">
                <a:solidFill>
                  <a:schemeClr val="dk1"/>
                </a:solidFill>
                <a:latin typeface="Calibri"/>
                <a:ea typeface="Calibri"/>
                <a:cs typeface="Calibri"/>
                <a:sym typeface="Calibri"/>
              </a:rPr>
              <a:t>frequency response </a:t>
            </a:r>
            <a:r>
              <a:rPr lang="en-US" sz="2600" b="0" i="0" u="none" strike="noStrike" cap="none" dirty="0">
                <a:solidFill>
                  <a:schemeClr val="dk1"/>
                </a:solidFill>
                <a:latin typeface="Calibri"/>
                <a:ea typeface="Calibri"/>
                <a:cs typeface="Calibri"/>
                <a:sym typeface="Calibri"/>
              </a:rPr>
              <a:t>of a system is  the quantitative measure of the magnitude and phase of the output as a  function of input frequency.</a:t>
            </a:r>
            <a:endParaRPr sz="2600" b="0" i="0" u="none" strike="noStrike" cap="none" dirty="0">
              <a:solidFill>
                <a:schemeClr val="dk1"/>
              </a:solidFill>
              <a:latin typeface="Calibri"/>
              <a:ea typeface="Calibri"/>
              <a:cs typeface="Calibri"/>
              <a:sym typeface="Calibri"/>
            </a:endParaRPr>
          </a:p>
          <a:p>
            <a:pPr marL="241300" marR="5715" lvl="0" indent="-229234" algn="just" rtl="0">
              <a:lnSpc>
                <a:spcPct val="108076"/>
              </a:lnSpc>
              <a:spcBef>
                <a:spcPts val="1050"/>
              </a:spcBef>
              <a:spcAft>
                <a:spcPts val="0"/>
              </a:spcAft>
              <a:buClr>
                <a:schemeClr val="dk1"/>
              </a:buClr>
              <a:buSzPts val="2600"/>
              <a:buFont typeface="Arial"/>
              <a:buChar char="•"/>
            </a:pPr>
            <a:r>
              <a:rPr lang="en-US" sz="2600" b="1" i="0" u="none" strike="noStrike" cap="none" dirty="0">
                <a:solidFill>
                  <a:schemeClr val="dk1"/>
                </a:solidFill>
                <a:latin typeface="Calibri"/>
                <a:ea typeface="Calibri"/>
                <a:cs typeface="Calibri"/>
                <a:sym typeface="Calibri"/>
              </a:rPr>
              <a:t>The frequency response is widely used in the design and analysis of  systems, such as audio and control systems,</a:t>
            </a:r>
            <a:endParaRPr sz="2600" b="0" i="0" u="none" strike="noStrike" cap="none" dirty="0">
              <a:solidFill>
                <a:schemeClr val="dk1"/>
              </a:solidFill>
              <a:latin typeface="Calibri"/>
              <a:ea typeface="Calibri"/>
              <a:cs typeface="Calibri"/>
              <a:sym typeface="Calibri"/>
            </a:endParaRPr>
          </a:p>
          <a:p>
            <a:pPr marL="241300" marR="5080" lvl="0" indent="-229234" algn="just" rtl="0">
              <a:lnSpc>
                <a:spcPct val="90000"/>
              </a:lnSpc>
              <a:spcBef>
                <a:spcPts val="950"/>
              </a:spcBef>
              <a:spcAft>
                <a:spcPts val="0"/>
              </a:spcAft>
              <a:buClr>
                <a:schemeClr val="dk1"/>
              </a:buClr>
              <a:buSzPts val="2600"/>
              <a:buFont typeface="Arial"/>
              <a:buChar char="•"/>
            </a:pPr>
            <a:r>
              <a:rPr lang="en-US" sz="2600" b="0" i="0" u="none" strike="noStrike" cap="none" dirty="0">
                <a:solidFill>
                  <a:schemeClr val="dk1"/>
                </a:solidFill>
                <a:latin typeface="Calibri"/>
                <a:ea typeface="Calibri"/>
                <a:cs typeface="Calibri"/>
                <a:sym typeface="Calibri"/>
              </a:rPr>
              <a:t>In an audio system, it may be used to minimize audible distortion by  designing components (such as </a:t>
            </a:r>
            <a:r>
              <a:rPr lang="en-US" sz="2400" b="1" i="0" u="none" strike="noStrike" cap="none" dirty="0">
                <a:solidFill>
                  <a:schemeClr val="dk1"/>
                </a:solidFill>
                <a:latin typeface="Calibri"/>
                <a:ea typeface="Calibri"/>
                <a:cs typeface="Calibri"/>
                <a:sym typeface="Calibri"/>
              </a:rPr>
              <a:t>microphones, amplifiers and loudspeakers</a:t>
            </a:r>
            <a:r>
              <a:rPr lang="en-US" sz="2600" b="0" i="0" u="none" strike="noStrike" cap="none" dirty="0">
                <a:solidFill>
                  <a:schemeClr val="dk1"/>
                </a:solidFill>
                <a:latin typeface="Calibri"/>
                <a:ea typeface="Calibri"/>
                <a:cs typeface="Calibri"/>
                <a:sym typeface="Calibri"/>
              </a:rPr>
              <a:t>) so  that the overall response is as flat (uniform) as possible across the  system's bandwidth.</a:t>
            </a:r>
            <a:endParaRPr sz="2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911"/>
        <p:cNvGrpSpPr/>
        <p:nvPr/>
      </p:nvGrpSpPr>
      <p:grpSpPr>
        <a:xfrm>
          <a:off x="0" y="0"/>
          <a:ext cx="0" cy="0"/>
          <a:chOff x="0" y="0"/>
          <a:chExt cx="0" cy="0"/>
        </a:xfrm>
      </p:grpSpPr>
      <p:sp>
        <p:nvSpPr>
          <p:cNvPr id="912" name="Google Shape;912;p96"/>
          <p:cNvSpPr txBox="1">
            <a:spLocks noGrp="1"/>
          </p:cNvSpPr>
          <p:nvPr>
            <p:ph type="title"/>
          </p:nvPr>
        </p:nvSpPr>
        <p:spPr>
          <a:xfrm>
            <a:off x="4635880" y="304927"/>
            <a:ext cx="2920238" cy="635000"/>
          </a:xfrm>
          <a:prstGeom prst="rect">
            <a:avLst/>
          </a:prstGeom>
          <a:noFill/>
          <a:ln>
            <a:noFill/>
          </a:ln>
        </p:spPr>
        <p:txBody>
          <a:bodyPr spcFirstLastPara="1" wrap="square" lIns="0" tIns="12050" rIns="0" bIns="0" anchor="t" anchorCtr="0">
            <a:spAutoFit/>
          </a:bodyPr>
          <a:lstStyle/>
          <a:p>
            <a:pPr marL="14604" lvl="0" indent="0" algn="l" rtl="0">
              <a:lnSpc>
                <a:spcPct val="100000"/>
              </a:lnSpc>
              <a:spcBef>
                <a:spcPts val="0"/>
              </a:spcBef>
              <a:spcAft>
                <a:spcPts val="0"/>
              </a:spcAft>
              <a:buNone/>
            </a:pPr>
            <a:r>
              <a:rPr lang="en-US"/>
              <a:t>Reproduction:</a:t>
            </a:r>
            <a:endParaRPr/>
          </a:p>
        </p:txBody>
      </p:sp>
      <p:sp>
        <p:nvSpPr>
          <p:cNvPr id="913" name="Google Shape;913;p96"/>
          <p:cNvSpPr txBox="1"/>
          <p:nvPr/>
        </p:nvSpPr>
        <p:spPr>
          <a:xfrm>
            <a:off x="916939" y="1483817"/>
            <a:ext cx="9958705" cy="836294"/>
          </a:xfrm>
          <a:prstGeom prst="rect">
            <a:avLst/>
          </a:prstGeom>
          <a:noFill/>
          <a:ln>
            <a:noFill/>
          </a:ln>
        </p:spPr>
        <p:txBody>
          <a:bodyPr spcFirstLastPara="1" wrap="square" lIns="0" tIns="60325" rIns="0" bIns="0" anchor="t" anchorCtr="0">
            <a:spAutoFit/>
          </a:bodyPr>
          <a:lstStyle/>
          <a:p>
            <a:pPr marL="241300" marR="5080" lvl="0" indent="-229234" algn="l" rtl="0">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analog electric audio signal is amplified and applied to the loud  speaker as shown.</a:t>
            </a:r>
            <a:endParaRPr sz="2800">
              <a:solidFill>
                <a:schemeClr val="dk1"/>
              </a:solidFill>
              <a:latin typeface="Calibri"/>
              <a:ea typeface="Calibri"/>
              <a:cs typeface="Calibri"/>
              <a:sym typeface="Calibri"/>
            </a:endParaRPr>
          </a:p>
        </p:txBody>
      </p:sp>
      <p:pic>
        <p:nvPicPr>
          <p:cNvPr id="914" name="Google Shape;914;p96"/>
          <p:cNvPicPr preferRelativeResize="0"/>
          <p:nvPr/>
        </p:nvPicPr>
        <p:blipFill rotWithShape="1">
          <a:blip r:embed="rId3">
            <a:alphaModFix/>
          </a:blip>
          <a:srcRect/>
          <a:stretch/>
        </p:blipFill>
        <p:spPr>
          <a:xfrm>
            <a:off x="838200" y="2944367"/>
            <a:ext cx="8306543" cy="2811780"/>
          </a:xfrm>
          <a:prstGeom prst="rect">
            <a:avLst/>
          </a:prstGeom>
          <a:noFill/>
          <a:ln>
            <a:noFill/>
          </a:ln>
        </p:spPr>
      </p:pic>
      <p:sp>
        <p:nvSpPr>
          <p:cNvPr id="915" name="Google Shape;915;p96"/>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16" name="Google Shape;916;p96"/>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17" name="Google Shape;917;p96"/>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18" name="Google Shape;918;p96"/>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90</a:t>
            </a:fld>
            <a:endParaRPr sz="12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922"/>
        <p:cNvGrpSpPr/>
        <p:nvPr/>
      </p:nvGrpSpPr>
      <p:grpSpPr>
        <a:xfrm>
          <a:off x="0" y="0"/>
          <a:ext cx="0" cy="0"/>
          <a:chOff x="0" y="0"/>
          <a:chExt cx="0" cy="0"/>
        </a:xfrm>
      </p:grpSpPr>
      <p:sp>
        <p:nvSpPr>
          <p:cNvPr id="923" name="Google Shape;923;p97"/>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24" name="Google Shape;924;p97"/>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25" name="Google Shape;925;p97"/>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26" name="Google Shape;926;p97"/>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91</a:t>
            </a:fld>
            <a:endParaRPr sz="1200">
              <a:solidFill>
                <a:schemeClr val="dk1"/>
              </a:solidFill>
              <a:latin typeface="Calibri"/>
              <a:ea typeface="Calibri"/>
              <a:cs typeface="Calibri"/>
              <a:sym typeface="Calibri"/>
            </a:endParaRPr>
          </a:p>
        </p:txBody>
      </p:sp>
      <p:sp>
        <p:nvSpPr>
          <p:cNvPr id="927" name="Google Shape;927;p97"/>
          <p:cNvSpPr txBox="1"/>
          <p:nvPr/>
        </p:nvSpPr>
        <p:spPr>
          <a:xfrm>
            <a:off x="916939" y="1793493"/>
            <a:ext cx="10353675" cy="1604645"/>
          </a:xfrm>
          <a:prstGeom prst="rect">
            <a:avLst/>
          </a:prstGeom>
          <a:noFill/>
          <a:ln>
            <a:noFill/>
          </a:ln>
        </p:spPr>
        <p:txBody>
          <a:bodyPr spcFirstLastPara="1" wrap="square" lIns="0" tIns="54600" rIns="0" bIns="0" anchor="t" anchorCtr="0">
            <a:spAutoFit/>
          </a:bodyPr>
          <a:lstStyle/>
          <a:p>
            <a:pPr marL="241300" marR="5080" lvl="0" indent="-229234" algn="l"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order to listen to the digital audio contents on a loud speaker or  headphone, we need to first convert it to an analog electric sound  signal with the help of a </a:t>
            </a:r>
            <a:r>
              <a:rPr lang="en-US" sz="2800">
                <a:solidFill>
                  <a:srgbClr val="6F2F9F"/>
                </a:solidFill>
                <a:latin typeface="Calibri"/>
                <a:ea typeface="Calibri"/>
                <a:cs typeface="Calibri"/>
                <a:sym typeface="Calibri"/>
              </a:rPr>
              <a:t>Digital to Analog Converter (DAC) </a:t>
            </a:r>
            <a:r>
              <a:rPr lang="en-US" sz="2800">
                <a:solidFill>
                  <a:schemeClr val="dk1"/>
                </a:solidFill>
                <a:latin typeface="Calibri"/>
                <a:ea typeface="Calibri"/>
                <a:cs typeface="Calibri"/>
                <a:sym typeface="Calibri"/>
              </a:rPr>
              <a:t>as shown in  Fig. last slide.</a:t>
            </a:r>
            <a:endParaRPr sz="28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931"/>
        <p:cNvGrpSpPr/>
        <p:nvPr/>
      </p:nvGrpSpPr>
      <p:grpSpPr>
        <a:xfrm>
          <a:off x="0" y="0"/>
          <a:ext cx="0" cy="0"/>
          <a:chOff x="0" y="0"/>
          <a:chExt cx="0" cy="0"/>
        </a:xfrm>
      </p:grpSpPr>
      <p:sp>
        <p:nvSpPr>
          <p:cNvPr id="932" name="Google Shape;932;p98"/>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33" name="Google Shape;933;p98"/>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34" name="Google Shape;934;p98"/>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35" name="Google Shape;935;p98"/>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92</a:t>
            </a:fld>
            <a:endParaRPr sz="1200">
              <a:solidFill>
                <a:schemeClr val="dk1"/>
              </a:solidFill>
              <a:latin typeface="Calibri"/>
              <a:ea typeface="Calibri"/>
              <a:cs typeface="Calibri"/>
              <a:sym typeface="Calibri"/>
            </a:endParaRPr>
          </a:p>
        </p:txBody>
      </p:sp>
      <p:sp>
        <p:nvSpPr>
          <p:cNvPr id="936" name="Google Shape;936;p98"/>
          <p:cNvSpPr txBox="1"/>
          <p:nvPr/>
        </p:nvSpPr>
        <p:spPr>
          <a:xfrm>
            <a:off x="916939" y="633221"/>
            <a:ext cx="10128250" cy="4351020"/>
          </a:xfrm>
          <a:prstGeom prst="rect">
            <a:avLst/>
          </a:prstGeom>
          <a:noFill/>
          <a:ln>
            <a:noFill/>
          </a:ln>
        </p:spPr>
        <p:txBody>
          <a:bodyPr spcFirstLastPara="1" wrap="square" lIns="0" tIns="13325" rIns="0" bIns="0" anchor="t" anchorCtr="0">
            <a:spAutoFit/>
          </a:bodyPr>
          <a:lstStyle/>
          <a:p>
            <a:pPr marL="241300" marR="0" lvl="0" indent="-229234" algn="l" rtl="0">
              <a:lnSpc>
                <a:spcPct val="100000"/>
              </a:lnSpc>
              <a:spcBef>
                <a:spcPts val="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Advantages of Digital Audio :</a:t>
            </a:r>
            <a:endParaRPr sz="3200">
              <a:solidFill>
                <a:schemeClr val="dk1"/>
              </a:solidFill>
              <a:latin typeface="Calibri"/>
              <a:ea typeface="Calibri"/>
              <a:cs typeface="Calibri"/>
              <a:sym typeface="Calibri"/>
            </a:endParaRPr>
          </a:p>
          <a:p>
            <a:pPr marL="0" marR="0" lvl="0" indent="0" algn="l" rtl="0">
              <a:lnSpc>
                <a:spcPct val="100000"/>
              </a:lnSpc>
              <a:spcBef>
                <a:spcPts val="5"/>
              </a:spcBef>
              <a:spcAft>
                <a:spcPts val="0"/>
              </a:spcAft>
              <a:buNone/>
            </a:pPr>
            <a:endParaRPr sz="3850">
              <a:solidFill>
                <a:schemeClr val="dk1"/>
              </a:solidFill>
              <a:latin typeface="Calibri"/>
              <a:ea typeface="Calibri"/>
              <a:cs typeface="Calibri"/>
              <a:sym typeface="Calibri"/>
            </a:endParaRPr>
          </a:p>
          <a:p>
            <a:pPr marL="364490" marR="0" lvl="0" indent="-352425" algn="l" rtl="0">
              <a:lnSpc>
                <a:spcPct val="100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A digital audio can be processed easily.</a:t>
            </a:r>
            <a:endParaRPr sz="2800">
              <a:solidFill>
                <a:schemeClr val="dk1"/>
              </a:solidFill>
              <a:latin typeface="Calibri"/>
              <a:ea typeface="Calibri"/>
              <a:cs typeface="Calibri"/>
              <a:sym typeface="Calibri"/>
            </a:endParaRPr>
          </a:p>
          <a:p>
            <a:pPr marL="12700" marR="509269" lvl="0" indent="-177800" algn="l" rtl="0">
              <a:lnSpc>
                <a:spcPct val="107857"/>
              </a:lnSpc>
              <a:spcBef>
                <a:spcPts val="1045"/>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It can be </a:t>
            </a:r>
            <a:r>
              <a:rPr lang="en-US" sz="2800">
                <a:solidFill>
                  <a:srgbClr val="6F2F9F"/>
                </a:solidFill>
                <a:latin typeface="Calibri"/>
                <a:ea typeface="Calibri"/>
                <a:cs typeface="Calibri"/>
                <a:sym typeface="Calibri"/>
              </a:rPr>
              <a:t>compressed </a:t>
            </a:r>
            <a:r>
              <a:rPr lang="en-US" sz="2800">
                <a:solidFill>
                  <a:schemeClr val="dk1"/>
                </a:solidFill>
                <a:latin typeface="Calibri"/>
                <a:ea typeface="Calibri"/>
                <a:cs typeface="Calibri"/>
                <a:sym typeface="Calibri"/>
              </a:rPr>
              <a:t>by using a suitable compression technique  which reduces its storage space and transmission bandwidth.</a:t>
            </a:r>
            <a:endParaRPr sz="2800">
              <a:solidFill>
                <a:schemeClr val="dk1"/>
              </a:solidFill>
              <a:latin typeface="Calibri"/>
              <a:ea typeface="Calibri"/>
              <a:cs typeface="Calibri"/>
              <a:sym typeface="Calibri"/>
            </a:endParaRPr>
          </a:p>
          <a:p>
            <a:pPr marL="12700" marR="5080" lvl="0" indent="-177800" algn="l" rtl="0">
              <a:lnSpc>
                <a:spcPct val="108214"/>
              </a:lnSpc>
              <a:spcBef>
                <a:spcPts val="101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There is </a:t>
            </a:r>
            <a:r>
              <a:rPr lang="en-US" sz="2800">
                <a:solidFill>
                  <a:srgbClr val="FF0000"/>
                </a:solidFill>
                <a:latin typeface="Calibri"/>
                <a:ea typeface="Calibri"/>
                <a:cs typeface="Calibri"/>
                <a:sym typeface="Calibri"/>
              </a:rPr>
              <a:t>no loss of signal quality </a:t>
            </a:r>
            <a:r>
              <a:rPr lang="en-US" sz="2800">
                <a:solidFill>
                  <a:schemeClr val="dk1"/>
                </a:solidFill>
                <a:latin typeface="Calibri"/>
                <a:ea typeface="Calibri"/>
                <a:cs typeface="Calibri"/>
                <a:sym typeface="Calibri"/>
              </a:rPr>
              <a:t>even if an infinite number of copies  of a digital audio are made.</a:t>
            </a:r>
            <a:endParaRPr sz="2800">
              <a:solidFill>
                <a:schemeClr val="dk1"/>
              </a:solidFill>
              <a:latin typeface="Calibri"/>
              <a:ea typeface="Calibri"/>
              <a:cs typeface="Calibri"/>
              <a:sym typeface="Calibri"/>
            </a:endParaRPr>
          </a:p>
          <a:p>
            <a:pPr marL="12700" marR="0" lvl="0" indent="0" algn="l" rtl="0">
              <a:lnSpc>
                <a:spcPct val="100000"/>
              </a:lnSpc>
              <a:spcBef>
                <a:spcPts val="610"/>
              </a:spcBef>
              <a:spcAft>
                <a:spcPts val="0"/>
              </a:spcAft>
              <a:buNone/>
            </a:pPr>
            <a:r>
              <a:rPr lang="en-US" sz="2800">
                <a:solidFill>
                  <a:schemeClr val="dk1"/>
                </a:solidFill>
                <a:latin typeface="Calibri"/>
                <a:ea typeface="Calibri"/>
                <a:cs typeface="Calibri"/>
                <a:sym typeface="Calibri"/>
              </a:rPr>
              <a:t>4.- Digital audio is less susceptible to errors, distortion and noise.</a:t>
            </a:r>
            <a:endParaRPr sz="2800">
              <a:solidFill>
                <a:schemeClr val="dk1"/>
              </a:solidFill>
              <a:latin typeface="Calibri"/>
              <a:ea typeface="Calibri"/>
              <a:cs typeface="Calibri"/>
              <a:sym typeface="Calibri"/>
            </a:endParaRPr>
          </a:p>
          <a:p>
            <a:pPr marL="12700" marR="0" lvl="0" indent="0" algn="l" rtl="0">
              <a:lnSpc>
                <a:spcPct val="100000"/>
              </a:lnSpc>
              <a:spcBef>
                <a:spcPts val="660"/>
              </a:spcBef>
              <a:spcAft>
                <a:spcPts val="0"/>
              </a:spcAft>
              <a:buNone/>
            </a:pPr>
            <a:r>
              <a:rPr lang="en-US" sz="2800">
                <a:solidFill>
                  <a:schemeClr val="dk1"/>
                </a:solidFill>
                <a:latin typeface="Calibri"/>
                <a:ea typeface="Calibri"/>
                <a:cs typeface="Calibri"/>
                <a:sym typeface="Calibri"/>
              </a:rPr>
              <a:t>5. An optional error correction technique is called channelcoding</a:t>
            </a:r>
            <a:endParaRPr sz="2800">
              <a:solidFill>
                <a:schemeClr val="dk1"/>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940"/>
        <p:cNvGrpSpPr/>
        <p:nvPr/>
      </p:nvGrpSpPr>
      <p:grpSpPr>
        <a:xfrm>
          <a:off x="0" y="0"/>
          <a:ext cx="0" cy="0"/>
          <a:chOff x="0" y="0"/>
          <a:chExt cx="0" cy="0"/>
        </a:xfrm>
      </p:grpSpPr>
      <p:sp>
        <p:nvSpPr>
          <p:cNvPr id="941" name="Google Shape;941;p99"/>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42" name="Google Shape;942;p99"/>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43" name="Google Shape;943;p99"/>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44" name="Google Shape;944;p99"/>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93</a:t>
            </a:fld>
            <a:endParaRPr sz="1200">
              <a:solidFill>
                <a:schemeClr val="dk1"/>
              </a:solidFill>
              <a:latin typeface="Calibri"/>
              <a:ea typeface="Calibri"/>
              <a:cs typeface="Calibri"/>
              <a:sym typeface="Calibri"/>
            </a:endParaRPr>
          </a:p>
        </p:txBody>
      </p:sp>
      <p:sp>
        <p:nvSpPr>
          <p:cNvPr id="945" name="Google Shape;945;p99"/>
          <p:cNvSpPr txBox="1"/>
          <p:nvPr/>
        </p:nvSpPr>
        <p:spPr>
          <a:xfrm>
            <a:off x="916939" y="446766"/>
            <a:ext cx="9711690" cy="4789805"/>
          </a:xfrm>
          <a:prstGeom prst="rect">
            <a:avLst/>
          </a:prstGeom>
          <a:noFill/>
          <a:ln>
            <a:noFill/>
          </a:ln>
        </p:spPr>
        <p:txBody>
          <a:bodyPr spcFirstLastPara="1" wrap="square" lIns="0" tIns="129525" rIns="0" bIns="0" anchor="t" anchorCtr="0">
            <a:spAutoFit/>
          </a:bodyPr>
          <a:lstStyle/>
          <a:p>
            <a:pPr marL="241300" marR="0" lvl="0" indent="-229234" algn="l" rtl="0">
              <a:lnSpc>
                <a:spcPct val="100000"/>
              </a:lnSpc>
              <a:spcBef>
                <a:spcPts val="0"/>
              </a:spcBef>
              <a:spcAft>
                <a:spcPts val="0"/>
              </a:spcAft>
              <a:buClr>
                <a:srgbClr val="FF0000"/>
              </a:buClr>
              <a:buSzPts val="3600"/>
              <a:buFont typeface="Arial"/>
              <a:buChar char="•"/>
            </a:pPr>
            <a:r>
              <a:rPr lang="en-US" sz="3600">
                <a:solidFill>
                  <a:srgbClr val="FF0000"/>
                </a:solidFill>
                <a:latin typeface="Calibri"/>
                <a:ea typeface="Calibri"/>
                <a:cs typeface="Calibri"/>
                <a:sym typeface="Calibri"/>
              </a:rPr>
              <a:t>Conversion Process :</a:t>
            </a:r>
            <a:endParaRPr sz="3600">
              <a:solidFill>
                <a:schemeClr val="dk1"/>
              </a:solidFill>
              <a:latin typeface="Calibri"/>
              <a:ea typeface="Calibri"/>
              <a:cs typeface="Calibri"/>
              <a:sym typeface="Calibri"/>
            </a:endParaRPr>
          </a:p>
          <a:p>
            <a:pPr marL="241300" marR="5080" lvl="0" indent="-229234" algn="just" rtl="0">
              <a:lnSpc>
                <a:spcPct val="90000"/>
              </a:lnSpc>
              <a:spcBef>
                <a:spcPts val="105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Digital audio is used in recording, manipulation, mass- production  and distribution of sound that includes recorded songs, podcasts,  sound effects etc.</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150"/>
              <a:buFont typeface="Calibri"/>
              <a:buNone/>
            </a:pPr>
            <a:endParaRPr sz="4150">
              <a:solidFill>
                <a:schemeClr val="dk1"/>
              </a:solidFill>
              <a:latin typeface="Calibri"/>
              <a:ea typeface="Calibri"/>
              <a:cs typeface="Calibri"/>
              <a:sym typeface="Calibri"/>
            </a:endParaRPr>
          </a:p>
          <a:p>
            <a:pPr marL="241300" marR="731520" lvl="0" indent="-229234"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modern </a:t>
            </a:r>
            <a:r>
              <a:rPr lang="en-US" sz="2800">
                <a:solidFill>
                  <a:srgbClr val="FF0000"/>
                </a:solidFill>
                <a:latin typeface="Calibri"/>
                <a:ea typeface="Calibri"/>
                <a:cs typeface="Calibri"/>
                <a:sym typeface="Calibri"/>
              </a:rPr>
              <a:t>on line </a:t>
            </a:r>
            <a:r>
              <a:rPr lang="en-US" sz="2800">
                <a:solidFill>
                  <a:schemeClr val="dk1"/>
                </a:solidFill>
                <a:latin typeface="Calibri"/>
                <a:ea typeface="Calibri"/>
                <a:cs typeface="Calibri"/>
                <a:sym typeface="Calibri"/>
              </a:rPr>
              <a:t>music distribution is based on the digital  recording and data compression.</a:t>
            </a:r>
            <a:endParaRPr sz="2800">
              <a:solidFill>
                <a:schemeClr val="dk1"/>
              </a:solidFill>
              <a:latin typeface="Calibri"/>
              <a:ea typeface="Calibri"/>
              <a:cs typeface="Calibri"/>
              <a:sym typeface="Calibri"/>
            </a:endParaRPr>
          </a:p>
          <a:p>
            <a:pPr marL="0" marR="0" lvl="0" indent="0" algn="l" rtl="0">
              <a:lnSpc>
                <a:spcPct val="100000"/>
              </a:lnSpc>
              <a:spcBef>
                <a:spcPts val="20"/>
              </a:spcBef>
              <a:spcAft>
                <a:spcPts val="0"/>
              </a:spcAft>
              <a:buClr>
                <a:schemeClr val="dk1"/>
              </a:buClr>
              <a:buSzPts val="4100"/>
              <a:buFont typeface="Calibri"/>
              <a:buNone/>
            </a:pPr>
            <a:endParaRPr sz="4100">
              <a:solidFill>
                <a:schemeClr val="dk1"/>
              </a:solidFill>
              <a:latin typeface="Calibri"/>
              <a:ea typeface="Calibri"/>
              <a:cs typeface="Calibri"/>
              <a:sym typeface="Calibri"/>
            </a:endParaRPr>
          </a:p>
          <a:p>
            <a:pPr marL="241300" marR="587375" lvl="0" indent="-229234" algn="l" rtl="0">
              <a:lnSpc>
                <a:spcPct val="108214"/>
              </a:lnSpc>
              <a:spcBef>
                <a:spcPts val="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With music distribution on, the Internet, it is not necessary to  distribute music using CDs or tapes.</a:t>
            </a:r>
            <a:endParaRPr sz="28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949"/>
        <p:cNvGrpSpPr/>
        <p:nvPr/>
      </p:nvGrpSpPr>
      <p:grpSpPr>
        <a:xfrm>
          <a:off x="0" y="0"/>
          <a:ext cx="0" cy="0"/>
          <a:chOff x="0" y="0"/>
          <a:chExt cx="0" cy="0"/>
        </a:xfrm>
      </p:grpSpPr>
      <p:sp>
        <p:nvSpPr>
          <p:cNvPr id="950" name="Google Shape;950;p100"/>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51" name="Google Shape;951;p100"/>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52" name="Google Shape;952;p100"/>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53" name="Google Shape;953;p100"/>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94</a:t>
            </a:fld>
            <a:endParaRPr sz="1200">
              <a:solidFill>
                <a:schemeClr val="dk1"/>
              </a:solidFill>
              <a:latin typeface="Calibri"/>
              <a:ea typeface="Calibri"/>
              <a:cs typeface="Calibri"/>
              <a:sym typeface="Calibri"/>
            </a:endParaRPr>
          </a:p>
        </p:txBody>
      </p:sp>
      <p:sp>
        <p:nvSpPr>
          <p:cNvPr id="954" name="Google Shape;954;p100"/>
          <p:cNvSpPr txBox="1"/>
          <p:nvPr/>
        </p:nvSpPr>
        <p:spPr>
          <a:xfrm>
            <a:off x="916939" y="732281"/>
            <a:ext cx="10283190" cy="4033520"/>
          </a:xfrm>
          <a:prstGeom prst="rect">
            <a:avLst/>
          </a:prstGeom>
          <a:noFill/>
          <a:ln>
            <a:noFill/>
          </a:ln>
        </p:spPr>
        <p:txBody>
          <a:bodyPr spcFirstLastPara="1" wrap="square" lIns="0" tIns="60950" rIns="0" bIns="0" anchor="t" anchorCtr="0">
            <a:spAutoFit/>
          </a:bodyPr>
          <a:lstStyle/>
          <a:p>
            <a:pPr marL="241300" marR="61594" lvl="0" indent="-229234"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Digital audio signal is obtained by sampling the analog audio at </a:t>
            </a:r>
            <a:r>
              <a:rPr lang="en-US" sz="2800">
                <a:solidFill>
                  <a:srgbClr val="FF0000"/>
                </a:solidFill>
                <a:latin typeface="Calibri"/>
                <a:ea typeface="Calibri"/>
                <a:cs typeface="Calibri"/>
                <a:sym typeface="Calibri"/>
              </a:rPr>
              <a:t>44.1  kHz </a:t>
            </a:r>
            <a:r>
              <a:rPr lang="en-US" sz="2800">
                <a:solidFill>
                  <a:schemeClr val="dk1"/>
                </a:solidFill>
                <a:latin typeface="Calibri"/>
                <a:ea typeface="Calibri"/>
                <a:cs typeface="Calibri"/>
                <a:sym typeface="Calibri"/>
              </a:rPr>
              <a:t>and then encoding it using a DAC in a digital signal at a known bit  resolution.</a:t>
            </a:r>
            <a:endParaRPr sz="2800">
              <a:solidFill>
                <a:schemeClr val="dk1"/>
              </a:solidFill>
              <a:latin typeface="Calibri"/>
              <a:ea typeface="Calibri"/>
              <a:cs typeface="Calibri"/>
              <a:sym typeface="Calibri"/>
            </a:endParaRPr>
          </a:p>
          <a:p>
            <a:pPr marL="241300" marR="0" lvl="0" indent="-229234" algn="l" rtl="0">
              <a:lnSpc>
                <a:spcPct val="100000"/>
              </a:lnSpc>
              <a:spcBef>
                <a:spcPts val="6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CD audio has a bit resolution of </a:t>
            </a:r>
            <a:r>
              <a:rPr lang="en-US" sz="2800">
                <a:solidFill>
                  <a:srgbClr val="FF0000"/>
                </a:solidFill>
                <a:latin typeface="Calibri"/>
                <a:ea typeface="Calibri"/>
                <a:cs typeface="Calibri"/>
                <a:sym typeface="Calibri"/>
              </a:rPr>
              <a:t>16-bits </a:t>
            </a:r>
            <a:r>
              <a:rPr lang="en-US" sz="2800">
                <a:solidFill>
                  <a:schemeClr val="dk1"/>
                </a:solidFill>
                <a:latin typeface="Calibri"/>
                <a:ea typeface="Calibri"/>
                <a:cs typeface="Calibri"/>
                <a:sym typeface="Calibri"/>
              </a:rPr>
              <a:t>for each stereo channel.</a:t>
            </a:r>
            <a:endParaRPr sz="2800">
              <a:solidFill>
                <a:schemeClr val="dk1"/>
              </a:solidFill>
              <a:latin typeface="Calibri"/>
              <a:ea typeface="Calibri"/>
              <a:cs typeface="Calibri"/>
              <a:sym typeface="Calibri"/>
            </a:endParaRPr>
          </a:p>
          <a:p>
            <a:pPr marL="241300" marR="0" lvl="0" indent="-229234" algn="l" rtl="0">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audio signal maybe either stored or transmitted</a:t>
            </a:r>
            <a:endParaRPr sz="2800">
              <a:solidFill>
                <a:schemeClr val="dk1"/>
              </a:solidFill>
              <a:latin typeface="Calibri"/>
              <a:ea typeface="Calibri"/>
              <a:cs typeface="Calibri"/>
              <a:sym typeface="Calibri"/>
            </a:endParaRPr>
          </a:p>
          <a:p>
            <a:pPr marL="241300" marR="464184" lvl="0" indent="-229234" algn="l" rtl="0">
              <a:lnSpc>
                <a:spcPct val="108214"/>
              </a:lnSpc>
              <a:spcBef>
                <a:spcPts val="104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audio can be stored on a CD, hard disc or any other digital  storage devices.</a:t>
            </a:r>
            <a:endParaRPr sz="2800">
              <a:solidFill>
                <a:schemeClr val="dk1"/>
              </a:solidFill>
              <a:latin typeface="Calibri"/>
              <a:ea typeface="Calibri"/>
              <a:cs typeface="Calibri"/>
              <a:sym typeface="Calibri"/>
            </a:endParaRPr>
          </a:p>
          <a:p>
            <a:pPr marL="241300" marR="5080" lvl="0" indent="-229234" algn="l" rtl="0">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audio signal may be altered using </a:t>
            </a:r>
            <a:r>
              <a:rPr lang="en-US" sz="2800">
                <a:solidFill>
                  <a:srgbClr val="FF0000"/>
                </a:solidFill>
                <a:latin typeface="Calibri"/>
                <a:ea typeface="Calibri"/>
                <a:cs typeface="Calibri"/>
                <a:sym typeface="Calibri"/>
              </a:rPr>
              <a:t>digital signal processing </a:t>
            </a:r>
            <a:r>
              <a:rPr lang="en-US" sz="2800">
                <a:solidFill>
                  <a:schemeClr val="dk1"/>
                </a:solidFill>
                <a:latin typeface="Calibri"/>
                <a:ea typeface="Calibri"/>
                <a:cs typeface="Calibri"/>
                <a:sym typeface="Calibri"/>
              </a:rPr>
              <a:t>for  upsampling, downsampling, filtering etc</a:t>
            </a:r>
            <a:endParaRPr sz="2800">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958"/>
        <p:cNvGrpSpPr/>
        <p:nvPr/>
      </p:nvGrpSpPr>
      <p:grpSpPr>
        <a:xfrm>
          <a:off x="0" y="0"/>
          <a:ext cx="0" cy="0"/>
          <a:chOff x="0" y="0"/>
          <a:chExt cx="0" cy="0"/>
        </a:xfrm>
      </p:grpSpPr>
      <p:sp>
        <p:nvSpPr>
          <p:cNvPr id="959" name="Google Shape;959;p101"/>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60" name="Google Shape;960;p101"/>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61" name="Google Shape;961;p101"/>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62" name="Google Shape;962;p101"/>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95</a:t>
            </a:fld>
            <a:endParaRPr sz="1200">
              <a:solidFill>
                <a:schemeClr val="dk1"/>
              </a:solidFill>
              <a:latin typeface="Calibri"/>
              <a:ea typeface="Calibri"/>
              <a:cs typeface="Calibri"/>
              <a:sym typeface="Calibri"/>
            </a:endParaRPr>
          </a:p>
        </p:txBody>
      </p:sp>
      <p:sp>
        <p:nvSpPr>
          <p:cNvPr id="963" name="Google Shape;963;p101"/>
          <p:cNvSpPr txBox="1">
            <a:spLocks noGrp="1"/>
          </p:cNvSpPr>
          <p:nvPr>
            <p:ph type="title"/>
          </p:nvPr>
        </p:nvSpPr>
        <p:spPr>
          <a:xfrm>
            <a:off x="1043432" y="308228"/>
            <a:ext cx="555561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t>Audio Data Compression</a:t>
            </a:r>
            <a:endParaRPr sz="4400"/>
          </a:p>
        </p:txBody>
      </p:sp>
      <p:sp>
        <p:nvSpPr>
          <p:cNvPr id="964" name="Google Shape;964;p101"/>
          <p:cNvSpPr txBox="1"/>
          <p:nvPr/>
        </p:nvSpPr>
        <p:spPr>
          <a:xfrm>
            <a:off x="916939" y="1707918"/>
            <a:ext cx="10124440" cy="3223260"/>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rgbClr val="FF0000"/>
              </a:buClr>
              <a:buSzPts val="2800"/>
              <a:buFont typeface="Arial"/>
              <a:buChar char="•"/>
            </a:pPr>
            <a:r>
              <a:rPr lang="en-US" sz="2800">
                <a:solidFill>
                  <a:srgbClr val="FF0000"/>
                </a:solidFill>
                <a:latin typeface="Calibri"/>
                <a:ea typeface="Calibri"/>
                <a:cs typeface="Calibri"/>
                <a:sym typeface="Calibri"/>
              </a:rPr>
              <a:t>Need of audio compression</a:t>
            </a:r>
            <a:endParaRPr sz="2800">
              <a:solidFill>
                <a:schemeClr val="dk1"/>
              </a:solidFill>
              <a:latin typeface="Calibri"/>
              <a:ea typeface="Calibri"/>
              <a:cs typeface="Calibri"/>
              <a:sym typeface="Calibri"/>
            </a:endParaRPr>
          </a:p>
          <a:p>
            <a:pPr marL="241300" marR="5080" lvl="0" indent="-229234" algn="l" rtl="0">
              <a:lnSpc>
                <a:spcPct val="108214"/>
              </a:lnSpc>
              <a:spcBef>
                <a:spcPts val="104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When audio is convered into a digital audio signal,it needs a large  bandwidth for transmission and a large space for its storage on a CD.</a:t>
            </a:r>
            <a:endParaRPr sz="2800">
              <a:solidFill>
                <a:schemeClr val="dk1"/>
              </a:solidFill>
              <a:latin typeface="Calibri"/>
              <a:ea typeface="Calibri"/>
              <a:cs typeface="Calibri"/>
              <a:sym typeface="Calibri"/>
            </a:endParaRPr>
          </a:p>
          <a:p>
            <a:pPr marL="241300" marR="156845" lvl="0" indent="-229234" algn="l" rtl="0">
              <a:lnSpc>
                <a:spcPct val="107857"/>
              </a:lnSpc>
              <a:spcBef>
                <a:spcPts val="994"/>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Audio data compression can reduce the bandwidth requirement as  well as the storage space.</a:t>
            </a:r>
            <a:endParaRPr sz="2800">
              <a:solidFill>
                <a:schemeClr val="dk1"/>
              </a:solidFill>
              <a:latin typeface="Calibri"/>
              <a:ea typeface="Calibri"/>
              <a:cs typeface="Calibri"/>
              <a:sym typeface="Calibri"/>
            </a:endParaRPr>
          </a:p>
          <a:p>
            <a:pPr marL="241300" marR="124460" lvl="0" indent="-229234" algn="l" rtl="0">
              <a:lnSpc>
                <a:spcPct val="108214"/>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Therefore some kind of compression technique is used in the digital  audio transmission (on the internet) or its storage on a CD.</a:t>
            </a:r>
            <a:endParaRPr sz="2800">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968"/>
        <p:cNvGrpSpPr/>
        <p:nvPr/>
      </p:nvGrpSpPr>
      <p:grpSpPr>
        <a:xfrm>
          <a:off x="0" y="0"/>
          <a:ext cx="0" cy="0"/>
          <a:chOff x="0" y="0"/>
          <a:chExt cx="0" cy="0"/>
        </a:xfrm>
      </p:grpSpPr>
      <p:sp>
        <p:nvSpPr>
          <p:cNvPr id="969" name="Google Shape;969;p102"/>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70" name="Google Shape;970;p102"/>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71" name="Google Shape;971;p102"/>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72" name="Google Shape;972;p102"/>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96</a:t>
            </a:fld>
            <a:endParaRPr sz="1200">
              <a:solidFill>
                <a:schemeClr val="dk1"/>
              </a:solidFill>
              <a:latin typeface="Calibri"/>
              <a:ea typeface="Calibri"/>
              <a:cs typeface="Calibri"/>
              <a:sym typeface="Calibri"/>
            </a:endParaRPr>
          </a:p>
        </p:txBody>
      </p:sp>
      <p:sp>
        <p:nvSpPr>
          <p:cNvPr id="973" name="Google Shape;973;p102"/>
          <p:cNvSpPr txBox="1">
            <a:spLocks noGrp="1"/>
          </p:cNvSpPr>
          <p:nvPr>
            <p:ph type="title"/>
          </p:nvPr>
        </p:nvSpPr>
        <p:spPr>
          <a:xfrm>
            <a:off x="916939" y="308228"/>
            <a:ext cx="7607934"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solidFill>
                  <a:srgbClr val="000000"/>
                </a:solidFill>
              </a:rPr>
              <a:t>Types of compression techniques:</a:t>
            </a:r>
            <a:endParaRPr sz="4400"/>
          </a:p>
        </p:txBody>
      </p:sp>
      <p:sp>
        <p:nvSpPr>
          <p:cNvPr id="974" name="Google Shape;974;p102"/>
          <p:cNvSpPr txBox="1"/>
          <p:nvPr/>
        </p:nvSpPr>
        <p:spPr>
          <a:xfrm>
            <a:off x="916939" y="1707918"/>
            <a:ext cx="10102215" cy="3351529"/>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Compression techniques are of two types</a:t>
            </a:r>
            <a:endParaRPr sz="2800">
              <a:solidFill>
                <a:schemeClr val="dk1"/>
              </a:solidFill>
              <a:latin typeface="Calibri"/>
              <a:ea typeface="Calibri"/>
              <a:cs typeface="Calibri"/>
              <a:sym typeface="Calibri"/>
            </a:endParaRPr>
          </a:p>
          <a:p>
            <a:pPr marL="364490" marR="0" lvl="0" indent="-352425" algn="l" rtl="0">
              <a:lnSpc>
                <a:spcPct val="100000"/>
              </a:lnSpc>
              <a:spcBef>
                <a:spcPts val="67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Lossless compression</a:t>
            </a:r>
            <a:endParaRPr sz="2800">
              <a:solidFill>
                <a:schemeClr val="dk1"/>
              </a:solidFill>
              <a:latin typeface="Calibri"/>
              <a:ea typeface="Calibri"/>
              <a:cs typeface="Calibri"/>
              <a:sym typeface="Calibri"/>
            </a:endParaRPr>
          </a:p>
          <a:p>
            <a:pPr marL="364490" marR="0" lvl="0" indent="-352425" algn="l" rtl="0">
              <a:lnSpc>
                <a:spcPct val="100000"/>
              </a:lnSpc>
              <a:spcBef>
                <a:spcPts val="665"/>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Lossy Compression</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4150">
              <a:solidFill>
                <a:schemeClr val="dk1"/>
              </a:solidFill>
              <a:latin typeface="Calibri"/>
              <a:ea typeface="Calibri"/>
              <a:cs typeface="Calibri"/>
              <a:sym typeface="Calibri"/>
            </a:endParaRPr>
          </a:p>
          <a:p>
            <a:pPr marL="241300" marR="5080" lvl="0" indent="-229234" algn="l" rtl="0">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the lossless compression there is absolutely no loss of data. But in  the lossy compression there is a loss of information in a controlled  manner</a:t>
            </a:r>
            <a:endParaRPr sz="28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978"/>
        <p:cNvGrpSpPr/>
        <p:nvPr/>
      </p:nvGrpSpPr>
      <p:grpSpPr>
        <a:xfrm>
          <a:off x="0" y="0"/>
          <a:ext cx="0" cy="0"/>
          <a:chOff x="0" y="0"/>
          <a:chExt cx="0" cy="0"/>
        </a:xfrm>
      </p:grpSpPr>
      <p:sp>
        <p:nvSpPr>
          <p:cNvPr id="979" name="Google Shape;979;p103"/>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80" name="Google Shape;980;p103"/>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81" name="Google Shape;981;p103"/>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82" name="Google Shape;982;p103"/>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97</a:t>
            </a:fld>
            <a:endParaRPr sz="1200">
              <a:solidFill>
                <a:schemeClr val="dk1"/>
              </a:solidFill>
              <a:latin typeface="Calibri"/>
              <a:ea typeface="Calibri"/>
              <a:cs typeface="Calibri"/>
              <a:sym typeface="Calibri"/>
            </a:endParaRPr>
          </a:p>
        </p:txBody>
      </p:sp>
      <p:sp>
        <p:nvSpPr>
          <p:cNvPr id="983" name="Google Shape;983;p103"/>
          <p:cNvSpPr txBox="1"/>
          <p:nvPr/>
        </p:nvSpPr>
        <p:spPr>
          <a:xfrm>
            <a:off x="916939" y="627379"/>
            <a:ext cx="9999980" cy="4798695"/>
          </a:xfrm>
          <a:prstGeom prst="rect">
            <a:avLst/>
          </a:prstGeom>
          <a:noFill/>
          <a:ln>
            <a:noFill/>
          </a:ln>
        </p:spPr>
        <p:txBody>
          <a:bodyPr spcFirstLastPara="1" wrap="square" lIns="0" tIns="60950" rIns="0" bIns="0" anchor="t" anchorCtr="0">
            <a:spAutoFit/>
          </a:bodyPr>
          <a:lstStyle/>
          <a:p>
            <a:pPr marL="241300" marR="5080" lvl="0" indent="-229234" algn="l" rtl="0">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commonly employed audio data compressive techniques are as  follows</a:t>
            </a:r>
            <a:endParaRPr sz="2800">
              <a:solidFill>
                <a:schemeClr val="dk1"/>
              </a:solidFill>
              <a:latin typeface="Calibri"/>
              <a:ea typeface="Calibri"/>
              <a:cs typeface="Calibri"/>
              <a:sym typeface="Calibri"/>
            </a:endParaRPr>
          </a:p>
          <a:p>
            <a:pPr marL="364490" marR="0" lvl="0" indent="-352425" algn="l" rtl="0">
              <a:lnSpc>
                <a:spcPct val="100000"/>
              </a:lnSpc>
              <a:spcBef>
                <a:spcPts val="63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MP3 (MPEG-1 Audio Layer-3)</a:t>
            </a:r>
            <a:endParaRPr sz="2800">
              <a:solidFill>
                <a:schemeClr val="dk1"/>
              </a:solidFill>
              <a:latin typeface="Calibri"/>
              <a:ea typeface="Calibri"/>
              <a:cs typeface="Calibri"/>
              <a:sym typeface="Calibri"/>
            </a:endParaRPr>
          </a:p>
          <a:p>
            <a:pPr marL="364490" marR="0" lvl="0" indent="-352425" algn="l" rtl="0">
              <a:lnSpc>
                <a:spcPct val="100000"/>
              </a:lnSpc>
              <a:spcBef>
                <a:spcPts val="665"/>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Advanced audio coding</a:t>
            </a:r>
            <a:endParaRPr sz="2800">
              <a:solidFill>
                <a:schemeClr val="dk1"/>
              </a:solidFill>
              <a:latin typeface="Calibri"/>
              <a:ea typeface="Calibri"/>
              <a:cs typeface="Calibri"/>
              <a:sym typeface="Calibri"/>
            </a:endParaRPr>
          </a:p>
          <a:p>
            <a:pPr marL="364490" marR="0" lvl="0" indent="-352425" algn="l" rtl="0">
              <a:lnSpc>
                <a:spcPct val="100000"/>
              </a:lnSpc>
              <a:spcBef>
                <a:spcPts val="66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FLAC(Free Lossless Audio Codec)</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4150">
              <a:solidFill>
                <a:schemeClr val="dk1"/>
              </a:solidFill>
              <a:latin typeface="Calibri"/>
              <a:ea typeface="Calibri"/>
              <a:cs typeface="Calibri"/>
              <a:sym typeface="Calibri"/>
            </a:endParaRPr>
          </a:p>
          <a:p>
            <a:pPr marL="241300" marR="153670" lvl="0" indent="-229234" algn="l" rtl="0">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These techniques are used to reduce the	file size required to store  the digital audio</a:t>
            </a:r>
            <a:endParaRPr sz="28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chemeClr val="dk1"/>
              </a:buClr>
              <a:buSzPts val="3800"/>
              <a:buFont typeface="Arial"/>
              <a:buNone/>
            </a:pPr>
            <a:endParaRPr sz="3800">
              <a:solidFill>
                <a:schemeClr val="dk1"/>
              </a:solidFill>
              <a:latin typeface="Calibri"/>
              <a:ea typeface="Calibri"/>
              <a:cs typeface="Calibri"/>
              <a:sym typeface="Calibri"/>
            </a:endParaRPr>
          </a:p>
          <a:p>
            <a:pPr marL="241300" marR="0" lvl="0" indent="-229234" algn="l"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MP3 is a lossy type of audio compression technique</a:t>
            </a:r>
            <a:endParaRPr sz="28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987"/>
        <p:cNvGrpSpPr/>
        <p:nvPr/>
      </p:nvGrpSpPr>
      <p:grpSpPr>
        <a:xfrm>
          <a:off x="0" y="0"/>
          <a:ext cx="0" cy="0"/>
          <a:chOff x="0" y="0"/>
          <a:chExt cx="0" cy="0"/>
        </a:xfrm>
      </p:grpSpPr>
      <p:sp>
        <p:nvSpPr>
          <p:cNvPr id="988" name="Google Shape;988;p104"/>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89" name="Google Shape;989;p104"/>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90" name="Google Shape;990;p104"/>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991" name="Google Shape;991;p104"/>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98</a:t>
            </a:fld>
            <a:endParaRPr sz="1200">
              <a:solidFill>
                <a:schemeClr val="dk1"/>
              </a:solidFill>
              <a:latin typeface="Calibri"/>
              <a:ea typeface="Calibri"/>
              <a:cs typeface="Calibri"/>
              <a:sym typeface="Calibri"/>
            </a:endParaRPr>
          </a:p>
        </p:txBody>
      </p:sp>
      <p:sp>
        <p:nvSpPr>
          <p:cNvPr id="992" name="Google Shape;992;p104"/>
          <p:cNvSpPr txBox="1"/>
          <p:nvPr/>
        </p:nvSpPr>
        <p:spPr>
          <a:xfrm>
            <a:off x="916939" y="668781"/>
            <a:ext cx="10358755" cy="5184775"/>
          </a:xfrm>
          <a:prstGeom prst="rect">
            <a:avLst/>
          </a:prstGeom>
          <a:noFill/>
          <a:ln>
            <a:noFill/>
          </a:ln>
        </p:spPr>
        <p:txBody>
          <a:bodyPr spcFirstLastPara="1" wrap="square" lIns="0" tIns="93975" rIns="0" bIns="0" anchor="t" anchorCtr="0">
            <a:spAutoFit/>
          </a:bodyPr>
          <a:lstStyle/>
          <a:p>
            <a:pPr marL="241300" marR="5080" lvl="0" indent="-229234" algn="just" rtl="0">
              <a:lnSpc>
                <a:spcPct val="96071"/>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quality audio on CD requires a transmission bandwidth of 1.411  Mbps. So a substantial compression is necessary to make  transmission over the Internet possible.</a:t>
            </a:r>
            <a:endParaRPr sz="2800">
              <a:solidFill>
                <a:schemeClr val="dk1"/>
              </a:solidFill>
              <a:latin typeface="Calibri"/>
              <a:ea typeface="Calibri"/>
              <a:cs typeface="Calibri"/>
              <a:sym typeface="Calibri"/>
            </a:endParaRPr>
          </a:p>
          <a:p>
            <a:pPr marL="241300" marR="0" lvl="0" indent="-229234" algn="just" rtl="0">
              <a:lnSpc>
                <a:spcPct val="100000"/>
              </a:lnSpc>
              <a:spcBef>
                <a:spcPts val="3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Hence various audio compression algorithms are developed</a:t>
            </a:r>
            <a:endParaRPr sz="2800">
              <a:solidFill>
                <a:schemeClr val="dk1"/>
              </a:solidFill>
              <a:latin typeface="Calibri"/>
              <a:ea typeface="Calibri"/>
              <a:cs typeface="Calibri"/>
              <a:sym typeface="Calibri"/>
            </a:endParaRPr>
          </a:p>
          <a:p>
            <a:pPr marL="241300" marR="5080" lvl="0" indent="-229234" algn="just" rtl="0">
              <a:lnSpc>
                <a:spcPct val="96071"/>
              </a:lnSpc>
              <a:spcBef>
                <a:spcPts val="98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most popular algorithm is MPEG audio. It has three layers  (variants) Out of these layers MP3 (MPEG layer 3) is the most  powerful and best known.</a:t>
            </a:r>
            <a:endParaRPr sz="2800">
              <a:solidFill>
                <a:schemeClr val="dk1"/>
              </a:solidFill>
              <a:latin typeface="Calibri"/>
              <a:ea typeface="Calibri"/>
              <a:cs typeface="Calibri"/>
              <a:sym typeface="Calibri"/>
            </a:endParaRPr>
          </a:p>
          <a:p>
            <a:pPr marL="241300" marR="369570" lvl="0" indent="-229234" algn="l" rtl="0">
              <a:lnSpc>
                <a:spcPct val="96071"/>
              </a:lnSpc>
              <a:spcBef>
                <a:spcPts val="99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MPEG is actually a video compression standard and MP3 belongs to  its audio portion</a:t>
            </a:r>
            <a:endParaRPr sz="2800">
              <a:solidFill>
                <a:schemeClr val="dk1"/>
              </a:solidFill>
              <a:latin typeface="Calibri"/>
              <a:ea typeface="Calibri"/>
              <a:cs typeface="Calibri"/>
              <a:sym typeface="Calibri"/>
            </a:endParaRPr>
          </a:p>
          <a:p>
            <a:pPr marL="241300" marR="1282065" lvl="0" indent="-229234" algn="l" rtl="0">
              <a:lnSpc>
                <a:spcPct val="80000"/>
              </a:lnSpc>
              <a:spcBef>
                <a:spcPts val="1019"/>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One way of audio compression is to use the waveform coding  technique.</a:t>
            </a:r>
            <a:endParaRPr sz="2800">
              <a:solidFill>
                <a:schemeClr val="dk1"/>
              </a:solidFill>
              <a:latin typeface="Calibri"/>
              <a:ea typeface="Calibri"/>
              <a:cs typeface="Calibri"/>
              <a:sym typeface="Calibri"/>
            </a:endParaRPr>
          </a:p>
          <a:p>
            <a:pPr marL="241300" marR="737235" lvl="0" indent="-229234" algn="l" rtl="0">
              <a:lnSpc>
                <a:spcPct val="96071"/>
              </a:lnSpc>
              <a:spcBef>
                <a:spcPts val="98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other type is </a:t>
            </a:r>
            <a:r>
              <a:rPr lang="en-US" sz="2800" b="1">
                <a:solidFill>
                  <a:srgbClr val="FF0000"/>
                </a:solidFill>
                <a:latin typeface="Calibri"/>
                <a:ea typeface="Calibri"/>
                <a:cs typeface="Calibri"/>
                <a:sym typeface="Calibri"/>
              </a:rPr>
              <a:t>perceptual coding. </a:t>
            </a:r>
            <a:r>
              <a:rPr lang="en-US" sz="2800">
                <a:solidFill>
                  <a:schemeClr val="dk1"/>
                </a:solidFill>
                <a:latin typeface="Calibri"/>
                <a:ea typeface="Calibri"/>
                <a:cs typeface="Calibri"/>
                <a:sym typeface="Calibri"/>
              </a:rPr>
              <a:t>MP3 is based on </a:t>
            </a:r>
            <a:r>
              <a:rPr lang="en-US" sz="2800" b="1">
                <a:solidFill>
                  <a:schemeClr val="dk1"/>
                </a:solidFill>
                <a:latin typeface="Calibri"/>
                <a:ea typeface="Calibri"/>
                <a:cs typeface="Calibri"/>
                <a:sym typeface="Calibri"/>
              </a:rPr>
              <a:t>perceptual  coding</a:t>
            </a:r>
            <a:endParaRPr sz="2800">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996"/>
        <p:cNvGrpSpPr/>
        <p:nvPr/>
      </p:nvGrpSpPr>
      <p:grpSpPr>
        <a:xfrm>
          <a:off x="0" y="0"/>
          <a:ext cx="0" cy="0"/>
          <a:chOff x="0" y="0"/>
          <a:chExt cx="0" cy="0"/>
        </a:xfrm>
      </p:grpSpPr>
      <p:sp>
        <p:nvSpPr>
          <p:cNvPr id="997" name="Google Shape;997;p105"/>
          <p:cNvSpPr txBox="1">
            <a:spLocks noGrp="1"/>
          </p:cNvSpPr>
          <p:nvPr>
            <p:ph type="dt" idx="10"/>
          </p:nvPr>
        </p:nvSpPr>
        <p:spPr>
          <a:xfrm>
            <a:off x="916939" y="6464680"/>
            <a:ext cx="765175"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13/03/2024</a:t>
            </a:r>
            <a:endParaRPr/>
          </a:p>
        </p:txBody>
      </p:sp>
      <p:sp>
        <p:nvSpPr>
          <p:cNvPr id="998" name="Google Shape;998;p105"/>
          <p:cNvSpPr txBox="1"/>
          <p:nvPr/>
        </p:nvSpPr>
        <p:spPr>
          <a:xfrm>
            <a:off x="4146041" y="6464680"/>
            <a:ext cx="2000250" cy="156068"/>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Consumer Electronics</a:t>
            </a:r>
            <a:endParaRPr sz="1200">
              <a:solidFill>
                <a:schemeClr val="dk1"/>
              </a:solidFill>
              <a:latin typeface="Calibri"/>
              <a:ea typeface="Calibri"/>
              <a:cs typeface="Calibri"/>
              <a:sym typeface="Calibri"/>
            </a:endParaRPr>
          </a:p>
        </p:txBody>
      </p:sp>
      <p:sp>
        <p:nvSpPr>
          <p:cNvPr id="999" name="Google Shape;999;p105"/>
          <p:cNvSpPr txBox="1">
            <a:spLocks noGrp="1"/>
          </p:cNvSpPr>
          <p:nvPr>
            <p:ph type="ftr" idx="11"/>
          </p:nvPr>
        </p:nvSpPr>
        <p:spPr>
          <a:xfrm>
            <a:off x="6293974" y="6464680"/>
            <a:ext cx="1752600" cy="156068"/>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Audio system</a:t>
            </a:r>
            <a:endParaRPr/>
          </a:p>
        </p:txBody>
      </p:sp>
      <p:sp>
        <p:nvSpPr>
          <p:cNvPr id="1000" name="Google Shape;1000;p105"/>
          <p:cNvSpPr txBox="1"/>
          <p:nvPr/>
        </p:nvSpPr>
        <p:spPr>
          <a:xfrm>
            <a:off x="10991088" y="6464680"/>
            <a:ext cx="309880" cy="178435"/>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99</a:t>
            </a:fld>
            <a:endParaRPr sz="1200">
              <a:solidFill>
                <a:schemeClr val="dk1"/>
              </a:solidFill>
              <a:latin typeface="Calibri"/>
              <a:ea typeface="Calibri"/>
              <a:cs typeface="Calibri"/>
              <a:sym typeface="Calibri"/>
            </a:endParaRPr>
          </a:p>
        </p:txBody>
      </p:sp>
      <p:sp>
        <p:nvSpPr>
          <p:cNvPr id="1001" name="Google Shape;1001;p105"/>
          <p:cNvSpPr txBox="1"/>
          <p:nvPr/>
        </p:nvSpPr>
        <p:spPr>
          <a:xfrm>
            <a:off x="916939" y="1707918"/>
            <a:ext cx="10079355" cy="4372610"/>
          </a:xfrm>
          <a:prstGeom prst="rect">
            <a:avLst/>
          </a:prstGeom>
          <a:noFill/>
          <a:ln>
            <a:noFill/>
          </a:ln>
        </p:spPr>
        <p:txBody>
          <a:bodyPr spcFirstLastPara="1" wrap="square" lIns="0" tIns="97775"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perceptual coding is based on frequency masking principal</a:t>
            </a:r>
            <a:endParaRPr sz="2800">
              <a:solidFill>
                <a:schemeClr val="dk1"/>
              </a:solidFill>
              <a:latin typeface="Calibri"/>
              <a:ea typeface="Calibri"/>
              <a:cs typeface="Calibri"/>
              <a:sym typeface="Calibri"/>
            </a:endParaRPr>
          </a:p>
          <a:p>
            <a:pPr marL="241300" marR="0" lvl="0" indent="-229234" algn="l" rtl="0">
              <a:lnSpc>
                <a:spcPct val="114107"/>
              </a:lnSpc>
              <a:spcBef>
                <a:spcPts val="67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audio compression is done by sampling the waveform at 32 kHz,</a:t>
            </a:r>
            <a:endParaRPr sz="2800">
              <a:solidFill>
                <a:schemeClr val="dk1"/>
              </a:solidFill>
              <a:latin typeface="Calibri"/>
              <a:ea typeface="Calibri"/>
              <a:cs typeface="Calibri"/>
              <a:sym typeface="Calibri"/>
            </a:endParaRPr>
          </a:p>
          <a:p>
            <a:pPr marL="241300" marR="0" lvl="0" indent="0" algn="l" rtl="0">
              <a:lnSpc>
                <a:spcPct val="114107"/>
              </a:lnSpc>
              <a:spcBef>
                <a:spcPts val="0"/>
              </a:spcBef>
              <a:spcAft>
                <a:spcPts val="0"/>
              </a:spcAft>
              <a:buNone/>
            </a:pPr>
            <a:r>
              <a:rPr lang="en-US" sz="2800">
                <a:solidFill>
                  <a:schemeClr val="dk1"/>
                </a:solidFill>
                <a:latin typeface="Calibri"/>
                <a:ea typeface="Calibri"/>
                <a:cs typeface="Calibri"/>
                <a:sym typeface="Calibri"/>
              </a:rPr>
              <a:t>44.1 kHz or 48 kHz.</a:t>
            </a:r>
            <a:endParaRPr sz="2800">
              <a:solidFill>
                <a:schemeClr val="dk1"/>
              </a:solidFill>
              <a:latin typeface="Calibri"/>
              <a:ea typeface="Calibri"/>
              <a:cs typeface="Calibri"/>
              <a:sym typeface="Calibri"/>
            </a:endParaRPr>
          </a:p>
          <a:p>
            <a:pPr marL="241300" marR="550545" lvl="0" indent="-229234" algn="l" rtl="0">
              <a:lnSpc>
                <a:spcPct val="107857"/>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Sampling can be done on one or more channels in anyone of the  following four configurations</a:t>
            </a:r>
            <a:endParaRPr sz="2800">
              <a:solidFill>
                <a:schemeClr val="dk1"/>
              </a:solidFill>
              <a:latin typeface="Calibri"/>
              <a:ea typeface="Calibri"/>
              <a:cs typeface="Calibri"/>
              <a:sym typeface="Calibri"/>
            </a:endParaRPr>
          </a:p>
          <a:p>
            <a:pPr marL="364490" marR="0" lvl="0" indent="-352425" algn="l" rtl="0">
              <a:lnSpc>
                <a:spcPct val="100000"/>
              </a:lnSpc>
              <a:spcBef>
                <a:spcPts val="62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Monophonic (a single input stream)</a:t>
            </a:r>
            <a:endParaRPr sz="2800">
              <a:solidFill>
                <a:schemeClr val="dk1"/>
              </a:solidFill>
              <a:latin typeface="Calibri"/>
              <a:ea typeface="Calibri"/>
              <a:cs typeface="Calibri"/>
              <a:sym typeface="Calibri"/>
            </a:endParaRPr>
          </a:p>
          <a:p>
            <a:pPr marL="364490" marR="0" lvl="0" indent="-352425" algn="l" rtl="0">
              <a:lnSpc>
                <a:spcPct val="100000"/>
              </a:lnSpc>
              <a:spcBef>
                <a:spcPts val="675"/>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Dual monophonic (for example an English and French sound tracks)</a:t>
            </a:r>
            <a:endParaRPr sz="2800">
              <a:solidFill>
                <a:schemeClr val="dk1"/>
              </a:solidFill>
              <a:latin typeface="Calibri"/>
              <a:ea typeface="Calibri"/>
              <a:cs typeface="Calibri"/>
              <a:sym typeface="Calibri"/>
            </a:endParaRPr>
          </a:p>
          <a:p>
            <a:pPr marL="364490" marR="0" lvl="0" indent="-352425" algn="l" rtl="0">
              <a:lnSpc>
                <a:spcPct val="100000"/>
              </a:lnSpc>
              <a:spcBef>
                <a:spcPts val="66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Disjoint stereo (each channel compressed separately)</a:t>
            </a:r>
            <a:endParaRPr sz="2800">
              <a:solidFill>
                <a:schemeClr val="dk1"/>
              </a:solidFill>
              <a:latin typeface="Calibri"/>
              <a:ea typeface="Calibri"/>
              <a:cs typeface="Calibri"/>
              <a:sym typeface="Calibri"/>
            </a:endParaRPr>
          </a:p>
          <a:p>
            <a:pPr marL="364490" marR="0" lvl="0" indent="-352425" algn="l" rtl="0">
              <a:lnSpc>
                <a:spcPct val="100000"/>
              </a:lnSpc>
              <a:spcBef>
                <a:spcPts val="66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joint stereo</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8431</Words>
  <Application>Microsoft Office PowerPoint</Application>
  <PresentationFormat>Widescreen</PresentationFormat>
  <Paragraphs>954</Paragraphs>
  <Slides>108</Slides>
  <Notes>108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108</vt:i4>
      </vt:variant>
    </vt:vector>
  </HeadingPairs>
  <TitlesOfParts>
    <vt:vector size="112" baseType="lpstr">
      <vt:lpstr>Arial</vt:lpstr>
      <vt:lpstr>Calibri</vt:lpstr>
      <vt:lpstr>Times New Roman</vt:lpstr>
      <vt:lpstr>Office Theme</vt:lpstr>
      <vt:lpstr>Consumer Electronics  Audio Systems</vt:lpstr>
      <vt:lpstr>Audio Systems</vt:lpstr>
      <vt:lpstr>Audio amplifier</vt:lpstr>
      <vt:lpstr>Level and loudness …..</vt:lpstr>
      <vt:lpstr>Hearing Range</vt:lpstr>
      <vt:lpstr>Human hearing area in frequency and intensity.</vt:lpstr>
      <vt:lpstr>Pitch</vt:lpstr>
      <vt:lpstr>PowerPoint Presentation</vt:lpstr>
      <vt:lpstr>Frequency response:</vt:lpstr>
      <vt:lpstr>Fidelity:</vt:lpstr>
      <vt:lpstr>Sensitivity of Human ear for Sound:</vt:lpstr>
      <vt:lpstr>Sensitivity….</vt:lpstr>
      <vt:lpstr>Selectivity:</vt:lpstr>
      <vt:lpstr>Selectivity….</vt:lpstr>
      <vt:lpstr>Microphone</vt:lpstr>
      <vt:lpstr>Requirements of a good microphone</vt:lpstr>
      <vt:lpstr>Types of microphones</vt:lpstr>
      <vt:lpstr>Microphone:</vt:lpstr>
      <vt:lpstr>Operation:</vt:lpstr>
      <vt:lpstr>Operation….</vt:lpstr>
      <vt:lpstr>Precautions:</vt:lpstr>
      <vt:lpstr>Characteristics:</vt:lpstr>
      <vt:lpstr>Advantages:</vt:lpstr>
      <vt:lpstr>PowerPoint Presentation</vt:lpstr>
      <vt:lpstr>Loudspeakers</vt:lpstr>
      <vt:lpstr>Characteristics of loudspeakers.</vt:lpstr>
      <vt:lpstr>PowerPoint Presentation</vt:lpstr>
      <vt:lpstr>PowerPoint Presentation</vt:lpstr>
      <vt:lpstr>PowerPoint Presentation</vt:lpstr>
      <vt:lpstr>PowerPoint Presentation</vt:lpstr>
      <vt:lpstr>Types of loudspeakers:</vt:lpstr>
      <vt:lpstr>Moving coil or cone type loud speaker</vt:lpstr>
      <vt:lpstr>Construction of the cone types speaker</vt:lpstr>
      <vt:lpstr>Construction of the cone types speaker…./.</vt:lpstr>
      <vt:lpstr>PowerPoint Presentation</vt:lpstr>
      <vt:lpstr>Characteristics of cone type loudspeaker…</vt:lpstr>
      <vt:lpstr>Electrodynamic loudspeaker:</vt:lpstr>
      <vt:lpstr>Construction of Electrodynamic loudspeaker…</vt:lpstr>
      <vt:lpstr>Merits and demerits:</vt:lpstr>
      <vt:lpstr>Horn type Loudspeaker</vt:lpstr>
      <vt:lpstr>PowerPoint Presentation</vt:lpstr>
      <vt:lpstr>Operation</vt:lpstr>
      <vt:lpstr>Operation….</vt:lpstr>
      <vt:lpstr>Operation….</vt:lpstr>
      <vt:lpstr>Frequency response of the horn type speaker:</vt:lpstr>
      <vt:lpstr>PowerPoint Presentation</vt:lpstr>
      <vt:lpstr>Folded back Horn</vt:lpstr>
      <vt:lpstr>Characteristics of horn type speakers</vt:lpstr>
      <vt:lpstr>Electrostatic (condenser/capacitor) Loudspeaker:</vt:lpstr>
      <vt:lpstr>Construction:</vt:lpstr>
      <vt:lpstr>PowerPoint Presentation</vt:lpstr>
      <vt:lpstr>PowerPoint Presentation</vt:lpstr>
      <vt:lpstr>PowerPoint Presentation</vt:lpstr>
      <vt:lpstr>PowerPoint Presentation</vt:lpstr>
      <vt:lpstr>Types of Audio systems depending on Amplifiers  used:</vt:lpstr>
      <vt:lpstr>Mono Amplifier system:</vt:lpstr>
      <vt:lpstr>Audio Systems based on Amplifier……</vt:lpstr>
      <vt:lpstr>Components used in Basic Audio systems.</vt:lpstr>
      <vt:lpstr>PowerPoint Presentation</vt:lpstr>
      <vt:lpstr>PowerPoint Presentation</vt:lpstr>
      <vt:lpstr>Stereo Amplifier system:</vt:lpstr>
      <vt:lpstr>Stereo Amplifier system…..</vt:lpstr>
      <vt:lpstr>Difference between Stereophony system &amp;  monophony system:</vt:lpstr>
      <vt:lpstr>PowerPoint Presentation</vt:lpstr>
      <vt:lpstr>Public Address System (PA System):</vt:lpstr>
      <vt:lpstr>PowerPoint Presentation</vt:lpstr>
      <vt:lpstr>Working of PA System</vt:lpstr>
      <vt:lpstr>PowerPoint Presentation</vt:lpstr>
      <vt:lpstr>PowerPoint Presentation</vt:lpstr>
      <vt:lpstr>DJ</vt:lpstr>
      <vt:lpstr>PowerPoint Presentation</vt:lpstr>
      <vt:lpstr>Types of DJs</vt:lpstr>
      <vt:lpstr>Types of DJs……</vt:lpstr>
      <vt:lpstr>PowerPoint Presentation</vt:lpstr>
      <vt:lpstr>DJ Mixer</vt:lpstr>
      <vt:lpstr>PowerPoint Presentation</vt:lpstr>
      <vt:lpstr>PowerPoint Presentation</vt:lpstr>
      <vt:lpstr>PowerPoint Presentation</vt:lpstr>
      <vt:lpstr>Outputs of DJ Mixer</vt:lpstr>
      <vt:lpstr>PowerPoint Presentation</vt:lpstr>
      <vt:lpstr>Power</vt:lpstr>
      <vt:lpstr>Electronic Mixers</vt:lpstr>
      <vt:lpstr>Electronic Mixers….</vt:lpstr>
      <vt:lpstr>Electronic Mixers….</vt:lpstr>
      <vt:lpstr>An analog audio</vt:lpstr>
      <vt:lpstr>Digital Audio:</vt:lpstr>
      <vt:lpstr>PowerPoint Presentation</vt:lpstr>
      <vt:lpstr>Digital Audio…</vt:lpstr>
      <vt:lpstr>PowerPoint Presentation</vt:lpstr>
      <vt:lpstr>Reproduction:</vt:lpstr>
      <vt:lpstr>PowerPoint Presentation</vt:lpstr>
      <vt:lpstr>PowerPoint Presentation</vt:lpstr>
      <vt:lpstr>PowerPoint Presentation</vt:lpstr>
      <vt:lpstr>PowerPoint Presentation</vt:lpstr>
      <vt:lpstr>Audio Data Compression</vt:lpstr>
      <vt:lpstr>Types of compression techniques:</vt:lpstr>
      <vt:lpstr>PowerPoint Presentation</vt:lpstr>
      <vt:lpstr>PowerPoint Presentation</vt:lpstr>
      <vt:lpstr>PowerPoint Presentation</vt:lpstr>
      <vt:lpstr>PowerPoint Presentation</vt:lpstr>
      <vt:lpstr>PowerPoint Presentation</vt:lpstr>
      <vt:lpstr>PowerPoint Presentation</vt:lpstr>
      <vt:lpstr>Predictive encoding</vt:lpstr>
      <vt:lpstr>A Home theatre</vt:lpstr>
      <vt:lpstr>PowerPoint Presentation</vt:lpstr>
      <vt:lpstr>A Home theatre ….</vt:lpstr>
      <vt:lpstr>A Home theatre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Adwait Purao</cp:lastModifiedBy>
  <cp:revision>1</cp:revision>
  <dcterms:modified xsi:type="dcterms:W3CDTF">2024-11-23T18:02:23Z</dcterms:modified>
</cp:coreProperties>
</file>