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90" r:id="rId2"/>
    <p:sldId id="303" r:id="rId3"/>
    <p:sldId id="304" r:id="rId4"/>
    <p:sldId id="265" r:id="rId5"/>
    <p:sldId id="291" r:id="rId6"/>
    <p:sldId id="292" r:id="rId7"/>
    <p:sldId id="266" r:id="rId8"/>
    <p:sldId id="263" r:id="rId9"/>
    <p:sldId id="267" r:id="rId10"/>
    <p:sldId id="311" r:id="rId11"/>
    <p:sldId id="305" r:id="rId12"/>
    <p:sldId id="312" r:id="rId13"/>
    <p:sldId id="268" r:id="rId14"/>
    <p:sldId id="262" r:id="rId15"/>
  </p:sldIdLst>
  <p:sldSz cx="9144000" cy="6858000" type="screen4x3"/>
  <p:notesSz cx="7051675" cy="93091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051675" cy="9309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1946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698500"/>
            <a:ext cx="4652963" cy="34893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4850" y="4421188"/>
            <a:ext cx="5641975" cy="4187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95738" y="8842375"/>
            <a:ext cx="3054350" cy="463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EB6E3036-61B4-4581-908D-6E8B0A9D44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F757C60A-6914-493B-9C10-078E0AE93C9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A1107E7-E929-4B6B-BE10-5756B0DFA04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516679B-C133-4660-9BA4-118659CD07B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91A7D8D-0DD9-4FF8-B334-1731A783435A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8121267-66CE-4CA8-BEE9-4D3142485B0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E0EFE827-9887-427D-9F76-835BB6417509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8D03A9D-305F-47A1-AE41-207C2B13AB2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8D03A9D-305F-47A1-AE41-207C2B13AB2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D0ED854-9A32-40E9-897D-DEFCCD0566D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D0ED854-9A32-40E9-897D-DEFCCD0566D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solidFill>
            <a:srgbClr val="FFFFFF"/>
          </a:solidFill>
          <a:ln/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4421188"/>
            <a:ext cx="5643563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3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649B92-5A06-4255-A968-749083617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8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ACE37-90CE-416A-9E36-C0C0C6F86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7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581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CFCBA-7A57-4F0E-83BE-CB08E9F34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CA5DE-75DF-4C86-90AE-C97261F29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0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F6B8-36C5-49E3-AB64-435339F5B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6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86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5DD05-DFAE-4DDD-93A8-ABE879B79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0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378C8-CDED-4117-BD71-D1F045F57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0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0225-6136-48DD-BDBE-B5B745E04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2972B-61E1-444E-91CF-D6DC39709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18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9979B-C7BB-458F-B4E8-0A14F6A17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63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3E8E4-F94E-414A-8C6F-682EEDD35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15120938 w 5772"/>
              <a:gd name="T1" fmla="*/ 5040317 h 656"/>
              <a:gd name="T2" fmla="*/ 2147483646 w 5772"/>
              <a:gd name="T3" fmla="*/ 0 h 656"/>
              <a:gd name="T4" fmla="*/ 2147483646 w 5772"/>
              <a:gd name="T5" fmla="*/ 924899026 h 656"/>
              <a:gd name="T6" fmla="*/ 2147483646 w 5772"/>
              <a:gd name="T7" fmla="*/ 138609521 h 656"/>
              <a:gd name="T8" fmla="*/ 2147483646 w 5772"/>
              <a:gd name="T9" fmla="*/ 536794590 h 656"/>
              <a:gd name="T10" fmla="*/ 2147483646 w 5772"/>
              <a:gd name="T11" fmla="*/ 1106350450 h 656"/>
              <a:gd name="T12" fmla="*/ 2147483646 w 5772"/>
              <a:gd name="T13" fmla="*/ 506552686 h 656"/>
              <a:gd name="T14" fmla="*/ 0 w 5772"/>
              <a:gd name="T15" fmla="*/ 1653225675 h 656"/>
              <a:gd name="T16" fmla="*/ 15120938 w 5772"/>
              <a:gd name="T17" fmla="*/ 504031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998"/>
                </a:srgbClr>
              </a:gs>
              <a:gs pos="100000">
                <a:srgbClr val="00EBF8">
                  <a:alpha val="56000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AutoShape 2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6 w 3000"/>
              <a:gd name="T3" fmla="*/ 648822277 h 595"/>
              <a:gd name="T4" fmla="*/ 2147483646 w 3000"/>
              <a:gd name="T5" fmla="*/ 213973441 h 595"/>
              <a:gd name="T6" fmla="*/ 2147483646 w 3000"/>
              <a:gd name="T7" fmla="*/ 6901954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998"/>
                </a:srgbClr>
              </a:gs>
              <a:gs pos="100000">
                <a:srgbClr val="009BE5">
                  <a:alpha val="31000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80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8013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604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SzPct val="100000"/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C8131404-BA30-46EE-BC2C-3B31631C9E0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8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-12" y="128"/>
              <a:ext cx="5771" cy="407"/>
              <a:chOff x="-12" y="128"/>
              <a:chExt cx="5771" cy="407"/>
            </a:xfrm>
          </p:grpSpPr>
          <p:pic>
            <p:nvPicPr>
              <p:cNvPr id="1038" name="Picture 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1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0" cy="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1036" name="Picture 1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2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7" name="Text Box 14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0" cy="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3600450"/>
          </a:xfrm>
        </p:spPr>
        <p:txBody>
          <a:bodyPr/>
          <a:lstStyle/>
          <a:p>
            <a:pPr algn="ctr"/>
            <a:r>
              <a:rPr lang="en-US" altLang="en-US" dirty="0" smtClean="0"/>
              <a:t>Cryptography and Computer Security (CSS)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smtClean="0"/>
              <a:t>Lecture # 1</a:t>
            </a:r>
            <a:endParaRPr lang="en-US" altLang="en-US" dirty="0" smtClean="0"/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858000" cy="1752600"/>
          </a:xfrm>
        </p:spPr>
        <p:txBody>
          <a:bodyPr anchor="b"/>
          <a:lstStyle/>
          <a:p>
            <a:r>
              <a:rPr lang="en-US" altLang="en-US" smtClean="0"/>
              <a:t>Dr. Anant V Nimkar PhD(CSE-IIT Kharagpur) </a:t>
            </a:r>
          </a:p>
          <a:p>
            <a:r>
              <a:rPr lang="en-US" altLang="en-US" smtClean="0"/>
              <a:t>Associate Professor</a:t>
            </a:r>
          </a:p>
          <a:p>
            <a:endParaRPr lang="en-US" altLang="en-US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133600" y="6019800"/>
            <a:ext cx="51244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>
              <a:buSzPct val="100000"/>
            </a:pPr>
            <a:r>
              <a:rPr lang="en-US" altLang="en-US" sz="1800" b="1">
                <a:solidFill>
                  <a:srgbClr val="000000"/>
                </a:solidFill>
              </a:rPr>
              <a:t>Department of Computer Engineering</a:t>
            </a:r>
          </a:p>
          <a:p>
            <a:pPr algn="ctr">
              <a:buSzPct val="100000"/>
            </a:pPr>
            <a:r>
              <a:rPr lang="en-US" altLang="en-US" sz="1800" b="1">
                <a:solidFill>
                  <a:srgbClr val="000000"/>
                </a:solidFill>
              </a:rPr>
              <a:t>Sardar Patel Institute of Technology 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Reference Books</a:t>
            </a:r>
            <a:endParaRPr lang="en-US" altLang="en-US" sz="3000" b="1" dirty="0">
              <a:solidFill>
                <a:srgbClr val="04617B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86800" cy="294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Behrouz A </a:t>
            </a:r>
            <a:r>
              <a:rPr lang="en-IN" alt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Fourouzan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alt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Debdeep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Mukhopadhyay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 Cryptography and Network", TMH India , 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altLang="en-US" sz="24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2010</a:t>
            </a:r>
          </a:p>
          <a:p>
            <a:pPr algn="just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Matt Bishop, "Computer Security Art and Science", Addison- Wesley, </a:t>
            </a:r>
            <a:r>
              <a:rPr lang="en-I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altLang="en-US" sz="2400" baseline="30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2002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CSS </a:t>
            </a: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Theory Syllabus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26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000000"/>
                </a:solidFill>
              </a:rPr>
              <a:t>Introduction to Security and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Cryptography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Security – Goals, Services, Mechanisms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Cryptography</a:t>
            </a:r>
          </a:p>
          <a:p>
            <a:pPr lvl="2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Symmetric </a:t>
            </a:r>
            <a:r>
              <a:rPr lang="en-US" altLang="en-US" sz="2400" dirty="0">
                <a:solidFill>
                  <a:srgbClr val="000000"/>
                </a:solidFill>
              </a:rPr>
              <a:t>Cipher </a:t>
            </a:r>
            <a:r>
              <a:rPr lang="en-US" altLang="en-US" sz="2400" dirty="0" smtClean="0">
                <a:solidFill>
                  <a:srgbClr val="000000"/>
                </a:solidFill>
              </a:rPr>
              <a:t>Model</a:t>
            </a:r>
          </a:p>
          <a:p>
            <a:pPr lvl="2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Substitution &amp; Transportation Techniques</a:t>
            </a:r>
          </a:p>
          <a:p>
            <a:pPr lvl="2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Block and Stream Ciphers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000000"/>
                </a:solidFill>
              </a:rPr>
              <a:t>Secret and Public Key Cryptography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Techniques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Secret   Key  </a:t>
            </a:r>
            <a:r>
              <a:rPr lang="en-US" altLang="en-US" sz="2400" dirty="0" smtClean="0">
                <a:solidFill>
                  <a:srgbClr val="000000"/>
                </a:solidFill>
              </a:rPr>
              <a:t>Cryptography - DES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Public   Key  Cryptography - </a:t>
            </a:r>
            <a:r>
              <a:rPr lang="en-US" altLang="en-US" sz="2400" dirty="0" smtClean="0">
                <a:solidFill>
                  <a:srgbClr val="000000"/>
                </a:solidFill>
              </a:rPr>
              <a:t>RSA, DH </a:t>
            </a:r>
            <a:r>
              <a:rPr lang="en-US" altLang="en-US" sz="2400" dirty="0">
                <a:solidFill>
                  <a:srgbClr val="000000"/>
                </a:solidFill>
              </a:rPr>
              <a:t>Key Exchange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000000"/>
                </a:solidFill>
              </a:rPr>
              <a:t>Hashing Algorithms and Authentication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Protocols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Cryptographic Hash Functions – HMAC, Digital </a:t>
            </a:r>
            <a:r>
              <a:rPr lang="en-US" altLang="en-US" sz="2400" dirty="0" smtClean="0">
                <a:solidFill>
                  <a:srgbClr val="000000"/>
                </a:solidFill>
              </a:rPr>
              <a:t>signatures, Digital Signature Schemes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Authentication Protocols - </a:t>
            </a:r>
            <a:r>
              <a:rPr lang="en-US" altLang="en-US" sz="2400" dirty="0" smtClean="0">
                <a:solidFill>
                  <a:srgbClr val="000000"/>
                </a:solidFill>
              </a:rPr>
              <a:t>Key </a:t>
            </a:r>
            <a:r>
              <a:rPr lang="en-US" altLang="en-US" sz="2400" dirty="0">
                <a:solidFill>
                  <a:srgbClr val="000000"/>
                </a:solidFill>
              </a:rPr>
              <a:t>Management, Public Key Infrastructure, </a:t>
            </a:r>
            <a:r>
              <a:rPr lang="en-US" altLang="en-US" sz="2400" dirty="0" smtClean="0">
                <a:solidFill>
                  <a:srgbClr val="000000"/>
                </a:solidFill>
              </a:rPr>
              <a:t>PGP, Kerberos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CSS </a:t>
            </a: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Theory Syllabus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System Security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Intrusion </a:t>
            </a:r>
            <a:r>
              <a:rPr lang="en-US" altLang="en-US" sz="2400" dirty="0">
                <a:solidFill>
                  <a:srgbClr val="000000"/>
                </a:solidFill>
              </a:rPr>
              <a:t>Detection System, Types </a:t>
            </a:r>
            <a:r>
              <a:rPr lang="en-US" altLang="en-US" sz="2400" dirty="0" smtClean="0">
                <a:solidFill>
                  <a:srgbClr val="000000"/>
                </a:solidFill>
              </a:rPr>
              <a:t>of IDS, Firewalls </a:t>
            </a:r>
            <a:r>
              <a:rPr lang="en-US" altLang="en-US" sz="2400" dirty="0">
                <a:solidFill>
                  <a:srgbClr val="000000"/>
                </a:solidFill>
              </a:rPr>
              <a:t>Characteristics, Types of Firewalls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Internet Protocol Security (</a:t>
            </a:r>
            <a:r>
              <a:rPr lang="en-US" altLang="en-US" sz="2400" dirty="0" err="1">
                <a:solidFill>
                  <a:srgbClr val="000000"/>
                </a:solidFill>
              </a:rPr>
              <a:t>IPSec</a:t>
            </a:r>
            <a:r>
              <a:rPr lang="en-US" altLang="en-US" sz="2400" dirty="0" smtClean="0">
                <a:solidFill>
                  <a:srgbClr val="000000"/>
                </a:solidFill>
              </a:rPr>
              <a:t>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Secure </a:t>
            </a:r>
            <a:r>
              <a:rPr lang="en-US" altLang="en-US" sz="2400" dirty="0">
                <a:solidFill>
                  <a:srgbClr val="000000"/>
                </a:solidFill>
              </a:rPr>
              <a:t>Sockets Layer </a:t>
            </a:r>
            <a:r>
              <a:rPr lang="en-US" altLang="en-US" sz="2400" dirty="0" smtClean="0">
                <a:solidFill>
                  <a:srgbClr val="000000"/>
                </a:solidFill>
              </a:rPr>
              <a:t>(SSL)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Transport </a:t>
            </a:r>
            <a:r>
              <a:rPr lang="en-US" altLang="en-US" sz="2400" dirty="0">
                <a:solidFill>
                  <a:srgbClr val="000000"/>
                </a:solidFill>
              </a:rPr>
              <a:t>Layer </a:t>
            </a:r>
            <a:r>
              <a:rPr lang="en-US" altLang="en-US" sz="2400" dirty="0" smtClean="0">
                <a:solidFill>
                  <a:srgbClr val="000000"/>
                </a:solidFill>
              </a:rPr>
              <a:t>Security (TLS)</a:t>
            </a:r>
          </a:p>
          <a:p>
            <a:pPr lvl="1" algn="just"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Non-cryptographic </a:t>
            </a:r>
            <a:r>
              <a:rPr lang="en-US" altLang="en-US" sz="2400" dirty="0">
                <a:solidFill>
                  <a:srgbClr val="000000"/>
                </a:solidFill>
              </a:rPr>
              <a:t>protocol </a:t>
            </a:r>
            <a:r>
              <a:rPr lang="en-US" altLang="en-US" sz="2400" dirty="0" smtClean="0">
                <a:solidFill>
                  <a:srgbClr val="000000"/>
                </a:solidFill>
              </a:rPr>
              <a:t>Vulnerabilities -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DoS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DDoS</a:t>
            </a:r>
            <a:r>
              <a:rPr lang="en-US" altLang="en-US" sz="2400" dirty="0">
                <a:solidFill>
                  <a:srgbClr val="000000"/>
                </a:solidFill>
              </a:rPr>
              <a:t>, Session Hijacking and </a:t>
            </a:r>
            <a:r>
              <a:rPr lang="en-US" altLang="en-US" sz="2400" dirty="0" smtClean="0">
                <a:solidFill>
                  <a:srgbClr val="000000"/>
                </a:solidFill>
              </a:rPr>
              <a:t>Spoofing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2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CSS </a:t>
            </a: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Lab Experiments</a:t>
            </a:r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04800" y="1139825"/>
            <a:ext cx="8534400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 different substitution techniques.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 different transportation techniques.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Implementation of RSA algorithm.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Implementation of </a:t>
            </a:r>
            <a:r>
              <a:rPr lang="en-US" altLang="en-US" sz="2400" dirty="0" err="1">
                <a:solidFill>
                  <a:srgbClr val="000000"/>
                </a:solidFill>
              </a:rPr>
              <a:t>Diffie</a:t>
            </a:r>
            <a:r>
              <a:rPr lang="en-US" altLang="en-US" sz="2400" dirty="0">
                <a:solidFill>
                  <a:srgbClr val="000000"/>
                </a:solidFill>
              </a:rPr>
              <a:t>-Hellman key exchange algorithm.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Generate and calculate Hashes and checksum files.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 Pretty Good Privacy (PGP) security method.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 SNORT Intrusion Detection System.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Configure Firewall rules using IP tables.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 Dos and </a:t>
            </a:r>
            <a:r>
              <a:rPr lang="en-US" altLang="en-US" sz="2400" dirty="0" err="1">
                <a:solidFill>
                  <a:srgbClr val="000000"/>
                </a:solidFill>
              </a:rPr>
              <a:t>DDoS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Implement Session Hijacking attack.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3635375"/>
          </a:xfrm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 smtClean="0"/>
              <a:t>CSS </a:t>
            </a:r>
            <a:r>
              <a:rPr lang="en-US" dirty="0"/>
              <a:t>Course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smtClean="0"/>
              <a:t>CS401)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/>
          <a:lstStyle/>
          <a:p>
            <a:r>
              <a:rPr lang="en-US" altLang="en-US" dirty="0" smtClean="0"/>
              <a:t>Introduction to </a:t>
            </a:r>
            <a:r>
              <a:rPr lang="en-US" altLang="en-US" dirty="0" smtClean="0"/>
              <a:t>CSS </a:t>
            </a:r>
            <a:r>
              <a:rPr lang="en-US" altLang="en-US" dirty="0" smtClean="0"/>
              <a:t>Course</a:t>
            </a:r>
          </a:p>
        </p:txBody>
      </p:sp>
      <p:sp>
        <p:nvSpPr>
          <p:cNvPr id="4099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248400" cy="27432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Credits</a:t>
            </a:r>
            <a:r>
              <a:rPr lang="en-US" altLang="en-US" sz="2400" dirty="0" smtClean="0">
                <a:solidFill>
                  <a:schemeClr val="tx1"/>
                </a:solidFill>
              </a:rPr>
              <a:t>, Teaching &amp; Exam Scheme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Academic </a:t>
            </a:r>
            <a:r>
              <a:rPr lang="en-US" altLang="en-US" sz="2400" dirty="0" smtClean="0">
                <a:solidFill>
                  <a:schemeClr val="tx1"/>
                </a:solidFill>
              </a:rPr>
              <a:t>Engagement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Evaluation </a:t>
            </a:r>
            <a:r>
              <a:rPr lang="en-US" altLang="en-US" sz="2400" dirty="0" smtClean="0">
                <a:solidFill>
                  <a:schemeClr val="tx1"/>
                </a:solidFill>
              </a:rPr>
              <a:t>Scheme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CSS </a:t>
            </a:r>
            <a:r>
              <a:rPr lang="en-US" altLang="en-US" sz="2400" dirty="0" smtClean="0">
                <a:solidFill>
                  <a:schemeClr val="tx1"/>
                </a:solidFill>
              </a:rPr>
              <a:t>Course Outcomes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Text and Reference Books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Syllabus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Teaching Scheme, Credits &amp; </a:t>
            </a: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Examination </a:t>
            </a: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Scheme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534400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CSS</a:t>
            </a:r>
            <a:r>
              <a:rPr lang="en-US" altLang="en-US" sz="2400" dirty="0" smtClean="0">
                <a:solidFill>
                  <a:srgbClr val="000000"/>
                </a:solidFill>
              </a:rPr>
              <a:t> – </a:t>
            </a:r>
            <a:r>
              <a:rPr lang="en-US" altLang="en-US" sz="2400" dirty="0">
                <a:solidFill>
                  <a:srgbClr val="000000"/>
                </a:solidFill>
              </a:rPr>
              <a:t>Teaching </a:t>
            </a:r>
            <a:r>
              <a:rPr lang="en-US" altLang="en-US" sz="2400" dirty="0" smtClean="0">
                <a:solidFill>
                  <a:srgbClr val="000000"/>
                </a:solidFill>
              </a:rPr>
              <a:t>Engagement </a:t>
            </a:r>
            <a:r>
              <a:rPr lang="en-US" altLang="en-US" sz="2400" dirty="0">
                <a:solidFill>
                  <a:srgbClr val="000000"/>
                </a:solidFill>
              </a:rPr>
              <a:t>and </a:t>
            </a:r>
            <a:r>
              <a:rPr lang="en-US" altLang="en-US" sz="2400" dirty="0" smtClean="0">
                <a:solidFill>
                  <a:srgbClr val="000000"/>
                </a:solidFill>
              </a:rPr>
              <a:t>Credits</a:t>
            </a:r>
          </a:p>
          <a:p>
            <a:pPr algn="just">
              <a:lnSpc>
                <a:spcPct val="150000"/>
              </a:lnSpc>
              <a:buSzPct val="100000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CSS </a:t>
            </a:r>
            <a:r>
              <a:rPr lang="en-US" altLang="en-US" sz="2400" dirty="0" smtClean="0">
                <a:solidFill>
                  <a:srgbClr val="000000"/>
                </a:solidFill>
              </a:rPr>
              <a:t>Examination </a:t>
            </a:r>
            <a:r>
              <a:rPr lang="en-US" altLang="en-US" sz="2400" dirty="0">
                <a:solidFill>
                  <a:srgbClr val="000000"/>
                </a:solidFill>
              </a:rPr>
              <a:t>Scheme</a:t>
            </a:r>
          </a:p>
          <a:p>
            <a:pPr algn="just">
              <a:lnSpc>
                <a:spcPct val="150000"/>
              </a:lnSpc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58331"/>
              </p:ext>
            </p:extLst>
          </p:nvPr>
        </p:nvGraphicFramePr>
        <p:xfrm>
          <a:off x="822325" y="2362201"/>
          <a:ext cx="359727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578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Weekly</a:t>
                      </a:r>
                      <a:r>
                        <a:rPr lang="en-US" sz="2400" baseline="0" dirty="0" smtClean="0"/>
                        <a:t> Engagement</a:t>
                      </a:r>
                      <a:endParaRPr lang="en-US" sz="2400" dirty="0"/>
                    </a:p>
                  </a:txBody>
                  <a:tcPr marL="91427" marR="914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27" marR="914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27" marR="914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27" marR="9142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27" marR="91427" anchor="ctr"/>
                </a:tc>
                <a:extLst>
                  <a:ext uri="{0D108BD9-81ED-4DB2-BD59-A6C34878D82A}">
                    <a16:rowId xmlns:a16="http://schemas.microsoft.com/office/drawing/2014/main" val="1838234249"/>
                  </a:ext>
                </a:extLst>
              </a:tr>
              <a:tr h="4255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marL="91427" marR="914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2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/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dirty="0"/>
                    </a:p>
                  </a:txBody>
                  <a:tcPr marL="91427" marR="91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91427" marR="914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1479"/>
              </p:ext>
            </p:extLst>
          </p:nvPr>
        </p:nvGraphicFramePr>
        <p:xfrm>
          <a:off x="762000" y="4953174"/>
          <a:ext cx="3429001" cy="1371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Theory</a:t>
                      </a:r>
                      <a:endParaRPr lang="en-US" sz="2400" dirty="0"/>
                    </a:p>
                  </a:txBody>
                  <a:tcPr marT="45691" marB="4569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691" marB="4569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691" marB="4569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691" marB="45691" anchor="ctr"/>
                </a:tc>
                <a:extLst>
                  <a:ext uri="{0D108BD9-81ED-4DB2-BD59-A6C34878D82A}">
                    <a16:rowId xmlns:a16="http://schemas.microsoft.com/office/drawing/2014/main" val="313055041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ISE</a:t>
                      </a:r>
                    </a:p>
                  </a:txBody>
                  <a:tcPr marT="45691" marB="45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MSE</a:t>
                      </a:r>
                    </a:p>
                  </a:txBody>
                  <a:tcPr marT="45691" marB="45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ESE</a:t>
                      </a:r>
                    </a:p>
                  </a:txBody>
                  <a:tcPr marT="45691" marB="45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marT="45691" marB="456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marT="45691" marB="45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marT="45691" marB="45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marT="45691" marB="45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T="45691" marB="456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8362"/>
              </p:ext>
            </p:extLst>
          </p:nvPr>
        </p:nvGraphicFramePr>
        <p:xfrm>
          <a:off x="4952999" y="2438400"/>
          <a:ext cx="3352801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Credit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43069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Credits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38832"/>
              </p:ext>
            </p:extLst>
          </p:nvPr>
        </p:nvGraphicFramePr>
        <p:xfrm>
          <a:off x="4724400" y="4953000"/>
          <a:ext cx="3962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Laboratory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467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Evaluation </a:t>
            </a: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Scheme</a:t>
            </a:r>
            <a:endParaRPr lang="en-US" altLang="en-US" sz="3000" b="1" dirty="0">
              <a:solidFill>
                <a:srgbClr val="04617B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04800" y="1382713"/>
            <a:ext cx="85344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000000"/>
                </a:solidFill>
              </a:rPr>
              <a:t>CSS </a:t>
            </a:r>
            <a:r>
              <a:rPr lang="en-US" altLang="en-US" sz="2400" dirty="0">
                <a:solidFill>
                  <a:srgbClr val="000000"/>
                </a:solidFill>
              </a:rPr>
              <a:t>Theory – Evaluation Scheme</a:t>
            </a:r>
          </a:p>
          <a:p>
            <a:pPr algn="just">
              <a:lnSpc>
                <a:spcPct val="150000"/>
              </a:lnSpc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91997"/>
              </p:ext>
            </p:extLst>
          </p:nvPr>
        </p:nvGraphicFramePr>
        <p:xfrm>
          <a:off x="533400" y="2133600"/>
          <a:ext cx="8229600" cy="39933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Sr. No.</a:t>
                      </a:r>
                      <a:endParaRPr lang="en-US" sz="2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endParaRPr lang="en-US" sz="2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Breakup Tests</a:t>
                      </a:r>
                      <a:endParaRPr lang="en-US" sz="2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Marks</a:t>
                      </a:r>
                      <a:endParaRPr lang="en-US" sz="2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Weightage</a:t>
                      </a:r>
                      <a:endParaRPr lang="en-US" sz="2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9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 1 (Understanding Test Series)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 2 (MCQ at CE/CSE Dept. Test)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Test of One</a:t>
                      </a:r>
                      <a:r>
                        <a:rPr lang="en-IN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ESE 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Test of Three Hour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86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Evaluation </a:t>
            </a: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Scheme</a:t>
            </a:r>
            <a:endParaRPr lang="en-US" altLang="en-US" sz="3000" b="1" dirty="0">
              <a:solidFill>
                <a:srgbClr val="04617B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CSS Lab – Evaluation Scheme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9600" y="2362200"/>
          <a:ext cx="8001000" cy="193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Sr. No.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(Weightage)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 (Laboratory</a:t>
                      </a:r>
                      <a:r>
                        <a:rPr lang="en-IN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Experiments)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Weekly Theory and Lab Sessions </a:t>
            </a:r>
            <a:endParaRPr lang="en-US" altLang="en-US" sz="3000" b="1" dirty="0">
              <a:solidFill>
                <a:srgbClr val="04617B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>
                <a:solidFill>
                  <a:srgbClr val="000000"/>
                </a:solidFill>
              </a:rPr>
              <a:t> Theory Session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25140"/>
              </p:ext>
            </p:extLst>
          </p:nvPr>
        </p:nvGraphicFramePr>
        <p:xfrm>
          <a:off x="685801" y="1905000"/>
          <a:ext cx="6934201" cy="8543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559411430"/>
                    </a:ext>
                  </a:extLst>
                </a:gridCol>
              </a:tblGrid>
              <a:tr h="4576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Venue</a:t>
                      </a:r>
                      <a:endParaRPr 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01:30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3:30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703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66" marB="457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68" name="Text Box 3"/>
          <p:cNvSpPr txBox="1">
            <a:spLocks noChangeArrowheads="1"/>
          </p:cNvSpPr>
          <p:nvPr/>
        </p:nvSpPr>
        <p:spPr bwMode="auto">
          <a:xfrm>
            <a:off x="304800" y="2925763"/>
            <a:ext cx="853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 Lab Sessions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03507"/>
              </p:ext>
            </p:extLst>
          </p:nvPr>
        </p:nvGraphicFramePr>
        <p:xfrm>
          <a:off x="685800" y="3733800"/>
          <a:ext cx="6934199" cy="26003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3132242469"/>
                    </a:ext>
                  </a:extLst>
                </a:gridCol>
              </a:tblGrid>
              <a:tr h="4571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Batch</a:t>
                      </a: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Venue</a:t>
                      </a:r>
                      <a:endParaRPr 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</a:t>
                      </a: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3:30 PM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05:30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&amp; II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410-A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&amp;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</a:t>
                      </a: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10:30 AM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12:30 PM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403-B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01:30 PM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03:30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406-A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01:30 PM - 03:30 PM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410-A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3:30 PM - 05:30 PM</a:t>
                      </a:r>
                    </a:p>
                  </a:txBody>
                  <a:tcPr marT="45698" marB="4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604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70823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CSS </a:t>
            </a: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Course Outcomes</a:t>
            </a: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Describe the different types of the cryptographic algorithms to secure information.</a:t>
            </a:r>
          </a:p>
          <a:p>
            <a:pPr algn="just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Apply different cryptographic techniques to solve security-related problems.</a:t>
            </a:r>
          </a:p>
          <a:p>
            <a:pPr algn="just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Create a message digest from data to authenticate authorized user.</a:t>
            </a:r>
          </a:p>
          <a:p>
            <a:pPr algn="just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</a:rPr>
              <a:t>Use system security </a:t>
            </a:r>
            <a:r>
              <a:rPr lang="en-US" altLang="en-US" sz="2400" dirty="0" smtClean="0">
                <a:solidFill>
                  <a:srgbClr val="000000"/>
                </a:solidFill>
              </a:rPr>
              <a:t>practices.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000" b="1" dirty="0">
                <a:solidFill>
                  <a:srgbClr val="04617B"/>
                </a:solidFill>
                <a:latin typeface="Calibri" panose="020F0502020204030204" pitchFamily="34" charset="0"/>
              </a:rPr>
              <a:t>Text </a:t>
            </a:r>
            <a:r>
              <a:rPr lang="en-US" altLang="en-US" sz="3000" b="1" dirty="0" smtClean="0">
                <a:solidFill>
                  <a:srgbClr val="04617B"/>
                </a:solidFill>
                <a:latin typeface="Calibri" panose="020F0502020204030204" pitchFamily="34" charset="0"/>
              </a:rPr>
              <a:t>Books</a:t>
            </a:r>
            <a:endParaRPr lang="en-US" altLang="en-US" sz="3000" b="1" dirty="0">
              <a:solidFill>
                <a:srgbClr val="04617B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86800" cy="600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just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William Stallings, "Cryptography and Network Security: Principles and Practice", Pearson , </a:t>
            </a:r>
            <a:r>
              <a:rPr lang="en-I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altLang="en-US" sz="2400" baseline="30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2011</a:t>
            </a:r>
          </a:p>
          <a:p>
            <a:pPr algn="just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Bernard Menezes, "Network Security and Cryptography", Cengage Learning, 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altLang="en-US" sz="24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2011</a:t>
            </a:r>
          </a:p>
          <a:p>
            <a:pPr algn="just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Behrouz A </a:t>
            </a:r>
            <a:r>
              <a:rPr lang="en-IN" alt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Fourouzan</a:t>
            </a: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“Cryptography and Network Security”, TMH India, </a:t>
            </a:r>
            <a:r>
              <a:rPr lang="en-I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altLang="en-US" sz="2400" baseline="30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  <a:r>
              <a:rPr lang="en-I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2007</a:t>
            </a:r>
          </a:p>
          <a:p>
            <a:pPr algn="just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Charles P. </a:t>
            </a:r>
            <a:r>
              <a:rPr lang="en-IN" alt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“Security in Computing”, Pearson Education, 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altLang="en-US" sz="24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2015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457200" y="10668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12830</TotalTime>
  <Words>639</Words>
  <Application>Microsoft Office PowerPoint</Application>
  <PresentationFormat>On-screen Show (4:3)</PresentationFormat>
  <Paragraphs>195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Constantia</vt:lpstr>
      <vt:lpstr>Courier New</vt:lpstr>
      <vt:lpstr>DejaVu Sans</vt:lpstr>
      <vt:lpstr>Droid Sans Fallback</vt:lpstr>
      <vt:lpstr>Times New Roman</vt:lpstr>
      <vt:lpstr>Wingdings</vt:lpstr>
      <vt:lpstr>Office Theme</vt:lpstr>
      <vt:lpstr>Cryptography and Computer Security (CSS) Lecture # 1</vt:lpstr>
      <vt:lpstr>Introduction  to  CSS Course (CS401)</vt:lpstr>
      <vt:lpstr>Introduction to CSS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Video-on-demand server</dc:title>
  <dc:subject/>
  <dc:creator>Anant Nimkar</dc:creator>
  <cp:keywords/>
  <dc:description/>
  <cp:lastModifiedBy>avn</cp:lastModifiedBy>
  <cp:revision>1494</cp:revision>
  <cp:lastPrinted>1601-01-01T00:00:00Z</cp:lastPrinted>
  <dcterms:created xsi:type="dcterms:W3CDTF">2007-10-08T11:12:29Z</dcterms:created>
  <dcterms:modified xsi:type="dcterms:W3CDTF">2024-08-05T16:21:13Z</dcterms:modified>
</cp:coreProperties>
</file>