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1"/>
  </p:notesMasterIdLst>
  <p:sldIdLst>
    <p:sldId id="436" r:id="rId3"/>
    <p:sldId id="437" r:id="rId4"/>
    <p:sldId id="438" r:id="rId5"/>
    <p:sldId id="426" r:id="rId6"/>
    <p:sldId id="410" r:id="rId7"/>
    <p:sldId id="411" r:id="rId8"/>
    <p:sldId id="427" r:id="rId9"/>
    <p:sldId id="428" r:id="rId10"/>
    <p:sldId id="412" r:id="rId11"/>
    <p:sldId id="413" r:id="rId12"/>
    <p:sldId id="414" r:id="rId13"/>
    <p:sldId id="415" r:id="rId14"/>
    <p:sldId id="416" r:id="rId15"/>
    <p:sldId id="419" r:id="rId16"/>
    <p:sldId id="417" r:id="rId17"/>
    <p:sldId id="418" r:id="rId18"/>
    <p:sldId id="420" r:id="rId19"/>
    <p:sldId id="421" r:id="rId20"/>
    <p:sldId id="422" r:id="rId21"/>
    <p:sldId id="423" r:id="rId22"/>
    <p:sldId id="424" r:id="rId23"/>
    <p:sldId id="425" r:id="rId24"/>
    <p:sldId id="430" r:id="rId25"/>
    <p:sldId id="431" r:id="rId26"/>
    <p:sldId id="432" r:id="rId27"/>
    <p:sldId id="433" r:id="rId28"/>
    <p:sldId id="434" r:id="rId29"/>
    <p:sldId id="43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2D2"/>
    <a:srgbClr val="C0C0C0"/>
    <a:srgbClr val="008000"/>
    <a:srgbClr val="4D4C4D"/>
    <a:srgbClr val="66FF66"/>
    <a:srgbClr val="E40524"/>
    <a:srgbClr val="385D8A"/>
    <a:srgbClr val="34495E"/>
    <a:srgbClr val="FDFDF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5" autoAdjust="0"/>
    <p:restoredTop sz="93615" autoAdjust="0"/>
  </p:normalViewPr>
  <p:slideViewPr>
    <p:cSldViewPr>
      <p:cViewPr varScale="1">
        <p:scale>
          <a:sx n="73" d="100"/>
          <a:sy n="73" d="100"/>
        </p:scale>
        <p:origin x="558"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10/8/2024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8044E-1FC6-45AE-8238-0C67A88010F4}" type="slidenum">
              <a:rPr lang="ru-RU" altLang="en-US"/>
              <a:pPr/>
              <a:t>4</a:t>
            </a:fld>
            <a:endParaRPr lang="ru-RU"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ru-RU" altLang="en-US"/>
              <a:t>Проверить правильность схемы</a:t>
            </a:r>
          </a:p>
        </p:txBody>
      </p:sp>
    </p:spTree>
    <p:extLst>
      <p:ext uri="{BB962C8B-B14F-4D97-AF65-F5344CB8AC3E}">
        <p14:creationId xmlns:p14="http://schemas.microsoft.com/office/powerpoint/2010/main" val="72445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E1C6A10-8B7E-4BAB-BB47-68A0B4C95D15}" type="slidenum">
              <a:rPr lang="en-AU" altLang="en-US" sz="1200"/>
              <a:pPr eaLnBrk="1" hangingPunct="1"/>
              <a:t>23</a:t>
            </a:fld>
            <a:endParaRPr lang="en-AU"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Recall from Chapter 10, that in 1984, T. Elgamal announced a public-key scheme based on discrete logarithms, closely related to the Diffie-Hellman technique [ELGA84, ELGA85]. The ElGamal encryption scheme is designed to enable encryption by a user's public key with decryption by the user's private key. The ElGamal signature scheme involves the use of the private key for encryption and the public key for decryption. The ElGamal cryptosystem is used in some form in a number of standards including the digital signature standard (DSS) and the S/MIME email standard.  As with Diffie-Hellman, the global elements of ElGamal are a prime number </a:t>
            </a:r>
            <a:r>
              <a:rPr lang="en-US" altLang="en-US" i="1">
                <a:latin typeface="Arial" panose="020B0604020202020204" pitchFamily="34" charset="0"/>
                <a:ea typeface="ＭＳ Ｐゴシック" panose="020B0600070205080204" pitchFamily="34" charset="-128"/>
              </a:rPr>
              <a:t>q </a:t>
            </a:r>
            <a:r>
              <a:rPr lang="en-US" altLang="en-US">
                <a:latin typeface="Arial" panose="020B0604020202020204" pitchFamily="34" charset="0"/>
                <a:ea typeface="ＭＳ Ｐゴシック" panose="020B0600070205080204" pitchFamily="34" charset="-128"/>
              </a:rPr>
              <a:t>and </a:t>
            </a:r>
            <a:r>
              <a:rPr lang="en-US" altLang="en-US" i="1">
                <a:latin typeface="Arial" panose="020B0604020202020204" pitchFamily="34" charset="0"/>
                <a:ea typeface="ＭＳ Ｐゴシック" panose="020B0600070205080204" pitchFamily="34" charset="-128"/>
              </a:rPr>
              <a:t>a, </a:t>
            </a:r>
            <a:r>
              <a:rPr lang="en-US" altLang="en-US">
                <a:latin typeface="Arial" panose="020B0604020202020204" pitchFamily="34" charset="0"/>
                <a:ea typeface="ＭＳ Ｐゴシック" panose="020B0600070205080204" pitchFamily="34" charset="-128"/>
              </a:rPr>
              <a:t>which is a primitive root of </a:t>
            </a:r>
            <a:r>
              <a:rPr lang="en-US" altLang="en-US" i="1">
                <a:latin typeface="Arial" panose="020B0604020202020204" pitchFamily="34" charset="0"/>
                <a:ea typeface="ＭＳ Ｐゴシック" panose="020B0600070205080204" pitchFamily="34" charset="-128"/>
              </a:rPr>
              <a:t>q. </a:t>
            </a:r>
            <a:r>
              <a:rPr lang="en-US" altLang="en-US">
                <a:latin typeface="Arial" panose="020B0604020202020204" pitchFamily="34" charset="0"/>
                <a:ea typeface="ＭＳ Ｐゴシック" panose="020B0600070205080204" pitchFamily="34" charset="-128"/>
              </a:rPr>
              <a:t>User A generates a private/public key pair as shown. The security of ElGamal is based on the difficulty of computing discrete logarithms, to recover either x given y, or k given K (next slide).</a:t>
            </a:r>
            <a:endParaRPr lang="en-US" altLang="en-US">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3703458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3D9CA09-8B4A-4865-9F4F-438A5A44C36C}" type="slidenum">
              <a:rPr lang="en-AU" altLang="en-US" sz="1200"/>
              <a:pPr eaLnBrk="1" hangingPunct="1"/>
              <a:t>24</a:t>
            </a:fld>
            <a:endParaRPr lang="en-AU"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To sign a message </a:t>
            </a:r>
            <a:r>
              <a:rPr lang="en-US" altLang="en-US" i="1">
                <a:latin typeface="Arial" panose="020B0604020202020204" pitchFamily="34" charset="0"/>
                <a:ea typeface="ＭＳ Ｐゴシック" panose="020B0600070205080204" pitchFamily="34" charset="-128"/>
              </a:rPr>
              <a:t>M, </a:t>
            </a:r>
            <a:r>
              <a:rPr lang="en-US" altLang="en-US">
                <a:latin typeface="Arial" panose="020B0604020202020204" pitchFamily="34" charset="0"/>
                <a:ea typeface="ＭＳ Ｐゴシック" panose="020B0600070205080204" pitchFamily="34" charset="-128"/>
              </a:rPr>
              <a:t>user </a:t>
            </a:r>
            <a:r>
              <a:rPr lang="en-US" altLang="en-US" i="1">
                <a:latin typeface="Arial" panose="020B0604020202020204" pitchFamily="34" charset="0"/>
                <a:ea typeface="ＭＳ Ｐゴシック" panose="020B0600070205080204" pitchFamily="34" charset="-128"/>
              </a:rPr>
              <a:t>A </a:t>
            </a:r>
            <a:r>
              <a:rPr lang="en-US" altLang="en-US">
                <a:latin typeface="Arial" panose="020B0604020202020204" pitchFamily="34" charset="0"/>
                <a:ea typeface="ＭＳ Ｐゴシック" panose="020B0600070205080204" pitchFamily="34" charset="-128"/>
              </a:rPr>
              <a:t>first computes the hash </a:t>
            </a:r>
            <a:r>
              <a:rPr lang="en-US" altLang="en-US" i="1">
                <a:latin typeface="Arial" panose="020B0604020202020204" pitchFamily="34" charset="0"/>
                <a:ea typeface="ＭＳ Ｐゴシック" panose="020B0600070205080204" pitchFamily="34" charset="-128"/>
              </a:rPr>
              <a:t>m = H(M)</a:t>
            </a:r>
            <a:r>
              <a:rPr lang="en-US" altLang="en-US">
                <a:latin typeface="Arial" panose="020B0604020202020204" pitchFamily="34" charset="0"/>
                <a:ea typeface="ＭＳ Ｐゴシック" panose="020B0600070205080204" pitchFamily="34" charset="-128"/>
              </a:rPr>
              <a:t>, such that </a:t>
            </a:r>
            <a:r>
              <a:rPr lang="en-US" altLang="en-US" i="1">
                <a:latin typeface="Arial" panose="020B0604020202020204" pitchFamily="34" charset="0"/>
                <a:ea typeface="ＭＳ Ｐゴシック" panose="020B0600070205080204" pitchFamily="34" charset="-128"/>
              </a:rPr>
              <a:t>m </a:t>
            </a:r>
            <a:r>
              <a:rPr lang="en-US" altLang="en-US">
                <a:latin typeface="Arial" panose="020B0604020202020204" pitchFamily="34" charset="0"/>
                <a:ea typeface="ＭＳ Ｐゴシック" panose="020B0600070205080204" pitchFamily="34" charset="-128"/>
              </a:rPr>
              <a:t>is an integer in the range</a:t>
            </a:r>
            <a:r>
              <a:rPr lang="en-US" altLang="en-US" i="1">
                <a:latin typeface="Arial" panose="020B0604020202020204" pitchFamily="34" charset="0"/>
                <a:ea typeface="ＭＳ Ｐゴシック" panose="020B0600070205080204" pitchFamily="34" charset="-128"/>
              </a:rPr>
              <a:t> 0 &lt;= m &lt;= q – 1. </a:t>
            </a:r>
            <a:r>
              <a:rPr lang="en-US" altLang="en-US">
                <a:latin typeface="Arial" panose="020B0604020202020204" pitchFamily="34" charset="0"/>
                <a:ea typeface="ＭＳ Ｐゴシック" panose="020B0600070205080204" pitchFamily="34" charset="-128"/>
              </a:rPr>
              <a:t>A then forms a digital signature as shown. </a:t>
            </a:r>
          </a:p>
          <a:p>
            <a:pPr eaLnBrk="1" hangingPunct="1"/>
            <a:r>
              <a:rPr lang="en-US" altLang="en-US">
                <a:latin typeface="Arial" panose="020B0604020202020204" pitchFamily="34" charset="0"/>
                <a:ea typeface="ＭＳ Ｐゴシック" panose="020B0600070205080204" pitchFamily="34" charset="-128"/>
              </a:rPr>
              <a:t>The basic idea with El Gamal signatures is to again choose a temporary random signing  key, protect it, then use it solve the specified equation on the hash of the message to create the signature (in 2 pieces). Verification consists of confirming the validation equation that relates the signature to the (hash of the) message (see text for proof). Again note that El Gamal encryption involves 1 modulo exponentiation and multiplications (vs 1 exponentiation for RSA).</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81196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AE4725B-80CA-48C6-82A8-2700385439CD}" type="slidenum">
              <a:rPr lang="en-AU" altLang="en-US" sz="1200"/>
              <a:pPr eaLnBrk="1" hangingPunct="1"/>
              <a:t>25</a:t>
            </a:fld>
            <a:endParaRPr lang="en-AU" altLang="en-US" sz="1200"/>
          </a:p>
        </p:txBody>
      </p:sp>
      <p:sp>
        <p:nvSpPr>
          <p:cNvPr id="36867" name="Rectangle 1026"/>
          <p:cNvSpPr>
            <a:spLocks noGrp="1" noRot="1" noChangeAspect="1" noChangeArrowheads="1" noTextEdit="1"/>
          </p:cNvSpPr>
          <p:nvPr>
            <p:ph type="sldImg"/>
          </p:nvPr>
        </p:nvSpPr>
        <p:spPr>
          <a:ln/>
        </p:spPr>
      </p:sp>
      <p:sp>
        <p:nvSpPr>
          <p:cNvPr id="368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Here is an example of creating and verifying an </a:t>
            </a:r>
            <a:r>
              <a:rPr lang="en-AU" altLang="en-US">
                <a:latin typeface="Arial" panose="020B0604020202020204" pitchFamily="34" charset="0"/>
                <a:ea typeface="ＭＳ Ｐゴシック" panose="020B0600070205080204" pitchFamily="34" charset="-128"/>
                <a:cs typeface="Arial" panose="020B0604020202020204" pitchFamily="34" charset="0"/>
              </a:rPr>
              <a:t>ElGamal signature </a:t>
            </a:r>
            <a:r>
              <a:rPr lang="en-US" altLang="en-US">
                <a:latin typeface="Arial" panose="020B0604020202020204" pitchFamily="34" charset="0"/>
                <a:ea typeface="ＭＳ Ｐゴシック" panose="020B0600070205080204" pitchFamily="34" charset="-128"/>
                <a:cs typeface="Arial" panose="020B0604020202020204" pitchFamily="34" charset="0"/>
              </a:rPr>
              <a:t>from the text using the prime field GF(19); that is, q = </a:t>
            </a:r>
            <a:r>
              <a:rPr lang="en-US" altLang="en-US">
                <a:latin typeface="Arial" panose="020B0604020202020204" pitchFamily="34" charset="0"/>
                <a:ea typeface="ＭＳ Ｐゴシック" panose="020B0600070205080204" pitchFamily="34" charset="-128"/>
              </a:rPr>
              <a:t>19. It has primitive roots {2, 3, 10, 13, 14, 15}, as shown in Table 8.3.</a:t>
            </a:r>
            <a:r>
              <a:rPr lang="en-US" altLang="en-US">
                <a:latin typeface="Arial" panose="020B0604020202020204" pitchFamily="34" charset="0"/>
                <a:ea typeface="ＭＳ Ｐゴシック" panose="020B0600070205080204" pitchFamily="34" charset="-128"/>
                <a:cs typeface="Arial" panose="020B0604020202020204" pitchFamily="34" charset="0"/>
              </a:rPr>
              <a:t> We choose a = 10. Alice generates a key pair as shown, which is </a:t>
            </a:r>
            <a:r>
              <a:rPr lang="en-US" altLang="en-US">
                <a:latin typeface="Arial" panose="020B0604020202020204" pitchFamily="34" charset="0"/>
                <a:ea typeface="ＭＳ Ｐゴシック" panose="020B0600070205080204" pitchFamily="34" charset="-128"/>
              </a:rPr>
              <a:t>= {19, 10, 4}</a:t>
            </a:r>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a:latin typeface="Arial" panose="020B0604020202020204" pitchFamily="34" charset="0"/>
                <a:ea typeface="ＭＳ Ｐゴシック" panose="020B0600070205080204" pitchFamily="34" charset="-128"/>
              </a:rPr>
              <a:t>Alice can sign a message with hash </a:t>
            </a:r>
            <a:r>
              <a:rPr lang="en-US" altLang="en-US" i="1">
                <a:latin typeface="Arial" panose="020B0604020202020204" pitchFamily="34" charset="0"/>
                <a:ea typeface="ＭＳ Ｐゴシック" panose="020B0600070205080204" pitchFamily="34" charset="-128"/>
                <a:cs typeface="Arial" panose="020B0604020202020204" pitchFamily="34" charset="0"/>
              </a:rPr>
              <a:t>m </a:t>
            </a:r>
            <a:r>
              <a:rPr lang="en-US" altLang="en-US">
                <a:latin typeface="Arial" panose="020B0604020202020204" pitchFamily="34" charset="0"/>
                <a:ea typeface="ＭＳ Ｐゴシック" panose="020B0600070205080204" pitchFamily="34" charset="-128"/>
                <a:cs typeface="Arial" panose="020B0604020202020204" pitchFamily="34" charset="0"/>
              </a:rPr>
              <a:t>= 14 as shown to compute the signature pair (3,4). </a:t>
            </a:r>
            <a:r>
              <a:rPr lang="en-AU" altLang="en-US">
                <a:latin typeface="Arial" panose="020B0604020202020204" pitchFamily="34" charset="0"/>
                <a:ea typeface="ＭＳ Ｐゴシック" panose="020B0600070205080204" pitchFamily="34" charset="-128"/>
              </a:rPr>
              <a:t>Any user B can verify the signature by computing </a:t>
            </a:r>
            <a:r>
              <a:rPr lang="en-US" altLang="en-US">
                <a:latin typeface="Arial" panose="020B0604020202020204" pitchFamily="34" charset="0"/>
                <a:ea typeface="ＭＳ Ｐゴシック" panose="020B0600070205080204" pitchFamily="34" charset="-128"/>
              </a:rPr>
              <a:t>confirming the validation equation as shown.</a:t>
            </a:r>
          </a:p>
          <a:p>
            <a:pPr eaLnBrk="1" hangingPunct="1"/>
            <a:endParaRPr lang="en-AU"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95614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DEDF0AA-7EE7-4865-A5DF-4048AD49BDDC}" type="slidenum">
              <a:rPr lang="en-AU" altLang="en-US" sz="1200"/>
              <a:pPr eaLnBrk="1" hangingPunct="1"/>
              <a:t>26</a:t>
            </a:fld>
            <a:endParaRPr lang="en-AU"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altLang="en-US" i="1">
                <a:latin typeface="Arial" panose="020B0604020202020204" pitchFamily="34" charset="0"/>
                <a:ea typeface="ＭＳ Ｐゴシック" panose="020B0600070205080204" pitchFamily="34" charset="-128"/>
              </a:rPr>
              <a:t>n-bit </a:t>
            </a:r>
            <a:r>
              <a:rPr lang="en-US" altLang="en-US">
                <a:latin typeface="Arial" panose="020B0604020202020204" pitchFamily="34" charset="0"/>
                <a:ea typeface="ＭＳ Ｐゴシック" panose="020B0600070205080204" pitchFamily="34" charset="-128"/>
              </a:rPr>
              <a:t>integer with an </a:t>
            </a:r>
            <a:r>
              <a:rPr lang="en-US" altLang="en-US" i="1">
                <a:latin typeface="Arial" panose="020B0604020202020204" pitchFamily="34" charset="0"/>
                <a:ea typeface="ＭＳ Ｐゴシック" panose="020B0600070205080204" pitchFamily="34" charset="-128"/>
              </a:rPr>
              <a:t>n-bit </a:t>
            </a:r>
            <a:r>
              <a:rPr lang="en-US" altLang="en-US">
                <a:latin typeface="Arial" panose="020B0604020202020204" pitchFamily="34" charset="0"/>
                <a:ea typeface="ＭＳ Ｐゴシック" panose="020B0600070205080204" pitchFamily="34" charset="-128"/>
              </a:rPr>
              <a:t>integer.  The scheme is based on using a prime modulus </a:t>
            </a:r>
            <a:r>
              <a:rPr lang="en-US" altLang="en-US" i="1">
                <a:latin typeface="Arial" panose="020B0604020202020204" pitchFamily="34" charset="0"/>
                <a:ea typeface="ＭＳ Ｐゴシック" panose="020B0600070205080204" pitchFamily="34" charset="-128"/>
              </a:rPr>
              <a:t>p, </a:t>
            </a:r>
            <a:r>
              <a:rPr lang="en-US" altLang="en-US">
                <a:latin typeface="Arial" panose="020B0604020202020204" pitchFamily="34" charset="0"/>
                <a:ea typeface="ＭＳ Ｐゴシック" panose="020B0600070205080204" pitchFamily="34" charset="-128"/>
              </a:rPr>
              <a:t>with </a:t>
            </a:r>
            <a:r>
              <a:rPr lang="en-US" altLang="en-US" i="1">
                <a:latin typeface="Arial" panose="020B0604020202020204" pitchFamily="34" charset="0"/>
                <a:ea typeface="ＭＳ Ｐゴシック" panose="020B0600070205080204" pitchFamily="34" charset="-128"/>
              </a:rPr>
              <a:t>p – 1 </a:t>
            </a:r>
            <a:r>
              <a:rPr lang="en-US" altLang="en-US">
                <a:latin typeface="Arial" panose="020B0604020202020204" pitchFamily="34" charset="0"/>
                <a:ea typeface="ＭＳ Ｐゴシック" panose="020B0600070205080204" pitchFamily="34" charset="-128"/>
              </a:rPr>
              <a:t>having a prime factor </a:t>
            </a:r>
            <a:r>
              <a:rPr lang="en-US" altLang="en-US" i="1">
                <a:latin typeface="Arial" panose="020B0604020202020204" pitchFamily="34" charset="0"/>
                <a:ea typeface="ＭＳ Ｐゴシック" panose="020B0600070205080204" pitchFamily="34" charset="-128"/>
              </a:rPr>
              <a:t>q </a:t>
            </a:r>
            <a:r>
              <a:rPr lang="en-US" altLang="en-US">
                <a:latin typeface="Arial" panose="020B0604020202020204" pitchFamily="34" charset="0"/>
                <a:ea typeface="ＭＳ Ｐゴシック" panose="020B0600070205080204" pitchFamily="34" charset="-128"/>
              </a:rPr>
              <a:t>of appropriate size; that is </a:t>
            </a:r>
            <a:r>
              <a:rPr lang="en-US" altLang="en-US" i="1">
                <a:latin typeface="Arial" panose="020B0604020202020204" pitchFamily="34" charset="0"/>
                <a:ea typeface="ＭＳ Ｐゴシック" panose="020B0600070205080204" pitchFamily="34" charset="-128"/>
              </a:rPr>
              <a:t>p – 1 = 1 (mod q). </a:t>
            </a:r>
            <a:r>
              <a:rPr lang="en-US" altLang="en-US">
                <a:latin typeface="Arial" panose="020B0604020202020204" pitchFamily="34" charset="0"/>
                <a:ea typeface="ＭＳ Ｐゴシック" panose="020B0600070205080204" pitchFamily="34" charset="-128"/>
              </a:rPr>
              <a:t>Typically, we use </a:t>
            </a:r>
            <a:r>
              <a:rPr lang="en-US" altLang="en-US" i="1">
                <a:latin typeface="Arial" panose="020B0604020202020204" pitchFamily="34" charset="0"/>
                <a:ea typeface="ＭＳ Ｐゴシック" panose="020B0600070205080204" pitchFamily="34" charset="-128"/>
              </a:rPr>
              <a:t>p approx 2</a:t>
            </a:r>
            <a:r>
              <a:rPr lang="en-US" altLang="en-US" i="1" baseline="30000">
                <a:latin typeface="Arial" panose="020B0604020202020204" pitchFamily="34" charset="0"/>
                <a:ea typeface="ＭＳ Ｐゴシック" panose="020B0600070205080204" pitchFamily="34" charset="-128"/>
              </a:rPr>
              <a:t>1024</a:t>
            </a:r>
            <a:r>
              <a:rPr lang="en-US" altLang="en-US" i="1">
                <a:latin typeface="Arial" panose="020B0604020202020204" pitchFamily="34" charset="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rPr>
              <a:t>and </a:t>
            </a:r>
            <a:r>
              <a:rPr lang="en-US" altLang="en-US" i="1">
                <a:latin typeface="Arial" panose="020B0604020202020204" pitchFamily="34" charset="0"/>
                <a:ea typeface="ＭＳ Ｐゴシック" panose="020B0600070205080204" pitchFamily="34" charset="-128"/>
              </a:rPr>
              <a:t>q approx 2</a:t>
            </a:r>
            <a:r>
              <a:rPr lang="en-US" altLang="en-US" i="1" baseline="30000">
                <a:latin typeface="Arial" panose="020B0604020202020204" pitchFamily="34" charset="0"/>
                <a:ea typeface="ＭＳ Ｐゴシック" panose="020B0600070205080204" pitchFamily="34" charset="-128"/>
              </a:rPr>
              <a:t>160</a:t>
            </a:r>
            <a:r>
              <a:rPr lang="en-US" altLang="en-US" i="1">
                <a:latin typeface="Arial" panose="020B0604020202020204" pitchFamily="34" charset="0"/>
                <a:ea typeface="ＭＳ Ｐゴシック" panose="020B0600070205080204" pitchFamily="34" charset="-128"/>
              </a:rPr>
              <a:t>. </a:t>
            </a:r>
            <a:r>
              <a:rPr lang="en-US" altLang="en-US">
                <a:latin typeface="Arial" panose="020B0604020202020204" pitchFamily="34" charset="0"/>
                <a:ea typeface="ＭＳ Ｐゴシック" panose="020B0600070205080204" pitchFamily="34" charset="-128"/>
              </a:rPr>
              <a:t>Thus</a:t>
            </a:r>
            <a:r>
              <a:rPr lang="en-US" altLang="en-US" i="1">
                <a:latin typeface="Arial" panose="020B0604020202020204" pitchFamily="34" charset="0"/>
                <a:ea typeface="ＭＳ Ｐゴシック" panose="020B0600070205080204" pitchFamily="34" charset="-128"/>
              </a:rPr>
              <a:t>, p  </a:t>
            </a:r>
            <a:r>
              <a:rPr lang="en-US" altLang="en-US">
                <a:latin typeface="Arial" panose="020B0604020202020204" pitchFamily="34" charset="0"/>
                <a:ea typeface="ＭＳ Ｐゴシック" panose="020B0600070205080204" pitchFamily="34" charset="-128"/>
              </a:rPr>
              <a:t>is a 1024-bit number and q  is a 160-bit number, which is also the length of the SHA-1 hash value.</a:t>
            </a:r>
            <a:endParaRPr lang="en-US" altLang="en-US">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27384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E932E90-55CB-4DEF-A04E-E9966751DAAC}" type="slidenum">
              <a:rPr lang="en-AU" altLang="en-US" sz="1200"/>
              <a:pPr eaLnBrk="1" hangingPunct="1"/>
              <a:t>27</a:t>
            </a:fld>
            <a:endParaRPr lang="en-AU"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first part of this scheme is the generation of a private/public key pair, which consists of the following steps:   </a:t>
            </a:r>
          </a:p>
          <a:p>
            <a:pPr eaLnBrk="1" hangingPunct="1">
              <a:buFontTx/>
              <a:buAutoNum type="arabicPeriod"/>
            </a:pPr>
            <a:r>
              <a:rPr lang="en-US" altLang="en-US">
                <a:latin typeface="Arial" panose="020B0604020202020204" pitchFamily="34" charset="0"/>
                <a:ea typeface="ＭＳ Ｐゴシック" panose="020B0600070205080204" pitchFamily="34" charset="-128"/>
              </a:rPr>
              <a:t>Choose primes p and q, such that q is a prime factor of p – 1.  </a:t>
            </a:r>
          </a:p>
          <a:p>
            <a:pPr eaLnBrk="1" hangingPunct="1">
              <a:buFontTx/>
              <a:buAutoNum type="arabicPeriod"/>
            </a:pPr>
            <a:r>
              <a:rPr lang="en-US" altLang="en-US">
                <a:latin typeface="Arial" panose="020B0604020202020204" pitchFamily="34" charset="0"/>
                <a:ea typeface="ＭＳ Ｐゴシック" panose="020B0600070205080204" pitchFamily="34" charset="-128"/>
              </a:rPr>
              <a:t>Choose an integer a such that a</a:t>
            </a:r>
            <a:r>
              <a:rPr lang="en-US" altLang="en-US" baseline="30000">
                <a:latin typeface="Arial" panose="020B0604020202020204" pitchFamily="34" charset="0"/>
                <a:ea typeface="ＭＳ Ｐゴシック" panose="020B0600070205080204" pitchFamily="34" charset="-128"/>
              </a:rPr>
              <a:t>q</a:t>
            </a:r>
            <a:r>
              <a:rPr lang="en-US" altLang="en-US">
                <a:latin typeface="Arial" panose="020B0604020202020204" pitchFamily="34" charset="0"/>
                <a:ea typeface="ＭＳ Ｐゴシック" panose="020B0600070205080204" pitchFamily="34" charset="-128"/>
              </a:rPr>
              <a:t> = 1 mod p. The values a, p, and q comprise a global public key that can be common to a group of users.  </a:t>
            </a:r>
          </a:p>
          <a:p>
            <a:pPr eaLnBrk="1" hangingPunct="1">
              <a:buFontTx/>
              <a:buAutoNum type="arabicPeriod"/>
            </a:pPr>
            <a:r>
              <a:rPr lang="en-US" altLang="en-US">
                <a:latin typeface="Arial" panose="020B0604020202020204" pitchFamily="34" charset="0"/>
                <a:ea typeface="ＭＳ Ｐゴシック" panose="020B0600070205080204" pitchFamily="34" charset="-128"/>
              </a:rPr>
              <a:t>Choose a random integer s with 0 &lt; s &lt; q. This is the user's private key.  </a:t>
            </a:r>
          </a:p>
          <a:p>
            <a:pPr eaLnBrk="1" hangingPunct="1">
              <a:buFontTx/>
              <a:buAutoNum type="arabicPeriod"/>
            </a:pPr>
            <a:r>
              <a:rPr lang="en-US" altLang="en-US">
                <a:latin typeface="Arial" panose="020B0604020202020204" pitchFamily="34" charset="0"/>
                <a:ea typeface="ＭＳ Ｐゴシック" panose="020B0600070205080204" pitchFamily="34" charset="-128"/>
              </a:rPr>
              <a:t>Calculate v = a</a:t>
            </a:r>
            <a:r>
              <a:rPr lang="en-US" altLang="en-US" baseline="30000">
                <a:latin typeface="Arial" panose="020B0604020202020204" pitchFamily="34" charset="0"/>
                <a:ea typeface="ＭＳ Ｐゴシック" panose="020B0600070205080204" pitchFamily="34" charset="-128"/>
              </a:rPr>
              <a:t>–s </a:t>
            </a:r>
            <a:r>
              <a:rPr lang="en-US" altLang="en-US">
                <a:latin typeface="Arial" panose="020B0604020202020204" pitchFamily="34" charset="0"/>
                <a:ea typeface="ＭＳ Ｐゴシック" panose="020B0600070205080204" pitchFamily="34" charset="-128"/>
              </a:rPr>
              <a:t>mod p. This is the user's public key. </a:t>
            </a:r>
            <a:endParaRPr lang="en-US" altLang="en-US">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691146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3603C18-87E3-492E-BCBC-F977657CAEEC}" type="slidenum">
              <a:rPr lang="en-AU" altLang="en-US" sz="1200"/>
              <a:pPr eaLnBrk="1" hangingPunct="1"/>
              <a:t>28</a:t>
            </a:fld>
            <a:endParaRPr lang="en-AU"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A user with public key s and private key v generates a signature as follows:   </a:t>
            </a:r>
          </a:p>
          <a:p>
            <a:pPr eaLnBrk="1" hangingPunct="1">
              <a:buFontTx/>
              <a:buAutoNum type="arabicPeriod"/>
            </a:pPr>
            <a:r>
              <a:rPr lang="en-US" altLang="en-US">
                <a:latin typeface="Arial" panose="020B0604020202020204" pitchFamily="34" charset="0"/>
                <a:ea typeface="ＭＳ Ｐゴシック" panose="020B0600070205080204" pitchFamily="34" charset="-128"/>
              </a:rPr>
              <a:t>Choose a random integer r with 0 &lt; r &lt; q and compute x = a</a:t>
            </a:r>
            <a:r>
              <a:rPr lang="en-US" altLang="en-US" baseline="30000">
                <a:latin typeface="Arial" panose="020B0604020202020204" pitchFamily="34" charset="0"/>
                <a:ea typeface="ＭＳ Ｐゴシック" panose="020B0600070205080204" pitchFamily="34" charset="-128"/>
              </a:rPr>
              <a:t>r</a:t>
            </a:r>
            <a:r>
              <a:rPr lang="en-US" altLang="en-US">
                <a:latin typeface="Arial" panose="020B0604020202020204" pitchFamily="34" charset="0"/>
                <a:ea typeface="ＭＳ Ｐゴシック" panose="020B0600070205080204" pitchFamily="34" charset="-128"/>
              </a:rPr>
              <a:t> mod p. This is independent of any message M, hence can be pre-computed. </a:t>
            </a:r>
          </a:p>
          <a:p>
            <a:pPr eaLnBrk="1" hangingPunct="1">
              <a:buFontTx/>
              <a:buAutoNum type="arabicPeriod"/>
            </a:pPr>
            <a:r>
              <a:rPr lang="en-US" altLang="en-US">
                <a:latin typeface="Arial" panose="020B0604020202020204" pitchFamily="34" charset="0"/>
                <a:ea typeface="ＭＳ Ｐゴシック" panose="020B0600070205080204" pitchFamily="34" charset="-128"/>
              </a:rPr>
              <a:t>Concatenate message with x and hash result to compute: e = H(M || x)   </a:t>
            </a:r>
          </a:p>
          <a:p>
            <a:pPr eaLnBrk="1" hangingPunct="1">
              <a:buFontTx/>
              <a:buAutoNum type="arabicPeriod"/>
            </a:pPr>
            <a:r>
              <a:rPr lang="en-US" altLang="en-US">
                <a:latin typeface="Arial" panose="020B0604020202020204" pitchFamily="34" charset="0"/>
                <a:ea typeface="ＭＳ Ｐゴシック" panose="020B0600070205080204" pitchFamily="34" charset="-128"/>
              </a:rPr>
              <a:t>Compute y = (r + se) mod q. The signature consists of the pair (e, y).  </a:t>
            </a:r>
          </a:p>
          <a:p>
            <a:pPr eaLnBrk="1" hangingPunct="1"/>
            <a:r>
              <a:rPr lang="en-US" altLang="en-US">
                <a:latin typeface="Arial" panose="020B0604020202020204" pitchFamily="34" charset="0"/>
                <a:ea typeface="ＭＳ Ｐゴシック" panose="020B0600070205080204" pitchFamily="34" charset="-128"/>
              </a:rPr>
              <a:t>Any other user can verify the signature as follows:   </a:t>
            </a:r>
          </a:p>
          <a:p>
            <a:pPr eaLnBrk="1" hangingPunct="1">
              <a:buFontTx/>
              <a:buAutoNum type="arabicPeriod"/>
            </a:pPr>
            <a:r>
              <a:rPr lang="en-US" altLang="en-US">
                <a:latin typeface="Arial" panose="020B0604020202020204" pitchFamily="34" charset="0"/>
                <a:ea typeface="ＭＳ Ｐゴシック" panose="020B0600070205080204" pitchFamily="34" charset="-128"/>
              </a:rPr>
              <a:t>Compute x' = a</a:t>
            </a:r>
            <a:r>
              <a:rPr lang="en-US" altLang="en-US" baseline="30000">
                <a:latin typeface="Arial" panose="020B0604020202020204" pitchFamily="34" charset="0"/>
                <a:ea typeface="ＭＳ Ｐゴシック" panose="020B0600070205080204" pitchFamily="34" charset="-128"/>
              </a:rPr>
              <a:t>y</a:t>
            </a:r>
            <a:r>
              <a:rPr lang="en-US" altLang="en-US">
                <a:latin typeface="Arial" panose="020B0604020202020204" pitchFamily="34" charset="0"/>
                <a:ea typeface="ＭＳ Ｐゴシック" panose="020B0600070205080204" pitchFamily="34" charset="-128"/>
              </a:rPr>
              <a:t>v</a:t>
            </a:r>
            <a:r>
              <a:rPr lang="en-US" altLang="en-US" baseline="30000">
                <a:latin typeface="Arial" panose="020B0604020202020204" pitchFamily="34" charset="0"/>
                <a:ea typeface="ＭＳ Ｐゴシック" panose="020B0600070205080204" pitchFamily="34" charset="-128"/>
              </a:rPr>
              <a:t>e</a:t>
            </a:r>
            <a:r>
              <a:rPr lang="en-US" altLang="en-US">
                <a:latin typeface="Arial" panose="020B0604020202020204" pitchFamily="34" charset="0"/>
                <a:ea typeface="ＭＳ Ｐゴシック" panose="020B0600070205080204" pitchFamily="34" charset="-128"/>
              </a:rPr>
              <a:t> mod p.   </a:t>
            </a:r>
          </a:p>
          <a:p>
            <a:pPr eaLnBrk="1" hangingPunct="1">
              <a:buFontTx/>
              <a:buAutoNum type="arabicPeriod"/>
            </a:pPr>
            <a:r>
              <a:rPr lang="en-US" altLang="en-US">
                <a:latin typeface="Arial" panose="020B0604020202020204" pitchFamily="34" charset="0"/>
                <a:ea typeface="ＭＳ Ｐゴシック" panose="020B0600070205080204" pitchFamily="34" charset="-128"/>
              </a:rPr>
              <a:t>Verify that e = H(M || x').  </a:t>
            </a:r>
          </a:p>
          <a:p>
            <a:pPr eaLnBrk="1" hangingPunct="1"/>
            <a:r>
              <a:rPr lang="en-US" altLang="en-US">
                <a:latin typeface="Arial" panose="020B0604020202020204" pitchFamily="34" charset="0"/>
                <a:ea typeface="ＭＳ Ｐゴシック" panose="020B0600070205080204" pitchFamily="34" charset="-128"/>
              </a:rPr>
              <a:t>See text for details of why the verification works.</a:t>
            </a:r>
            <a:endParaRPr lang="en-US" altLang="en-US">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118806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9065781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0FF9BC18-5F67-48C8-AE19-74C8DD218351}" type="datetime1">
              <a:rPr lang="en-US" altLang="en-US">
                <a:solidFill>
                  <a:srgbClr val="000000"/>
                </a:solidFill>
              </a:rPr>
              <a:pPr/>
              <a:t>10/8/2024</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8542CAB-82AF-48CC-9F29-41124BD4446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58999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E3BC1A9-3026-4393-A80E-70E36827A4AD}" type="datetime1">
              <a:rPr lang="en-US" altLang="en-US">
                <a:solidFill>
                  <a:srgbClr val="000000"/>
                </a:solidFill>
              </a:rPr>
              <a:pPr/>
              <a:t>10/8/2024</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9B2ED1F-C8F3-43E9-AED7-01176710CDF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35063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FC2276D-4A96-46EF-8F4E-3E4A2C9240C2}" type="datetime1">
              <a:rPr lang="en-US" altLang="en-US">
                <a:solidFill>
                  <a:srgbClr val="000000"/>
                </a:solidFill>
              </a:rPr>
              <a:pPr/>
              <a:t>10/8/2024</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18E09EA-C0CE-4BED-A47A-07C359C9080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44308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F8817AE-1559-4AEF-BDB3-5BD030A59C90}" type="datetime1">
              <a:rPr lang="en-US" altLang="en-US">
                <a:solidFill>
                  <a:srgbClr val="000000"/>
                </a:solidFill>
              </a:rPr>
              <a:pPr/>
              <a:t>10/8/2024</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5CB8AA6-F314-4771-A41D-9756F3A4364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93343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49B86E4-7AE4-4E85-B048-146AB3044B18}" type="datetime1">
              <a:rPr lang="en-US" altLang="en-US">
                <a:solidFill>
                  <a:srgbClr val="000000"/>
                </a:solidFill>
              </a:rPr>
              <a:pPr/>
              <a:t>10/8/2024</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632A09A-456B-44E8-9ED5-46638CA9FA8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19303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615C2BFF-42B3-4937-97A6-34550EFA0AC8}" type="datetime1">
              <a:rPr lang="en-US" altLang="en-US">
                <a:solidFill>
                  <a:srgbClr val="000000"/>
                </a:solidFill>
              </a:rPr>
              <a:pPr/>
              <a:t>10/8/2024</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BB0DDFA1-3E15-497A-AF8D-C26CAC16521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409675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8D0F898-BE90-4F85-B1AC-FCBAACABB1BA}" type="datetime1">
              <a:rPr lang="en-US" altLang="en-US">
                <a:solidFill>
                  <a:srgbClr val="000000"/>
                </a:solidFill>
              </a:rPr>
              <a:pPr/>
              <a:t>10/8/2024</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7FEFCD8-9014-49B2-92DF-8F1FF27385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3446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
                <a:schemeClr val="tx1">
                  <a:lumMod val="95000"/>
                  <a:lumOff val="5000"/>
                </a:schemeClr>
              </a:buClr>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
                <a:schemeClr val="tx1">
                  <a:lumMod val="95000"/>
                  <a:lumOff val="5000"/>
                </a:schemeClr>
              </a:buClr>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
                <a:schemeClr val="tx1">
                  <a:lumMod val="95000"/>
                  <a:lumOff val="5000"/>
                </a:schemeClr>
              </a:buClr>
              <a:defRPr sz="1800">
                <a:latin typeface="+mj-lt"/>
                <a:ea typeface="Times New Roman" panose="02020603050405020304" pitchFamily="18" charset="0"/>
                <a:cs typeface="Times New Roman" panose="02020603050405020304" pitchFamily="18" charset="0"/>
              </a:defRPr>
            </a:lvl3pPr>
            <a:lvl4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4pPr>
            <a:lvl5pPr algn="just">
              <a:lnSpc>
                <a:spcPct val="114000"/>
              </a:lnSpc>
              <a:buClr>
                <a:schemeClr val="tx1">
                  <a:lumMod val="95000"/>
                  <a:lumOff val="5000"/>
                </a:schemeClr>
              </a:buCl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r">
              <a:defRPr/>
            </a:pPr>
            <a:fld id="{6E8469F3-9EE8-43CF-BEDC-475B89412D1D}" type="slidenum">
              <a:rPr lang="da-DK" noProof="1" smtClean="0">
                <a:solidFill>
                  <a:schemeClr val="tx1"/>
                </a:solidFill>
              </a:rPr>
              <a:pPr indent="-342900" algn="r">
                <a:defRPr/>
              </a:pPr>
              <a:t>‹#›</a:t>
            </a:fld>
            <a:endParaRPr lang="da-DK" noProof="1">
              <a:solidFill>
                <a:schemeClr val="tx1"/>
              </a:solidFill>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9BB57F4-4871-4F37-A6AB-98EE80D5FFB9}" type="datetime1">
              <a:rPr lang="en-US" altLang="en-US">
                <a:solidFill>
                  <a:srgbClr val="000000"/>
                </a:solidFill>
              </a:rPr>
              <a:pPr/>
              <a:t>10/8/2024</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C032BB8-7F9C-4026-BEDA-6D71BD117CA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781055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EB9B514-8B20-4D90-9E0B-3B5555402639}" type="datetime1">
              <a:rPr lang="en-US" altLang="en-US">
                <a:solidFill>
                  <a:srgbClr val="000000"/>
                </a:solidFill>
              </a:rPr>
              <a:pPr/>
              <a:t>10/8/2024</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A2F591-EF32-4442-8DCE-923FCAC4D1A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98532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6145F6A-67EF-4769-A964-C31A00AB2601}" type="datetime1">
              <a:rPr lang="en-US" altLang="en-US">
                <a:solidFill>
                  <a:srgbClr val="000000"/>
                </a:solidFill>
              </a:rPr>
              <a:pPr/>
              <a:t>10/8/2024</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6D75CBD-765C-459E-85B5-505902757CC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31320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DC31762-40F3-409E-A80A-6F1776BEEA3B}" type="datetime1">
              <a:rPr lang="en-US" altLang="en-US">
                <a:solidFill>
                  <a:srgbClr val="000000"/>
                </a:solidFill>
              </a:rPr>
              <a:pPr/>
              <a:t>10/8/2024</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DE0CCF3-82BA-4617-9267-681E7274A6B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4970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747963"/>
            <a:ext cx="7772400" cy="1362075"/>
          </a:xfrm>
        </p:spPr>
        <p:txBody>
          <a:bodyPr anchor="t"/>
          <a:lstStyle>
            <a:lvl1pPr algn="l">
              <a:defRPr sz="4000" b="1" cap="none">
                <a:latin typeface="+mn-lt"/>
              </a:defRPr>
            </a:lvl1pPr>
          </a:lstStyle>
          <a:p>
            <a:r>
              <a:rPr lang="en-US" dirty="0"/>
              <a:t>Click To Edit Master Title Style</a:t>
            </a:r>
          </a:p>
        </p:txBody>
      </p:sp>
      <p:sp>
        <p:nvSpPr>
          <p:cNvPr id="7" name="Rektangel 11"/>
          <p:cNvSpPr/>
          <p:nvPr userDrawn="1"/>
        </p:nvSpPr>
        <p:spPr>
          <a:xfrm>
            <a:off x="0" y="6434613"/>
            <a:ext cx="9144000" cy="381000"/>
          </a:xfrm>
          <a:prstGeom prst="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r">
              <a:defRPr/>
            </a:pPr>
            <a:fld id="{6E8469F3-9EE8-43CF-BEDC-475B89412D1D}" type="slidenum">
              <a:rPr lang="da-DK" sz="1600" noProof="1" smtClean="0">
                <a:solidFill>
                  <a:schemeClr val="tx1"/>
                </a:solidFill>
                <a:latin typeface="+mj-lt"/>
                <a:ea typeface="Open Sans" panose="020B0606030504020204" pitchFamily="34" charset="0"/>
                <a:cs typeface="Open Sans" panose="020B0606030504020204" pitchFamily="34" charset="0"/>
              </a:rPr>
              <a:pPr indent="-342900" algn="r">
                <a:defRPr/>
              </a:pPr>
              <a:t>‹#›</a:t>
            </a:fld>
            <a:endParaRPr lang="da-DK" sz="1600" noProof="1">
              <a:solidFill>
                <a:schemeClr val="tx1"/>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053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053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defRPr>
            </a:lvl1pPr>
          </a:lstStyle>
          <a:p>
            <a:pPr fontAlgn="base">
              <a:spcBef>
                <a:spcPct val="0"/>
              </a:spcBef>
              <a:spcAft>
                <a:spcPct val="0"/>
              </a:spcAft>
            </a:pPr>
            <a:fld id="{18FDA55D-4A49-4130-AC9C-7CCB25CEAAA8}" type="datetime1">
              <a:rPr lang="en-US" altLang="en-US" smtClean="0">
                <a:solidFill>
                  <a:srgbClr val="000000"/>
                </a:solidFill>
              </a:rPr>
              <a:pPr fontAlgn="base">
                <a:spcBef>
                  <a:spcPct val="0"/>
                </a:spcBef>
                <a:spcAft>
                  <a:spcPct val="0"/>
                </a:spcAft>
              </a:pPr>
              <a:t>10/8/2024</a:t>
            </a:fld>
            <a:endParaRPr lang="en-US" altLang="en-US">
              <a:solidFill>
                <a:srgbClr val="000000"/>
              </a:solidFill>
            </a:endParaRPr>
          </a:p>
        </p:txBody>
      </p:sp>
      <p:sp>
        <p:nvSpPr>
          <p:cNvPr id="150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lgn="ctr" fontAlgn="base">
              <a:spcBef>
                <a:spcPct val="0"/>
              </a:spcBef>
              <a:spcAft>
                <a:spcPct val="0"/>
              </a:spcAft>
            </a:pPr>
            <a:endParaRPr lang="en-US" altLang="en-US">
              <a:solidFill>
                <a:srgbClr val="000000"/>
              </a:solidFill>
            </a:endParaRPr>
          </a:p>
        </p:txBody>
      </p:sp>
      <p:sp>
        <p:nvSpPr>
          <p:cNvPr id="15053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fontAlgn="base">
              <a:spcBef>
                <a:spcPct val="0"/>
              </a:spcBef>
              <a:spcAft>
                <a:spcPct val="0"/>
              </a:spcAft>
            </a:pPr>
            <a:fld id="{C3FFAF6E-EE6E-41BB-AB95-2D225EDB63A8}"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1318589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noChangeArrowheads="1"/>
          </p:cNvSpPr>
          <p:nvPr>
            <p:ph type="ctrTitle"/>
          </p:nvPr>
        </p:nvSpPr>
        <p:spPr>
          <a:xfrm>
            <a:off x="0" y="0"/>
            <a:ext cx="9144000" cy="3600450"/>
          </a:xfrm>
        </p:spPr>
        <p:txBody>
          <a:bodyPr/>
          <a:lstStyle/>
          <a:p>
            <a:pPr algn="ctr"/>
            <a:r>
              <a:rPr lang="en-US" altLang="en-US" sz="4000" dirty="0" smtClean="0"/>
              <a:t>Cryptography and Computer Security (CSS)</a:t>
            </a:r>
            <a:r>
              <a:rPr lang="en-US" altLang="en-US" dirty="0" smtClean="0"/>
              <a:t/>
            </a:r>
            <a:br>
              <a:rPr lang="en-US" altLang="en-US" dirty="0" smtClean="0"/>
            </a:br>
            <a:r>
              <a:rPr lang="en-US" altLang="en-US" sz="2400" dirty="0" smtClean="0"/>
              <a:t>Lecture # </a:t>
            </a:r>
            <a:r>
              <a:rPr lang="en-US" altLang="en-US" sz="2400" dirty="0" smtClean="0"/>
              <a:t>9</a:t>
            </a:r>
            <a:endParaRPr lang="en-US" altLang="en-US" dirty="0" smtClean="0"/>
          </a:p>
        </p:txBody>
      </p:sp>
    </p:spTree>
    <p:extLst>
      <p:ext uri="{BB962C8B-B14F-4D97-AF65-F5344CB8AC3E}">
        <p14:creationId xmlns:p14="http://schemas.microsoft.com/office/powerpoint/2010/main" val="2874990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Attacks and Forgeries</a:t>
            </a:r>
          </a:p>
        </p:txBody>
      </p:sp>
      <p:sp>
        <p:nvSpPr>
          <p:cNvPr id="3" name="Content Placeholder 2"/>
          <p:cNvSpPr>
            <a:spLocks noGrp="1"/>
          </p:cNvSpPr>
          <p:nvPr>
            <p:ph idx="1"/>
          </p:nvPr>
        </p:nvSpPr>
        <p:spPr/>
        <p:txBody>
          <a:bodyPr>
            <a:normAutofit/>
          </a:bodyPr>
          <a:lstStyle/>
          <a:p>
            <a:r>
              <a:rPr lang="en-IN" sz="2200" b="1" dirty="0"/>
              <a:t>Total break:</a:t>
            </a:r>
            <a:r>
              <a:rPr lang="en-IN" sz="2200" dirty="0"/>
              <a:t> C determines A’s private key.</a:t>
            </a:r>
          </a:p>
          <a:p>
            <a:r>
              <a:rPr lang="en-IN" sz="2200" b="1" dirty="0"/>
              <a:t>Universal forgery: </a:t>
            </a:r>
            <a:r>
              <a:rPr lang="en-IN" sz="2200" dirty="0"/>
              <a:t>C finds an efficient signing algorithm that provides an equivalent way of constructing signatures on arbitrary messages.</a:t>
            </a:r>
          </a:p>
          <a:p>
            <a:r>
              <a:rPr lang="en-IN" sz="2200" b="1" dirty="0"/>
              <a:t>Selective forgery: </a:t>
            </a:r>
            <a:r>
              <a:rPr lang="en-IN" sz="2200" dirty="0"/>
              <a:t>C forges a signature for a particular message chosen by C.</a:t>
            </a:r>
          </a:p>
          <a:p>
            <a:r>
              <a:rPr lang="en-IN" sz="2200" b="1" dirty="0"/>
              <a:t>Existential forgery: </a:t>
            </a:r>
            <a:r>
              <a:rPr lang="en-IN" sz="2200" dirty="0"/>
              <a:t>C forges a signature for at least one message. C has no control over the message. Consequently, this forgery may only be a minor nuisance to A.</a:t>
            </a:r>
          </a:p>
        </p:txBody>
      </p:sp>
    </p:spTree>
    <p:extLst>
      <p:ext uri="{BB962C8B-B14F-4D97-AF65-F5344CB8AC3E}">
        <p14:creationId xmlns:p14="http://schemas.microsoft.com/office/powerpoint/2010/main" val="25627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Requirements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sz="2200" dirty="0"/>
              <a:t>The signature must be a </a:t>
            </a:r>
            <a:r>
              <a:rPr lang="en-IN" sz="2200" b="1" dirty="0">
                <a:solidFill>
                  <a:schemeClr val="tx2"/>
                </a:solidFill>
              </a:rPr>
              <a:t>bit pattern </a:t>
            </a:r>
            <a:r>
              <a:rPr lang="en-IN" sz="2200" dirty="0"/>
              <a:t>that depends on the message being signed.</a:t>
            </a:r>
          </a:p>
          <a:p>
            <a:pPr marL="457200" indent="-457200">
              <a:buFont typeface="+mj-lt"/>
              <a:buAutoNum type="arabicPeriod"/>
            </a:pPr>
            <a:r>
              <a:rPr lang="en-IN" sz="2200" dirty="0"/>
              <a:t>The signature must use some information </a:t>
            </a:r>
            <a:r>
              <a:rPr lang="en-IN" sz="2200" b="1" dirty="0">
                <a:solidFill>
                  <a:schemeClr val="tx2"/>
                </a:solidFill>
              </a:rPr>
              <a:t>unique</a:t>
            </a:r>
            <a:r>
              <a:rPr lang="en-IN" sz="2200" dirty="0"/>
              <a:t> to the sender to prevent both forgery and denial.</a:t>
            </a:r>
          </a:p>
          <a:p>
            <a:pPr marL="457200" indent="-457200">
              <a:buFont typeface="+mj-lt"/>
              <a:buAutoNum type="arabicPeriod"/>
            </a:pPr>
            <a:r>
              <a:rPr lang="en-IN" sz="2200" dirty="0"/>
              <a:t>It must be relatively </a:t>
            </a:r>
            <a:r>
              <a:rPr lang="en-IN" sz="2200" b="1" dirty="0">
                <a:solidFill>
                  <a:schemeClr val="tx2"/>
                </a:solidFill>
              </a:rPr>
              <a:t>easy to produce </a:t>
            </a:r>
            <a:r>
              <a:rPr lang="en-IN" sz="2200" dirty="0"/>
              <a:t>the digital signature.</a:t>
            </a:r>
          </a:p>
          <a:p>
            <a:pPr marL="457200" indent="-457200">
              <a:buFont typeface="+mj-lt"/>
              <a:buAutoNum type="arabicPeriod"/>
            </a:pPr>
            <a:r>
              <a:rPr lang="en-IN" sz="2200" dirty="0"/>
              <a:t>It must be relatively </a:t>
            </a:r>
            <a:r>
              <a:rPr lang="en-IN" sz="2200" b="1" dirty="0">
                <a:solidFill>
                  <a:schemeClr val="tx2"/>
                </a:solidFill>
              </a:rPr>
              <a:t>easy to recognize </a:t>
            </a:r>
            <a:r>
              <a:rPr lang="en-IN" sz="2200" dirty="0"/>
              <a:t>and </a:t>
            </a:r>
            <a:r>
              <a:rPr lang="en-IN" sz="2200" b="1" dirty="0">
                <a:solidFill>
                  <a:schemeClr val="tx2"/>
                </a:solidFill>
              </a:rPr>
              <a:t>verify</a:t>
            </a:r>
            <a:r>
              <a:rPr lang="en-IN" sz="2200" dirty="0"/>
              <a:t> the digital signature.</a:t>
            </a:r>
          </a:p>
          <a:p>
            <a:pPr marL="457200" indent="-457200">
              <a:buFont typeface="+mj-lt"/>
              <a:buAutoNum type="arabicPeriod"/>
            </a:pPr>
            <a:r>
              <a:rPr lang="en-IN" sz="2200" dirty="0"/>
              <a:t>It must be computationally </a:t>
            </a:r>
            <a:r>
              <a:rPr lang="en-IN" sz="2200" b="1" dirty="0">
                <a:solidFill>
                  <a:schemeClr val="tx2"/>
                </a:solidFill>
              </a:rPr>
              <a:t>infeasible to forge </a:t>
            </a:r>
            <a:r>
              <a:rPr lang="en-IN" sz="2200" dirty="0"/>
              <a:t>a digital signature, either by constructing a new message for an existing digital signature or by constructing a fraudulent digital signature for a given message.</a:t>
            </a:r>
          </a:p>
          <a:p>
            <a:pPr marL="457200" indent="-457200">
              <a:buFont typeface="+mj-lt"/>
              <a:buAutoNum type="arabicPeriod"/>
            </a:pPr>
            <a:r>
              <a:rPr lang="en-IN" sz="2200" dirty="0"/>
              <a:t>It must be </a:t>
            </a:r>
            <a:r>
              <a:rPr lang="en-IN" sz="2200" b="1" dirty="0">
                <a:solidFill>
                  <a:schemeClr val="tx2"/>
                </a:solidFill>
              </a:rPr>
              <a:t>practical to retain a copy </a:t>
            </a:r>
            <a:r>
              <a:rPr lang="en-IN" sz="2200" dirty="0"/>
              <a:t>of the digital signature in storage.</a:t>
            </a:r>
          </a:p>
        </p:txBody>
      </p:sp>
    </p:spTree>
    <p:extLst>
      <p:ext uri="{BB962C8B-B14F-4D97-AF65-F5344CB8AC3E}">
        <p14:creationId xmlns:p14="http://schemas.microsoft.com/office/powerpoint/2010/main" val="371695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Standard / DSA</a:t>
            </a:r>
          </a:p>
        </p:txBody>
      </p:sp>
      <p:sp>
        <p:nvSpPr>
          <p:cNvPr id="3" name="Content Placeholder 2"/>
          <p:cNvSpPr>
            <a:spLocks noGrp="1"/>
          </p:cNvSpPr>
          <p:nvPr>
            <p:ph idx="1"/>
          </p:nvPr>
        </p:nvSpPr>
        <p:spPr/>
        <p:txBody>
          <a:bodyPr/>
          <a:lstStyle/>
          <a:p>
            <a:r>
              <a:rPr lang="en-IN" dirty="0"/>
              <a:t>The </a:t>
            </a:r>
            <a:r>
              <a:rPr lang="en-IN" b="1" dirty="0">
                <a:solidFill>
                  <a:schemeClr val="tx2"/>
                </a:solidFill>
              </a:rPr>
              <a:t>DSS</a:t>
            </a:r>
            <a:r>
              <a:rPr lang="en-IN" dirty="0"/>
              <a:t> uses an algorithm that is designed to provide only the digital signature function. </a:t>
            </a:r>
          </a:p>
          <a:p>
            <a:r>
              <a:rPr lang="en-IN" dirty="0"/>
              <a:t>Unlike RSA, it cannot be used for encryption or key exchange.</a:t>
            </a:r>
          </a:p>
          <a:p>
            <a:endParaRPr lang="en-IN" dirty="0"/>
          </a:p>
        </p:txBody>
      </p:sp>
    </p:spTree>
    <p:extLst>
      <p:ext uri="{BB962C8B-B14F-4D97-AF65-F5344CB8AC3E}">
        <p14:creationId xmlns:p14="http://schemas.microsoft.com/office/powerpoint/2010/main" val="176546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 Approach</a:t>
            </a:r>
          </a:p>
        </p:txBody>
      </p:sp>
      <p:sp>
        <p:nvSpPr>
          <p:cNvPr id="3" name="Content Placeholder 2"/>
          <p:cNvSpPr>
            <a:spLocks noGrp="1"/>
          </p:cNvSpPr>
          <p:nvPr>
            <p:ph idx="1"/>
          </p:nvPr>
        </p:nvSpPr>
        <p:spPr/>
        <p:txBody>
          <a:bodyPr>
            <a:normAutofit/>
          </a:bodyPr>
          <a:lstStyle/>
          <a:p>
            <a:r>
              <a:rPr lang="en-IN" dirty="0"/>
              <a:t>In the </a:t>
            </a:r>
            <a:r>
              <a:rPr lang="en-IN" b="1" dirty="0">
                <a:solidFill>
                  <a:schemeClr val="tx2"/>
                </a:solidFill>
              </a:rPr>
              <a:t>RSA</a:t>
            </a:r>
            <a:r>
              <a:rPr lang="en-IN" dirty="0"/>
              <a:t> approach, the message to be signed is input to a hash function that produces a </a:t>
            </a:r>
            <a:r>
              <a:rPr lang="en-IN" b="1" dirty="0">
                <a:solidFill>
                  <a:schemeClr val="tx2"/>
                </a:solidFill>
              </a:rPr>
              <a:t>secure hash code </a:t>
            </a:r>
            <a:r>
              <a:rPr lang="en-IN" dirty="0"/>
              <a:t>of fixed length. </a:t>
            </a:r>
          </a:p>
          <a:p>
            <a:r>
              <a:rPr lang="en-IN" dirty="0"/>
              <a:t>This hash code is then encrypted using the sender’s private key to form the </a:t>
            </a:r>
            <a:r>
              <a:rPr lang="en-IN" b="1" dirty="0">
                <a:solidFill>
                  <a:schemeClr val="tx2"/>
                </a:solidFill>
              </a:rPr>
              <a:t>signature</a:t>
            </a:r>
            <a:r>
              <a:rPr lang="en-IN" dirty="0"/>
              <a:t>. </a:t>
            </a:r>
          </a:p>
          <a:p>
            <a:r>
              <a:rPr lang="en-IN" dirty="0"/>
              <a:t>Both the message and the signature are then transmitted. </a:t>
            </a:r>
          </a:p>
          <a:p>
            <a:r>
              <a:rPr lang="en-IN" dirty="0"/>
              <a:t>The recipient takes the message and  produces a </a:t>
            </a:r>
            <a:r>
              <a:rPr lang="en-IN" b="1" dirty="0">
                <a:solidFill>
                  <a:schemeClr val="tx2"/>
                </a:solidFill>
              </a:rPr>
              <a:t>hash code</a:t>
            </a:r>
            <a:r>
              <a:rPr lang="en-IN" dirty="0"/>
              <a:t>. </a:t>
            </a:r>
          </a:p>
        </p:txBody>
      </p:sp>
      <p:pic>
        <p:nvPicPr>
          <p:cNvPr id="4" name="Picture 3"/>
          <p:cNvPicPr>
            <a:picLocks noChangeAspect="1"/>
          </p:cNvPicPr>
          <p:nvPr/>
        </p:nvPicPr>
        <p:blipFill rotWithShape="1">
          <a:blip r:embed="rId2"/>
          <a:srcRect b="56766"/>
          <a:stretch/>
        </p:blipFill>
        <p:spPr>
          <a:xfrm>
            <a:off x="1043608" y="4185084"/>
            <a:ext cx="7056784" cy="1764196"/>
          </a:xfrm>
          <a:prstGeom prst="rect">
            <a:avLst/>
          </a:prstGeom>
        </p:spPr>
      </p:pic>
    </p:spTree>
    <p:extLst>
      <p:ext uri="{BB962C8B-B14F-4D97-AF65-F5344CB8AC3E}">
        <p14:creationId xmlns:p14="http://schemas.microsoft.com/office/powerpoint/2010/main" val="162999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 Approach</a:t>
            </a:r>
          </a:p>
        </p:txBody>
      </p:sp>
      <p:sp>
        <p:nvSpPr>
          <p:cNvPr id="3" name="Content Placeholder 2"/>
          <p:cNvSpPr>
            <a:spLocks noGrp="1"/>
          </p:cNvSpPr>
          <p:nvPr>
            <p:ph idx="1"/>
          </p:nvPr>
        </p:nvSpPr>
        <p:spPr/>
        <p:txBody>
          <a:bodyPr>
            <a:normAutofit/>
          </a:bodyPr>
          <a:lstStyle/>
          <a:p>
            <a:r>
              <a:rPr lang="en-IN" dirty="0"/>
              <a:t>The recipient also decrypts the signature using the sender’s public key. </a:t>
            </a:r>
          </a:p>
          <a:p>
            <a:r>
              <a:rPr lang="en-IN" dirty="0"/>
              <a:t>If the calculated hash code matches the decrypted signature, the signature is accepted as valid. </a:t>
            </a:r>
          </a:p>
          <a:p>
            <a:r>
              <a:rPr lang="en-IN" dirty="0"/>
              <a:t>Because only the sender knows the private key, only the sender could have produced a valid signature.</a:t>
            </a:r>
          </a:p>
        </p:txBody>
      </p:sp>
    </p:spTree>
    <p:extLst>
      <p:ext uri="{BB962C8B-B14F-4D97-AF65-F5344CB8AC3E}">
        <p14:creationId xmlns:p14="http://schemas.microsoft.com/office/powerpoint/2010/main" val="263812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DSA Approach</a:t>
            </a:r>
          </a:p>
        </p:txBody>
      </p:sp>
      <p:sp>
        <p:nvSpPr>
          <p:cNvPr id="3" name="Content Placeholder 2"/>
          <p:cNvSpPr>
            <a:spLocks noGrp="1"/>
          </p:cNvSpPr>
          <p:nvPr>
            <p:ph idx="1"/>
          </p:nvPr>
        </p:nvSpPr>
        <p:spPr/>
        <p:txBody>
          <a:bodyPr>
            <a:normAutofit/>
          </a:bodyPr>
          <a:lstStyle/>
          <a:p>
            <a:r>
              <a:rPr lang="en-IN" dirty="0"/>
              <a:t>The </a:t>
            </a:r>
            <a:r>
              <a:rPr lang="en-IN" b="1" dirty="0">
                <a:solidFill>
                  <a:schemeClr val="tx2"/>
                </a:solidFill>
              </a:rPr>
              <a:t>hash code </a:t>
            </a:r>
            <a:r>
              <a:rPr lang="en-IN" dirty="0"/>
              <a:t>is provided as input to a </a:t>
            </a:r>
            <a:r>
              <a:rPr lang="en-IN" b="1" dirty="0">
                <a:solidFill>
                  <a:schemeClr val="tx2"/>
                </a:solidFill>
              </a:rPr>
              <a:t>signature function </a:t>
            </a:r>
            <a:r>
              <a:rPr lang="en-IN" dirty="0"/>
              <a:t>along with a random number </a:t>
            </a:r>
            <a:r>
              <a:rPr lang="en-IN" b="1" i="1" dirty="0">
                <a:solidFill>
                  <a:schemeClr val="tx2"/>
                </a:solidFill>
              </a:rPr>
              <a:t>k</a:t>
            </a:r>
            <a:r>
              <a:rPr lang="en-IN" i="1" dirty="0"/>
              <a:t> </a:t>
            </a:r>
            <a:r>
              <a:rPr lang="en-IN" dirty="0"/>
              <a:t>generated  for this particular signature. </a:t>
            </a:r>
          </a:p>
          <a:p>
            <a:r>
              <a:rPr lang="en-IN" dirty="0"/>
              <a:t>The signature function also depends on the sender’s private key </a:t>
            </a:r>
            <a:r>
              <a:rPr lang="en-IN" b="1" dirty="0">
                <a:solidFill>
                  <a:schemeClr val="tx2"/>
                </a:solidFill>
              </a:rPr>
              <a:t>(</a:t>
            </a:r>
            <a:r>
              <a:rPr lang="en-IN" b="1" i="1" dirty="0" err="1">
                <a:solidFill>
                  <a:schemeClr val="tx2"/>
                </a:solidFill>
              </a:rPr>
              <a:t>PRa</a:t>
            </a:r>
            <a:r>
              <a:rPr lang="en-IN" b="1" dirty="0">
                <a:solidFill>
                  <a:schemeClr val="tx2"/>
                </a:solidFill>
              </a:rPr>
              <a:t>) </a:t>
            </a:r>
            <a:r>
              <a:rPr lang="en-IN" dirty="0"/>
              <a:t>and a set of parameters known to a group of communicating principals.</a:t>
            </a:r>
          </a:p>
          <a:p>
            <a:r>
              <a:rPr lang="en-IN" dirty="0"/>
              <a:t>We can consider this set to constitute a global public key </a:t>
            </a:r>
            <a:r>
              <a:rPr lang="en-IN" b="1" dirty="0">
                <a:solidFill>
                  <a:schemeClr val="tx2"/>
                </a:solidFill>
              </a:rPr>
              <a:t>(</a:t>
            </a:r>
            <a:r>
              <a:rPr lang="en-IN" b="1" i="1" dirty="0">
                <a:solidFill>
                  <a:schemeClr val="tx2"/>
                </a:solidFill>
              </a:rPr>
              <a:t>PU</a:t>
            </a:r>
            <a:r>
              <a:rPr lang="en-IN" b="1" dirty="0">
                <a:solidFill>
                  <a:schemeClr val="tx2"/>
                </a:solidFill>
              </a:rPr>
              <a:t>)</a:t>
            </a:r>
          </a:p>
          <a:p>
            <a:r>
              <a:rPr lang="en-IN" dirty="0"/>
              <a:t>The result is a signature consisting of two components, labelled </a:t>
            </a:r>
            <a:r>
              <a:rPr lang="en-IN" b="1" i="1" dirty="0">
                <a:solidFill>
                  <a:schemeClr val="tx2"/>
                </a:solidFill>
              </a:rPr>
              <a:t>s</a:t>
            </a:r>
            <a:r>
              <a:rPr lang="en-IN" i="1" dirty="0"/>
              <a:t> </a:t>
            </a:r>
            <a:r>
              <a:rPr lang="en-IN" dirty="0"/>
              <a:t> and </a:t>
            </a:r>
            <a:r>
              <a:rPr lang="en-IN" b="1" i="1" dirty="0">
                <a:solidFill>
                  <a:schemeClr val="tx2"/>
                </a:solidFill>
              </a:rPr>
              <a:t>r</a:t>
            </a:r>
            <a:r>
              <a:rPr lang="en-IN" i="1" dirty="0"/>
              <a:t>.</a:t>
            </a:r>
            <a:endParaRPr lang="en-IN" dirty="0"/>
          </a:p>
        </p:txBody>
      </p:sp>
      <p:pic>
        <p:nvPicPr>
          <p:cNvPr id="4" name="Picture 3"/>
          <p:cNvPicPr>
            <a:picLocks noChangeAspect="1"/>
          </p:cNvPicPr>
          <p:nvPr/>
        </p:nvPicPr>
        <p:blipFill rotWithShape="1">
          <a:blip r:embed="rId2"/>
          <a:srcRect t="44998"/>
          <a:stretch/>
        </p:blipFill>
        <p:spPr>
          <a:xfrm>
            <a:off x="1727684" y="4161220"/>
            <a:ext cx="7056784" cy="2244421"/>
          </a:xfrm>
          <a:prstGeom prst="rect">
            <a:avLst/>
          </a:prstGeom>
        </p:spPr>
      </p:pic>
    </p:spTree>
    <p:extLst>
      <p:ext uri="{BB962C8B-B14F-4D97-AF65-F5344CB8AC3E}">
        <p14:creationId xmlns:p14="http://schemas.microsoft.com/office/powerpoint/2010/main" val="9606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DSA Approach</a:t>
            </a:r>
          </a:p>
        </p:txBody>
      </p:sp>
      <p:sp>
        <p:nvSpPr>
          <p:cNvPr id="3" name="Content Placeholder 2"/>
          <p:cNvSpPr>
            <a:spLocks noGrp="1"/>
          </p:cNvSpPr>
          <p:nvPr>
            <p:ph idx="1"/>
          </p:nvPr>
        </p:nvSpPr>
        <p:spPr/>
        <p:txBody>
          <a:bodyPr>
            <a:normAutofit/>
          </a:bodyPr>
          <a:lstStyle/>
          <a:p>
            <a:r>
              <a:rPr lang="en-IN" dirty="0"/>
              <a:t>At the receiving end, the hash code of the incoming message is generated. </a:t>
            </a:r>
          </a:p>
          <a:p>
            <a:r>
              <a:rPr lang="en-IN" dirty="0"/>
              <a:t>This plus the signature is input to a </a:t>
            </a:r>
            <a:r>
              <a:rPr lang="en-IN" b="1" dirty="0">
                <a:solidFill>
                  <a:schemeClr val="tx2"/>
                </a:solidFill>
              </a:rPr>
              <a:t>verification function</a:t>
            </a:r>
            <a:r>
              <a:rPr lang="en-IN" dirty="0"/>
              <a:t>. </a:t>
            </a:r>
          </a:p>
          <a:p>
            <a:r>
              <a:rPr lang="en-IN" dirty="0"/>
              <a:t>The verification function also depends on the global public key as well as the sender’s public key </a:t>
            </a:r>
            <a:r>
              <a:rPr lang="en-IN" b="1" dirty="0">
                <a:solidFill>
                  <a:schemeClr val="tx2"/>
                </a:solidFill>
              </a:rPr>
              <a:t>(</a:t>
            </a:r>
            <a:r>
              <a:rPr lang="en-IN" b="1" i="1" dirty="0" err="1">
                <a:solidFill>
                  <a:schemeClr val="tx2"/>
                </a:solidFill>
              </a:rPr>
              <a:t>PUa</a:t>
            </a:r>
            <a:r>
              <a:rPr lang="en-IN" b="1" dirty="0">
                <a:solidFill>
                  <a:schemeClr val="tx2"/>
                </a:solidFill>
              </a:rPr>
              <a:t>)</a:t>
            </a:r>
            <a:r>
              <a:rPr lang="en-IN" dirty="0"/>
              <a:t>, which is paired with the sender’s private key.</a:t>
            </a:r>
          </a:p>
          <a:p>
            <a:r>
              <a:rPr lang="en-IN" dirty="0"/>
              <a:t>The output of the verification function is a value that is equal to the signature component </a:t>
            </a:r>
            <a:r>
              <a:rPr lang="en-IN" b="1" i="1" dirty="0">
                <a:solidFill>
                  <a:schemeClr val="tx2"/>
                </a:solidFill>
              </a:rPr>
              <a:t>r</a:t>
            </a:r>
            <a:r>
              <a:rPr lang="en-IN" i="1" dirty="0"/>
              <a:t> if the signature is valid. </a:t>
            </a:r>
          </a:p>
          <a:p>
            <a:r>
              <a:rPr lang="en-IN" i="1" dirty="0"/>
              <a:t>The signature </a:t>
            </a:r>
            <a:r>
              <a:rPr lang="en-IN" dirty="0"/>
              <a:t>function is such that only the sender, with knowledge of the private key, could have produced the valid signature.</a:t>
            </a:r>
          </a:p>
        </p:txBody>
      </p:sp>
    </p:spTree>
    <p:extLst>
      <p:ext uri="{BB962C8B-B14F-4D97-AF65-F5344CB8AC3E}">
        <p14:creationId xmlns:p14="http://schemas.microsoft.com/office/powerpoint/2010/main" val="311144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Algorithm</a:t>
            </a:r>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152239" y="911937"/>
            <a:ext cx="8839522" cy="5034126"/>
          </a:xfrm>
          <a:prstGeom prst="rect">
            <a:avLst/>
          </a:prstGeom>
        </p:spPr>
      </p:pic>
    </p:spTree>
    <p:extLst>
      <p:ext uri="{BB962C8B-B14F-4D97-AF65-F5344CB8AC3E}">
        <p14:creationId xmlns:p14="http://schemas.microsoft.com/office/powerpoint/2010/main" val="218114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Algorithm</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95614" y="936991"/>
            <a:ext cx="8952773" cy="4984018"/>
          </a:xfrm>
          <a:prstGeom prst="rect">
            <a:avLst/>
          </a:prstGeom>
        </p:spPr>
      </p:pic>
    </p:spTree>
    <p:extLst>
      <p:ext uri="{BB962C8B-B14F-4D97-AF65-F5344CB8AC3E}">
        <p14:creationId xmlns:p14="http://schemas.microsoft.com/office/powerpoint/2010/main" val="2162498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Algorithm</a:t>
            </a:r>
          </a:p>
        </p:txBody>
      </p:sp>
      <p:pic>
        <p:nvPicPr>
          <p:cNvPr id="5" name="Picture 4"/>
          <p:cNvPicPr>
            <a:picLocks noChangeAspect="1"/>
          </p:cNvPicPr>
          <p:nvPr/>
        </p:nvPicPr>
        <p:blipFill>
          <a:blip r:embed="rId2"/>
          <a:stretch>
            <a:fillRect/>
          </a:stretch>
        </p:blipFill>
        <p:spPr>
          <a:xfrm>
            <a:off x="1409700" y="990600"/>
            <a:ext cx="6324600" cy="2724150"/>
          </a:xfrm>
          <a:prstGeom prst="rect">
            <a:avLst/>
          </a:prstGeom>
        </p:spPr>
      </p:pic>
      <p:pic>
        <p:nvPicPr>
          <p:cNvPr id="6" name="Content Placeholder 5"/>
          <p:cNvPicPr>
            <a:picLocks noGrp="1" noChangeAspect="1"/>
          </p:cNvPicPr>
          <p:nvPr>
            <p:ph idx="1"/>
          </p:nvPr>
        </p:nvPicPr>
        <p:blipFill rotWithShape="1">
          <a:blip r:embed="rId3"/>
          <a:srcRect t="44998" b="5827"/>
          <a:stretch/>
        </p:blipFill>
        <p:spPr>
          <a:xfrm>
            <a:off x="585788" y="3969060"/>
            <a:ext cx="7972425" cy="2267017"/>
          </a:xfrm>
          <a:prstGeom prst="rect">
            <a:avLst/>
          </a:prstGeom>
        </p:spPr>
      </p:pic>
    </p:spTree>
    <p:extLst>
      <p:ext uri="{BB962C8B-B14F-4D97-AF65-F5344CB8AC3E}">
        <p14:creationId xmlns:p14="http://schemas.microsoft.com/office/powerpoint/2010/main" val="423586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133600"/>
            <a:ext cx="7772400" cy="3635375"/>
          </a:xfrm>
        </p:spPr>
        <p:txBody>
          <a:bodyPr/>
          <a:lstStyle/>
          <a:p>
            <a:pPr algn="ctr">
              <a:buFont typeface="Times New Roman" pitchFamily="16" charset="0"/>
              <a:buNone/>
              <a:defRPr/>
            </a:pPr>
            <a:r>
              <a:rPr lang="en-US" dirty="0"/>
              <a:t>Introduction </a:t>
            </a:r>
            <a:br>
              <a:rPr lang="en-US" dirty="0"/>
            </a:br>
            <a:r>
              <a:rPr lang="en-US" dirty="0"/>
              <a:t>to </a:t>
            </a:r>
            <a:br>
              <a:rPr lang="en-US" dirty="0"/>
            </a:br>
            <a:r>
              <a:rPr lang="en-US" dirty="0" smtClean="0"/>
              <a:t>CSS </a:t>
            </a:r>
            <a:r>
              <a:rPr lang="en-US" dirty="0"/>
              <a:t>Course</a:t>
            </a:r>
            <a:br>
              <a:rPr lang="en-US" dirty="0"/>
            </a:br>
            <a:r>
              <a:rPr lang="en-US" sz="2400" dirty="0"/>
              <a:t>(</a:t>
            </a:r>
            <a:r>
              <a:rPr lang="en-US" sz="2400" dirty="0" smtClean="0"/>
              <a:t>CS401)</a:t>
            </a:r>
            <a:endParaRPr lang="en-US" sz="2400" dirty="0"/>
          </a:p>
        </p:txBody>
      </p:sp>
    </p:spTree>
    <p:extLst>
      <p:ext uri="{BB962C8B-B14F-4D97-AF65-F5344CB8AC3E}">
        <p14:creationId xmlns:p14="http://schemas.microsoft.com/office/powerpoint/2010/main" val="1458045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6363"/>
            <a:ext cx="8763000" cy="808037"/>
          </a:xfrm>
        </p:spPr>
        <p:txBody>
          <a:bodyPr/>
          <a:lstStyle/>
          <a:p>
            <a:r>
              <a:rPr lang="en-IN" dirty="0"/>
              <a:t>Digital Signature Algorithm</a:t>
            </a:r>
          </a:p>
        </p:txBody>
      </p:sp>
      <p:pic>
        <p:nvPicPr>
          <p:cNvPr id="6" name="Content Placeholder 5"/>
          <p:cNvPicPr>
            <a:picLocks noGrp="1" noChangeAspect="1"/>
          </p:cNvPicPr>
          <p:nvPr>
            <p:ph idx="4294967295"/>
          </p:nvPr>
        </p:nvPicPr>
        <p:blipFill rotWithShape="1">
          <a:blip r:embed="rId2"/>
          <a:srcRect t="44998" b="5827"/>
          <a:stretch/>
        </p:blipFill>
        <p:spPr>
          <a:xfrm>
            <a:off x="395287" y="4522705"/>
            <a:ext cx="7972425" cy="2266950"/>
          </a:xfrm>
          <a:prstGeom prst="rect">
            <a:avLst/>
          </a:prstGeom>
        </p:spPr>
      </p:pic>
      <p:pic>
        <p:nvPicPr>
          <p:cNvPr id="3" name="Picture 2"/>
          <p:cNvPicPr>
            <a:picLocks noChangeAspect="1"/>
          </p:cNvPicPr>
          <p:nvPr/>
        </p:nvPicPr>
        <p:blipFill rotWithShape="1">
          <a:blip r:embed="rId3"/>
          <a:srcRect b="32473"/>
          <a:stretch/>
        </p:blipFill>
        <p:spPr>
          <a:xfrm>
            <a:off x="0" y="800408"/>
            <a:ext cx="5470546" cy="3615845"/>
          </a:xfrm>
          <a:prstGeom prst="rect">
            <a:avLst/>
          </a:prstGeom>
        </p:spPr>
      </p:pic>
      <p:pic>
        <p:nvPicPr>
          <p:cNvPr id="7" name="Picture 6"/>
          <p:cNvPicPr>
            <a:picLocks noChangeAspect="1"/>
          </p:cNvPicPr>
          <p:nvPr/>
        </p:nvPicPr>
        <p:blipFill rotWithShape="1">
          <a:blip r:embed="rId3"/>
          <a:srcRect l="6290" t="71276" r="3929"/>
          <a:stretch/>
        </p:blipFill>
        <p:spPr>
          <a:xfrm>
            <a:off x="5470546" y="3279453"/>
            <a:ext cx="3612410" cy="1131269"/>
          </a:xfrm>
          <a:prstGeom prst="rect">
            <a:avLst/>
          </a:prstGeom>
        </p:spPr>
      </p:pic>
    </p:spTree>
    <p:extLst>
      <p:ext uri="{BB962C8B-B14F-4D97-AF65-F5344CB8AC3E}">
        <p14:creationId xmlns:p14="http://schemas.microsoft.com/office/powerpoint/2010/main" val="132322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DSA Signing</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2"/>
          <a:srcRect t="3185"/>
          <a:stretch/>
        </p:blipFill>
        <p:spPr>
          <a:xfrm>
            <a:off x="719572" y="1088739"/>
            <a:ext cx="7524836" cy="5369913"/>
          </a:xfrm>
          <a:prstGeom prst="rect">
            <a:avLst/>
          </a:prstGeom>
        </p:spPr>
      </p:pic>
    </p:spTree>
    <p:extLst>
      <p:ext uri="{BB962C8B-B14F-4D97-AF65-F5344CB8AC3E}">
        <p14:creationId xmlns:p14="http://schemas.microsoft.com/office/powerpoint/2010/main" val="1830283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DSA Verifying</a:t>
            </a:r>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578762" y="1147791"/>
            <a:ext cx="7986477" cy="5192421"/>
          </a:xfrm>
          <a:prstGeom prst="rect">
            <a:avLst/>
          </a:prstGeom>
        </p:spPr>
      </p:pic>
    </p:spTree>
    <p:extLst>
      <p:ext uri="{BB962C8B-B14F-4D97-AF65-F5344CB8AC3E}">
        <p14:creationId xmlns:p14="http://schemas.microsoft.com/office/powerpoint/2010/main" val="2774698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altLang="en-US">
                <a:ea typeface="ＭＳ Ｐゴシック" panose="020B0600070205080204" pitchFamily="34" charset="-128"/>
              </a:rPr>
              <a:t>ElGamal </a:t>
            </a:r>
            <a:r>
              <a:rPr lang="en-US" altLang="en-US">
                <a:ea typeface="ＭＳ Ｐゴシック" panose="020B0600070205080204" pitchFamily="34" charset="-128"/>
              </a:rPr>
              <a:t>Digital Signatures</a:t>
            </a:r>
            <a:endParaRPr lang="en-AU" altLang="en-US">
              <a:ea typeface="ＭＳ Ｐゴシック" panose="020B0600070205080204" pitchFamily="34" charset="-128"/>
            </a:endParaRPr>
          </a:p>
        </p:txBody>
      </p:sp>
      <p:sp>
        <p:nvSpPr>
          <p:cNvPr id="62467" name="Rectangle 3"/>
          <p:cNvSpPr>
            <a:spLocks noGrp="1" noChangeArrowheads="1"/>
          </p:cNvSpPr>
          <p:nvPr>
            <p:ph type="body" idx="1"/>
          </p:nvPr>
        </p:nvSpPr>
        <p:spPr>
          <a:xfrm>
            <a:off x="228600" y="1016732"/>
            <a:ext cx="8610600" cy="5307868"/>
          </a:xfrm>
        </p:spPr>
        <p:txBody>
          <a:bodyPr/>
          <a:lstStyle/>
          <a:p>
            <a:pPr eaLnBrk="1" hangingPunct="1">
              <a:lnSpc>
                <a:spcPct val="90000"/>
              </a:lnSpc>
            </a:pPr>
            <a:r>
              <a:rPr lang="en-US" altLang="en-US" dirty="0">
                <a:ea typeface="ＭＳ Ｐゴシック" panose="020B0600070205080204" pitchFamily="34" charset="-128"/>
              </a:rPr>
              <a:t>Uses private key for encryption (signing)</a:t>
            </a:r>
          </a:p>
          <a:p>
            <a:pPr eaLnBrk="1" hangingPunct="1">
              <a:lnSpc>
                <a:spcPct val="90000"/>
              </a:lnSpc>
            </a:pPr>
            <a:r>
              <a:rPr lang="en-US" altLang="en-US" dirty="0">
                <a:ea typeface="ＭＳ Ｐゴシック" panose="020B0600070205080204" pitchFamily="34" charset="-128"/>
              </a:rPr>
              <a:t>Uses public key for decryption (verification)</a:t>
            </a:r>
            <a:endParaRPr lang="en-AU"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Each user (</a:t>
            </a:r>
            <a:r>
              <a:rPr lang="en-US" altLang="en-US" dirty="0" err="1">
                <a:ea typeface="ＭＳ Ｐゴシック" panose="020B0600070205080204" pitchFamily="34" charset="-128"/>
              </a:rPr>
              <a:t>eg</a:t>
            </a:r>
            <a:r>
              <a:rPr lang="en-US" altLang="en-US" dirty="0">
                <a:ea typeface="ＭＳ Ｐゴシック" panose="020B0600070205080204" pitchFamily="34" charset="-128"/>
              </a:rPr>
              <a:t>. A) generates their key</a:t>
            </a:r>
          </a:p>
          <a:p>
            <a:pPr lvl="1" eaLnBrk="1" hangingPunct="1"/>
            <a:r>
              <a:rPr lang="en-AU" altLang="en-US" sz="2400" dirty="0">
                <a:ea typeface="ＭＳ Ｐゴシック" panose="020B0600070205080204" pitchFamily="34" charset="-128"/>
              </a:rPr>
              <a:t>chooses a secret key (number):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 &lt; </a:t>
            </a:r>
            <a:r>
              <a:rPr lang="en-AU" altLang="en-US" sz="2400" dirty="0" err="1">
                <a:latin typeface="Courier New" panose="02070309020205020404" pitchFamily="49" charset="0"/>
                <a:ea typeface="ＭＳ Ｐゴシック" panose="020B0600070205080204" pitchFamily="34" charset="-128"/>
              </a:rPr>
              <a:t>x</a:t>
            </a:r>
            <a:r>
              <a:rPr lang="en-AU" altLang="en-US" sz="2400" baseline="-25000" dirty="0" err="1">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rPr>
              <a:t> &lt; q-1</a:t>
            </a:r>
            <a:r>
              <a:rPr lang="en-AU" altLang="en-US" sz="2400" dirty="0">
                <a:ea typeface="ＭＳ Ｐゴシック" panose="020B0600070205080204" pitchFamily="34" charset="-128"/>
              </a:rPr>
              <a:t> </a:t>
            </a:r>
          </a:p>
          <a:p>
            <a:pPr lvl="1" eaLnBrk="1" hangingPunct="1"/>
            <a:r>
              <a:rPr lang="en-AU" altLang="en-US" sz="2400" dirty="0">
                <a:ea typeface="ＭＳ Ｐゴシック" panose="020B0600070205080204" pitchFamily="34" charset="-128"/>
              </a:rPr>
              <a:t>compute their </a:t>
            </a:r>
            <a:r>
              <a:rPr lang="en-AU" altLang="en-US" sz="2400" b="1" dirty="0">
                <a:ea typeface="ＭＳ Ｐゴシック" panose="020B0600070205080204" pitchFamily="34" charset="-128"/>
              </a:rPr>
              <a:t>public key</a:t>
            </a:r>
            <a:r>
              <a:rPr lang="en-AU" altLang="en-US" sz="2400" dirty="0">
                <a:ea typeface="ＭＳ Ｐゴシック" panose="020B0600070205080204" pitchFamily="34" charset="-128"/>
              </a:rPr>
              <a:t>: </a:t>
            </a:r>
            <a:r>
              <a:rPr lang="en-AU" altLang="en-US" sz="2400" dirty="0" err="1">
                <a:latin typeface="Courier New" panose="02070309020205020404" pitchFamily="49" charset="0"/>
                <a:ea typeface="ＭＳ Ｐゴシック" panose="020B0600070205080204" pitchFamily="34" charset="-128"/>
              </a:rPr>
              <a:t>y</a:t>
            </a:r>
            <a:r>
              <a:rPr lang="en-AU" altLang="en-US" sz="2400" baseline="-25000" dirty="0" err="1">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rPr>
              <a:t> = </a:t>
            </a:r>
            <a:r>
              <a:rPr lang="el-GR" altLang="en-US" sz="2400" dirty="0">
                <a:latin typeface="Courier New" panose="02070309020205020404" pitchFamily="49" charset="0"/>
                <a:ea typeface="ＭＳ Ｐゴシック" panose="020B0600070205080204" pitchFamily="34" charset="-128"/>
                <a:cs typeface="Arial" panose="020B0604020202020204" pitchFamily="34" charset="0"/>
              </a:rPr>
              <a:t>a</a:t>
            </a:r>
            <a:r>
              <a:rPr lang="en-AU" altLang="en-US" sz="2400" baseline="60000" dirty="0" err="1">
                <a:latin typeface="Courier New" panose="02070309020205020404" pitchFamily="49" charset="0"/>
                <a:ea typeface="ＭＳ Ｐゴシック" panose="020B0600070205080204" pitchFamily="34" charset="-128"/>
              </a:rPr>
              <a:t>x</a:t>
            </a:r>
            <a:r>
              <a:rPr lang="en-AU" altLang="en-US" sz="2400" baseline="40000" dirty="0" err="1">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rPr>
              <a:t> mod q</a:t>
            </a:r>
          </a:p>
          <a:p>
            <a:pPr eaLnBrk="1" hangingPunct="1">
              <a:lnSpc>
                <a:spcPct val="90000"/>
              </a:lnSpc>
            </a:pPr>
            <a:endParaRPr lang="en-AU" altLang="en-US" sz="2800" dirty="0">
              <a:ea typeface="ＭＳ Ｐゴシック" panose="020B0600070205080204" pitchFamily="34" charset="-128"/>
            </a:endParaRPr>
          </a:p>
        </p:txBody>
      </p:sp>
    </p:spTree>
    <p:extLst>
      <p:ext uri="{BB962C8B-B14F-4D97-AF65-F5344CB8AC3E}">
        <p14:creationId xmlns:p14="http://schemas.microsoft.com/office/powerpoint/2010/main" val="252752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35328"/>
            <a:ext cx="8229600" cy="1139825"/>
          </a:xfrm>
        </p:spPr>
        <p:txBody>
          <a:bodyPr/>
          <a:lstStyle/>
          <a:p>
            <a:pPr eaLnBrk="1" hangingPunct="1"/>
            <a:r>
              <a:rPr lang="en-AU" altLang="en-US" dirty="0" err="1">
                <a:ea typeface="ＭＳ Ｐゴシック" panose="020B0600070205080204" pitchFamily="34" charset="-128"/>
              </a:rPr>
              <a:t>ElGamal</a:t>
            </a:r>
            <a:r>
              <a:rPr lang="en-AU" altLang="en-US" dirty="0">
                <a:ea typeface="ＭＳ Ｐゴシック" panose="020B0600070205080204" pitchFamily="34" charset="-128"/>
              </a:rPr>
              <a:t> </a:t>
            </a:r>
            <a:r>
              <a:rPr lang="en-US" altLang="en-US" dirty="0">
                <a:ea typeface="ＭＳ Ｐゴシック" panose="020B0600070205080204" pitchFamily="34" charset="-128"/>
              </a:rPr>
              <a:t>Digital Signature</a:t>
            </a:r>
            <a:endParaRPr lang="en-AU" altLang="en-US" dirty="0">
              <a:ea typeface="ＭＳ Ｐゴシック" panose="020B0600070205080204" pitchFamily="34" charset="-128"/>
            </a:endParaRPr>
          </a:p>
        </p:txBody>
      </p:sp>
      <p:sp>
        <p:nvSpPr>
          <p:cNvPr id="65539" name="Rectangle 3"/>
          <p:cNvSpPr>
            <a:spLocks noGrp="1" noChangeArrowheads="1"/>
          </p:cNvSpPr>
          <p:nvPr>
            <p:ph type="body" idx="1"/>
          </p:nvPr>
        </p:nvSpPr>
        <p:spPr>
          <a:xfrm>
            <a:off x="304800" y="1052736"/>
            <a:ext cx="8305800" cy="5271864"/>
          </a:xfrm>
        </p:spPr>
        <p:txBody>
          <a:bodyPr/>
          <a:lstStyle/>
          <a:p>
            <a:pPr eaLnBrk="1" hangingPunct="1">
              <a:lnSpc>
                <a:spcPct val="90000"/>
              </a:lnSpc>
            </a:pPr>
            <a:r>
              <a:rPr lang="en-AU" altLang="en-US" sz="2800" dirty="0">
                <a:ea typeface="ＭＳ Ｐゴシック" panose="020B0600070205080204" pitchFamily="34" charset="-128"/>
              </a:rPr>
              <a:t>Alice signs a message M to Bob by computing</a:t>
            </a:r>
          </a:p>
          <a:p>
            <a:pPr lvl="1" eaLnBrk="1" hangingPunct="1">
              <a:lnSpc>
                <a:spcPct val="90000"/>
              </a:lnSpc>
            </a:pPr>
            <a:r>
              <a:rPr lang="en-US" altLang="en-US" sz="2400" dirty="0">
                <a:ea typeface="ＭＳ Ｐゴシック" panose="020B0600070205080204" pitchFamily="34" charset="-128"/>
              </a:rPr>
              <a:t>the hash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m = H(M)</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0 &lt;= m &lt;= (q-1)</a:t>
            </a:r>
          </a:p>
          <a:p>
            <a:pPr lvl="1" eaLnBrk="1" hangingPunct="1">
              <a:lnSpc>
                <a:spcPct val="90000"/>
              </a:lnSpc>
            </a:pPr>
            <a:r>
              <a:rPr lang="en-AU" altLang="en-US" sz="2400" dirty="0">
                <a:ea typeface="ＭＳ Ｐゴシック" panose="020B0600070205080204" pitchFamily="34" charset="-128"/>
              </a:rPr>
              <a:t>chose random integer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 </a:t>
            </a:r>
            <a:r>
              <a:rPr lang="en-AU" altLang="en-US" sz="2400" dirty="0">
                <a:ea typeface="ＭＳ Ｐゴシック" panose="020B0600070205080204" pitchFamily="34" charset="-128"/>
              </a:rPr>
              <a:t>with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 &lt;= K &lt;= (q-1) </a:t>
            </a:r>
            <a:r>
              <a:rPr lang="en-AU" altLang="en-US" sz="2400" dirty="0">
                <a:ea typeface="Courier New" panose="02070309020205020404" pitchFamily="49" charset="0"/>
                <a:cs typeface="Arial" panose="020B0604020202020204" pitchFamily="34" charset="0"/>
              </a:rPr>
              <a:t>and </a:t>
            </a:r>
            <a:r>
              <a:rPr lang="en-AU" altLang="en-US" sz="2400" dirty="0" err="1">
                <a:latin typeface="Courier New" panose="02070309020205020404" pitchFamily="49" charset="0"/>
                <a:ea typeface="ＭＳ Ｐゴシック" panose="020B0600070205080204" pitchFamily="34" charset="-128"/>
                <a:cs typeface="Courier New" panose="02070309020205020404" pitchFamily="49" charset="0"/>
              </a:rPr>
              <a:t>gcd</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(K,q-1)=1</a:t>
            </a:r>
          </a:p>
          <a:p>
            <a:pPr lvl="1" eaLnBrk="1" hangingPunct="1">
              <a:lnSpc>
                <a:spcPct val="90000"/>
              </a:lnSpc>
            </a:pPr>
            <a:r>
              <a:rPr lang="en-AU" altLang="en-US" sz="2400" dirty="0">
                <a:ea typeface="ＭＳ Ｐゴシック" panose="020B0600070205080204" pitchFamily="34" charset="-128"/>
              </a:rPr>
              <a:t>compute temporary key: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a:t>
            </a:r>
            <a:r>
              <a:rPr lang="en-AU" altLang="en-US" sz="2400" dirty="0" err="1">
                <a:latin typeface="Courier New" panose="02070309020205020404" pitchFamily="49" charset="0"/>
                <a:ea typeface="ＭＳ Ｐゴシック" panose="020B0600070205080204" pitchFamily="34" charset="-128"/>
              </a:rPr>
              <a:t>a</a:t>
            </a:r>
            <a:r>
              <a:rPr lang="en-AU" altLang="en-US" sz="2400" baseline="60000" dirty="0" err="1">
                <a:latin typeface="Courier New" panose="02070309020205020404" pitchFamily="49" charset="0"/>
                <a:ea typeface="ＭＳ Ｐゴシック" panose="020B0600070205080204" pitchFamily="34" charset="-128"/>
              </a:rPr>
              <a:t>k</a:t>
            </a:r>
            <a:r>
              <a:rPr lang="en-AU" altLang="en-US" sz="2400" dirty="0">
                <a:latin typeface="Courier New" panose="02070309020205020404" pitchFamily="49" charset="0"/>
                <a:ea typeface="ＭＳ Ｐゴシック" panose="020B0600070205080204" pitchFamily="34" charset="-128"/>
              </a:rPr>
              <a:t> mod q</a:t>
            </a:r>
          </a:p>
          <a:p>
            <a:pPr lvl="1" eaLnBrk="1" hangingPunct="1">
              <a:lnSpc>
                <a:spcPct val="90000"/>
              </a:lnSpc>
            </a:pPr>
            <a:r>
              <a:rPr lang="en-AU" altLang="en-US" sz="2400" dirty="0">
                <a:ea typeface="ＭＳ Ｐゴシック" panose="020B0600070205080204" pitchFamily="34" charset="-128"/>
              </a:rPr>
              <a:t>compute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a:ea typeface="ＭＳ Ｐゴシック" panose="020B0600070205080204" pitchFamily="34" charset="-128"/>
              </a:rPr>
              <a:t>the inverse of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 mod (q-1)</a:t>
            </a:r>
          </a:p>
          <a:p>
            <a:pPr lvl="1" eaLnBrk="1" hangingPunct="1">
              <a:lnSpc>
                <a:spcPct val="90000"/>
              </a:lnSpc>
            </a:pPr>
            <a:r>
              <a:rPr lang="en-AU" altLang="en-US" sz="2400" dirty="0">
                <a:ea typeface="ＭＳ Ｐゴシック" panose="020B0600070205080204" pitchFamily="34" charset="-128"/>
              </a:rPr>
              <a:t>compute the value: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a:latin typeface="Courier New" panose="02070309020205020404" pitchFamily="49" charset="0"/>
                <a:ea typeface="ＭＳ Ｐゴシック" panose="020B0600070205080204" pitchFamily="34" charset="-128"/>
              </a:rPr>
              <a:t> =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(m-</a:t>
            </a:r>
            <a:r>
              <a:rPr lang="en-AU" altLang="en-US" sz="2400" dirty="0">
                <a:latin typeface="Courier New" panose="02070309020205020404" pitchFamily="49" charset="0"/>
                <a:ea typeface="ＭＳ Ｐゴシック" panose="020B0600070205080204" pitchFamily="34" charset="-128"/>
              </a:rPr>
              <a:t>x</a:t>
            </a:r>
            <a:r>
              <a:rPr lang="en-AU" altLang="en-US" sz="2400" baseline="-25000" dirty="0">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mod (q-1)</a:t>
            </a:r>
            <a:endParaRPr lang="en-AU" altLang="en-US" sz="2400" dirty="0">
              <a:ea typeface="ＭＳ Ｐゴシック" panose="020B0600070205080204" pitchFamily="34" charset="-128"/>
            </a:endParaRPr>
          </a:p>
          <a:p>
            <a:pPr lvl="1" eaLnBrk="1" hangingPunct="1">
              <a:lnSpc>
                <a:spcPct val="90000"/>
              </a:lnSpc>
            </a:pPr>
            <a:r>
              <a:rPr lang="en-AU" altLang="en-US" sz="2400" dirty="0">
                <a:ea typeface="ＭＳ Ｐゴシック" panose="020B0600070205080204" pitchFamily="34" charset="-128"/>
              </a:rPr>
              <a:t>signature is:</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a:t>
            </a:r>
            <a:endParaRPr lang="en-AU" altLang="en-US" sz="2400" dirty="0">
              <a:ea typeface="ＭＳ Ｐゴシック" panose="020B0600070205080204" pitchFamily="34" charset="-128"/>
            </a:endParaRPr>
          </a:p>
          <a:p>
            <a:pPr eaLnBrk="1" hangingPunct="1">
              <a:lnSpc>
                <a:spcPct val="90000"/>
              </a:lnSpc>
            </a:pPr>
            <a:r>
              <a:rPr lang="en-AU" altLang="en-US" sz="2800" dirty="0">
                <a:ea typeface="ＭＳ Ｐゴシック" panose="020B0600070205080204" pitchFamily="34" charset="-128"/>
              </a:rPr>
              <a:t>Any user B can verify the signature by computing</a:t>
            </a:r>
          </a:p>
          <a:p>
            <a:pPr lvl="1" eaLnBrk="1" hangingPunct="1">
              <a:lnSpc>
                <a:spcPct val="90000"/>
              </a:lnSpc>
            </a:pP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a</a:t>
            </a:r>
            <a:r>
              <a:rPr lang="en-AU" altLang="en-US" sz="2400" baseline="60000" dirty="0">
                <a:latin typeface="Courier New" panose="02070309020205020404" pitchFamily="49" charset="0"/>
                <a:ea typeface="ＭＳ Ｐゴシック" panose="020B0600070205080204" pitchFamily="34" charset="-128"/>
              </a:rPr>
              <a:t>m</a:t>
            </a:r>
            <a:r>
              <a:rPr lang="en-AU" altLang="en-US" sz="2400" dirty="0">
                <a:latin typeface="Courier New" panose="02070309020205020404" pitchFamily="49" charset="0"/>
                <a:ea typeface="ＭＳ Ｐゴシック" panose="020B0600070205080204" pitchFamily="34" charset="-128"/>
              </a:rPr>
              <a:t> mod q</a:t>
            </a:r>
          </a:p>
          <a:p>
            <a:pPr lvl="1" eaLnBrk="1" hangingPunct="1">
              <a:lnSpc>
                <a:spcPct val="90000"/>
              </a:lnSpc>
            </a:pP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 </a:t>
            </a:r>
            <a:r>
              <a:rPr lang="en-AU" altLang="en-US" sz="2400" dirty="0">
                <a:latin typeface="Courier New" panose="02070309020205020404" pitchFamily="49" charset="0"/>
                <a:ea typeface="ＭＳ Ｐゴシック" panose="020B0600070205080204" pitchFamily="34" charset="-128"/>
              </a:rPr>
              <a:t>= y</a:t>
            </a:r>
            <a:r>
              <a:rPr lang="en-AU" altLang="en-US" sz="2400" baseline="-25000" dirty="0">
                <a:latin typeface="Courier New" panose="02070309020205020404" pitchFamily="49" charset="0"/>
                <a:ea typeface="ＭＳ Ｐゴシック" panose="020B0600070205080204" pitchFamily="34" charset="-128"/>
              </a:rPr>
              <a:t>A</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0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000" baseline="30000" dirty="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a:latin typeface="Courier New" panose="02070309020205020404" pitchFamily="49" charset="0"/>
                <a:ea typeface="ＭＳ Ｐゴシック" panose="020B0600070205080204" pitchFamily="34" charset="-128"/>
              </a:rPr>
              <a:t> mod q</a:t>
            </a:r>
            <a:endParaRPr lang="en-AU" altLang="en-US" sz="2400" dirty="0">
              <a:ea typeface="ＭＳ Ｐゴシック" panose="020B0600070205080204" pitchFamily="34" charset="-128"/>
            </a:endParaRPr>
          </a:p>
          <a:p>
            <a:pPr lvl="1" eaLnBrk="1" hangingPunct="1">
              <a:lnSpc>
                <a:spcPct val="90000"/>
              </a:lnSpc>
            </a:pPr>
            <a:r>
              <a:rPr lang="en-AU" altLang="en-US" sz="2400" dirty="0">
                <a:ea typeface="ＭＳ Ｐゴシック" panose="020B0600070205080204" pitchFamily="34" charset="-128"/>
              </a:rPr>
              <a:t>Signature is valid if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a:t>
            </a:r>
            <a:endParaRPr lang="en-AU" altLang="en-US" sz="2400" dirty="0">
              <a:ea typeface="ＭＳ Ｐゴシック" panose="020B0600070205080204" pitchFamily="34" charset="-128"/>
            </a:endParaRPr>
          </a:p>
        </p:txBody>
      </p:sp>
    </p:spTree>
    <p:extLst>
      <p:ext uri="{BB962C8B-B14F-4D97-AF65-F5344CB8AC3E}">
        <p14:creationId xmlns:p14="http://schemas.microsoft.com/office/powerpoint/2010/main" val="275675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5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dirty="0" err="1"/>
              <a:t>ElGamal</a:t>
            </a:r>
            <a:r>
              <a:rPr lang="en-AU" dirty="0"/>
              <a:t> </a:t>
            </a:r>
            <a:r>
              <a:rPr lang="en-US" dirty="0"/>
              <a:t>Signature </a:t>
            </a:r>
            <a:r>
              <a:rPr lang="en-AU" dirty="0"/>
              <a:t>Example </a:t>
            </a:r>
          </a:p>
        </p:txBody>
      </p:sp>
      <p:sp>
        <p:nvSpPr>
          <p:cNvPr id="67587" name="Rectangle 3"/>
          <p:cNvSpPr>
            <a:spLocks noGrp="1" noChangeArrowheads="1"/>
          </p:cNvSpPr>
          <p:nvPr>
            <p:ph type="body" idx="1"/>
          </p:nvPr>
        </p:nvSpPr>
        <p:spPr>
          <a:xfrm>
            <a:off x="304800" y="980728"/>
            <a:ext cx="8534400" cy="5648672"/>
          </a:xfrm>
        </p:spPr>
        <p:txBody>
          <a:bodyPr/>
          <a:lstStyle/>
          <a:p>
            <a:pPr eaLnBrk="1" hangingPunct="1">
              <a:lnSpc>
                <a:spcPct val="90000"/>
              </a:lnSpc>
            </a:pPr>
            <a:r>
              <a:rPr lang="en-US" altLang="en-US" sz="2800" dirty="0">
                <a:ea typeface="ＭＳ Ｐゴシック" panose="020B0600070205080204" pitchFamily="34" charset="-128"/>
              </a:rPr>
              <a:t>Use field GF(19) </a:t>
            </a:r>
            <a:r>
              <a:rPr lang="en-US" altLang="en-US" sz="2800" dirty="0">
                <a:latin typeface="Courier New" panose="02070309020205020404" pitchFamily="49" charset="0"/>
                <a:ea typeface="ＭＳ Ｐゴシック" panose="020B0600070205080204" pitchFamily="34" charset="-128"/>
              </a:rPr>
              <a:t>q=19 </a:t>
            </a:r>
            <a:r>
              <a:rPr lang="en-US" altLang="en-US" sz="2800" dirty="0">
                <a:ea typeface="ＭＳ Ｐゴシック" panose="020B0600070205080204" pitchFamily="34" charset="-128"/>
              </a:rPr>
              <a:t>and </a:t>
            </a:r>
            <a:r>
              <a:rPr lang="el-GR" altLang="en-US" sz="2800" dirty="0">
                <a:latin typeface="Courier New" panose="02070309020205020404" pitchFamily="49" charset="0"/>
                <a:ea typeface="ＭＳ Ｐゴシック" panose="020B0600070205080204" pitchFamily="34" charset="-128"/>
                <a:cs typeface="Arial" panose="020B0604020202020204" pitchFamily="34" charset="0"/>
              </a:rPr>
              <a:t>a</a:t>
            </a:r>
            <a:r>
              <a:rPr lang="en-US" altLang="en-US" sz="2800" dirty="0">
                <a:latin typeface="Courier New" panose="02070309020205020404" pitchFamily="49" charset="0"/>
                <a:ea typeface="ＭＳ Ｐゴシック" panose="020B0600070205080204" pitchFamily="34" charset="-128"/>
                <a:cs typeface="Arial" panose="020B0604020202020204" pitchFamily="34" charset="0"/>
              </a:rPr>
              <a:t>=10</a:t>
            </a:r>
            <a:endParaRPr lang="en-US" altLang="en-US" sz="2800" dirty="0">
              <a:latin typeface="Courier New" panose="02070309020205020404" pitchFamily="49" charset="0"/>
              <a:ea typeface="ＭＳ Ｐゴシック" panose="020B0600070205080204" pitchFamily="34" charset="-128"/>
            </a:endParaRPr>
          </a:p>
          <a:p>
            <a:pPr eaLnBrk="1" hangingPunct="1">
              <a:lnSpc>
                <a:spcPct val="90000"/>
              </a:lnSpc>
            </a:pPr>
            <a:r>
              <a:rPr lang="en-US" altLang="en-US" sz="2800" dirty="0">
                <a:ea typeface="ＭＳ Ｐゴシック" panose="020B0600070205080204" pitchFamily="34" charset="-128"/>
              </a:rPr>
              <a:t>Alice computes her key:</a:t>
            </a:r>
          </a:p>
          <a:p>
            <a:pPr lvl="1" eaLnBrk="1" hangingPunct="1">
              <a:lnSpc>
                <a:spcPct val="90000"/>
              </a:lnSpc>
            </a:pPr>
            <a:r>
              <a:rPr lang="en-AU" altLang="en-US" sz="2400" dirty="0">
                <a:ea typeface="ＭＳ Ｐゴシック" panose="020B0600070205080204" pitchFamily="34" charset="-128"/>
              </a:rPr>
              <a:t>A chooses </a:t>
            </a:r>
            <a:r>
              <a:rPr lang="en-AU" altLang="en-US" sz="2400" dirty="0" err="1">
                <a:latin typeface="Courier New" panose="02070309020205020404" pitchFamily="49" charset="0"/>
                <a:ea typeface="ＭＳ Ｐゴシック" panose="020B0600070205080204" pitchFamily="34" charset="-128"/>
              </a:rPr>
              <a:t>x</a:t>
            </a:r>
            <a:r>
              <a:rPr lang="en-AU" altLang="en-US" sz="2400" baseline="-25000" dirty="0" err="1">
                <a:latin typeface="Courier New" panose="02070309020205020404" pitchFamily="49" charset="0"/>
                <a:ea typeface="ＭＳ Ｐゴシック" panose="020B0600070205080204" pitchFamily="34" charset="-128"/>
              </a:rPr>
              <a:t>A</a:t>
            </a:r>
            <a:r>
              <a:rPr lang="en-AU" altLang="en-US" sz="2400" dirty="0">
                <a:latin typeface="Courier New" panose="02070309020205020404" pitchFamily="49" charset="0"/>
                <a:ea typeface="ＭＳ Ｐゴシック" panose="020B0600070205080204" pitchFamily="34" charset="-128"/>
              </a:rPr>
              <a:t>=16 </a:t>
            </a:r>
            <a:r>
              <a:rPr lang="en-AU" altLang="en-US" sz="2400" dirty="0">
                <a:ea typeface="ＭＳ Ｐゴシック" panose="020B0600070205080204" pitchFamily="34" charset="-128"/>
              </a:rPr>
              <a:t>&amp; computes </a:t>
            </a:r>
            <a:r>
              <a:rPr lang="en-AU" altLang="en-US" sz="2400" dirty="0" err="1">
                <a:latin typeface="Courier New" panose="02070309020205020404" pitchFamily="49" charset="0"/>
                <a:ea typeface="ＭＳ Ｐゴシック" panose="020B0600070205080204" pitchFamily="34" charset="-128"/>
                <a:cs typeface="Courier New" panose="02070309020205020404" pitchFamily="49" charset="0"/>
              </a:rPr>
              <a:t>y</a:t>
            </a:r>
            <a:r>
              <a:rPr lang="en-AU" altLang="en-US" sz="2400" baseline="-25000" dirty="0" err="1">
                <a:latin typeface="Courier New" panose="02070309020205020404" pitchFamily="49" charset="0"/>
                <a:ea typeface="ＭＳ Ｐゴシック" panose="020B0600070205080204" pitchFamily="34" charset="-128"/>
                <a:cs typeface="Courier New" panose="02070309020205020404" pitchFamily="49" charset="0"/>
              </a:rPr>
              <a:t>A</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400" dirty="0">
                <a:latin typeface="Courier New" panose="02070309020205020404" pitchFamily="49" charset="0"/>
                <a:ea typeface="ＭＳ Ｐゴシック" panose="020B0600070205080204" pitchFamily="34" charset="-128"/>
                <a:cs typeface="Arial" panose="020B0604020202020204" pitchFamily="34" charset="0"/>
              </a:rPr>
              <a:t>10</a:t>
            </a:r>
            <a:r>
              <a:rPr lang="en-AU" altLang="en-US" sz="2400" baseline="60000" dirty="0">
                <a:latin typeface="Courier New" panose="02070309020205020404" pitchFamily="49" charset="0"/>
                <a:ea typeface="ＭＳ Ｐゴシック" panose="020B0600070205080204" pitchFamily="34" charset="-128"/>
                <a:cs typeface="Courier New" panose="02070309020205020404" pitchFamily="49" charset="0"/>
              </a:rPr>
              <a:t>16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mod 19 = 4</a:t>
            </a:r>
          </a:p>
          <a:p>
            <a:pPr eaLnBrk="1" hangingPunct="1">
              <a:lnSpc>
                <a:spcPct val="90000"/>
              </a:lnSpc>
            </a:pPr>
            <a:r>
              <a:rPr lang="en-US" altLang="en-US" sz="2800" dirty="0">
                <a:ea typeface="ＭＳ Ｐゴシック" panose="020B0600070205080204" pitchFamily="34" charset="-128"/>
              </a:rPr>
              <a:t>Alice signs message with hash </a:t>
            </a:r>
            <a:r>
              <a:rPr lang="en-US" altLang="en-US" sz="2800" dirty="0">
                <a:latin typeface="Courier New" panose="02070309020205020404" pitchFamily="49" charset="0"/>
                <a:ea typeface="ＭＳ Ｐゴシック" panose="020B0600070205080204" pitchFamily="34" charset="-128"/>
                <a:cs typeface="Courier New" panose="02070309020205020404" pitchFamily="49" charset="0"/>
              </a:rPr>
              <a:t>m=14</a:t>
            </a:r>
            <a:r>
              <a:rPr lang="en-US" altLang="en-US" sz="2800" dirty="0">
                <a:ea typeface="ＭＳ Ｐゴシック" panose="020B0600070205080204" pitchFamily="34" charset="-128"/>
              </a:rPr>
              <a:t> as </a:t>
            </a:r>
            <a:r>
              <a:rPr lang="en-US" altLang="en-US" sz="2800"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800" dirty="0">
                <a:latin typeface="Courier New" panose="02070309020205020404" pitchFamily="49" charset="0"/>
                <a:ea typeface="ＭＳ Ｐゴシック" panose="020B0600070205080204" pitchFamily="34" charset="-128"/>
                <a:cs typeface="Arial" panose="020B0604020202020204" pitchFamily="34" charset="0"/>
              </a:rPr>
              <a:t>3,4</a:t>
            </a:r>
            <a:r>
              <a:rPr lang="en-US" altLang="en-US" sz="2800"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sz="2800" dirty="0">
                <a:ea typeface="ＭＳ Ｐゴシック" panose="020B0600070205080204" pitchFamily="34" charset="-128"/>
                <a:cs typeface="Arial" panose="020B0604020202020204" pitchFamily="34" charset="0"/>
              </a:rPr>
              <a:t>:</a:t>
            </a:r>
          </a:p>
          <a:p>
            <a:pPr lvl="1" eaLnBrk="1" hangingPunct="1">
              <a:lnSpc>
                <a:spcPct val="90000"/>
              </a:lnSpc>
            </a:pPr>
            <a:r>
              <a:rPr lang="en-AU" altLang="en-US" sz="2400" dirty="0">
                <a:ea typeface="ＭＳ Ｐゴシック" panose="020B0600070205080204" pitchFamily="34" charset="-128"/>
              </a:rPr>
              <a:t>choosing random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K=5 </a:t>
            </a:r>
            <a:r>
              <a:rPr lang="en-AU" altLang="en-US" sz="2400" dirty="0">
                <a:ea typeface="ＭＳ Ｐゴシック" panose="020B0600070205080204" pitchFamily="34" charset="-128"/>
                <a:cs typeface="Arial" panose="020B0604020202020204" pitchFamily="34" charset="0"/>
              </a:rPr>
              <a:t>which has </a:t>
            </a:r>
            <a:r>
              <a:rPr lang="en-AU" altLang="en-US" sz="2400" dirty="0" err="1">
                <a:latin typeface="Courier New" panose="02070309020205020404" pitchFamily="49" charset="0"/>
                <a:ea typeface="ＭＳ Ｐゴシック" panose="020B0600070205080204" pitchFamily="34" charset="-128"/>
                <a:cs typeface="Courier New" panose="02070309020205020404" pitchFamily="49" charset="0"/>
              </a:rPr>
              <a:t>gcd</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(18,5)=1</a:t>
            </a:r>
          </a:p>
          <a:p>
            <a:pPr lvl="1" eaLnBrk="1" hangingPunct="1">
              <a:lnSpc>
                <a:spcPct val="90000"/>
              </a:lnSpc>
            </a:pPr>
            <a:r>
              <a:rPr lang="en-AU" altLang="en-US" sz="2400" dirty="0">
                <a:ea typeface="ＭＳ Ｐゴシック" panose="020B0600070205080204" pitchFamily="34" charset="-128"/>
              </a:rPr>
              <a:t>computing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10</a:t>
            </a:r>
            <a:r>
              <a:rPr lang="en-AU" altLang="en-US" sz="2400" baseline="60000" dirty="0">
                <a:latin typeface="Courier New" panose="02070309020205020404" pitchFamily="49" charset="0"/>
                <a:ea typeface="ＭＳ Ｐゴシック" panose="020B0600070205080204" pitchFamily="34" charset="-128"/>
              </a:rPr>
              <a:t>5</a:t>
            </a:r>
            <a:r>
              <a:rPr lang="en-AU" altLang="en-US" sz="2400" dirty="0">
                <a:latin typeface="Courier New" panose="02070309020205020404" pitchFamily="49" charset="0"/>
                <a:ea typeface="ＭＳ Ｐゴシック" panose="020B0600070205080204" pitchFamily="34" charset="-128"/>
              </a:rPr>
              <a:t> mod 19 = 3</a:t>
            </a:r>
          </a:p>
          <a:p>
            <a:pPr lvl="1" eaLnBrk="1" hangingPunct="1">
              <a:lnSpc>
                <a:spcPct val="90000"/>
              </a:lnSpc>
            </a:pPr>
            <a:r>
              <a:rPr lang="en-AU" altLang="en-US" sz="2400" dirty="0">
                <a:ea typeface="ＭＳ Ｐゴシック" panose="020B0600070205080204" pitchFamily="34" charset="-128"/>
              </a:rPr>
              <a:t>finding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K</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 mod (q-1) = 5</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-1</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 mod 18 = 11</a:t>
            </a:r>
            <a:endParaRPr lang="en-AU" altLang="en-US" sz="2400" dirty="0">
              <a:ea typeface="ＭＳ Ｐゴシック" panose="020B0600070205080204" pitchFamily="34" charset="-128"/>
            </a:endParaRPr>
          </a:p>
          <a:p>
            <a:pPr lvl="1" eaLnBrk="1" hangingPunct="1">
              <a:lnSpc>
                <a:spcPct val="90000"/>
              </a:lnSpc>
            </a:pPr>
            <a:r>
              <a:rPr lang="en-AU" altLang="en-US" sz="2400" dirty="0">
                <a:ea typeface="ＭＳ Ｐゴシック" panose="020B0600070205080204" pitchFamily="34" charset="-128"/>
              </a:rPr>
              <a:t>computing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S</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a:t>
            </a:r>
            <a:r>
              <a:rPr lang="en-AU" altLang="en-US" sz="2400" dirty="0">
                <a:latin typeface="Courier New" panose="02070309020205020404" pitchFamily="49" charset="0"/>
                <a:ea typeface="ＭＳ Ｐゴシック" panose="020B0600070205080204" pitchFamily="34" charset="-128"/>
              </a:rPr>
              <a:t> =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11(14-</a:t>
            </a:r>
            <a:r>
              <a:rPr lang="en-AU" altLang="en-US" sz="2400" dirty="0">
                <a:latin typeface="Courier New" panose="02070309020205020404" pitchFamily="49" charset="0"/>
                <a:ea typeface="ＭＳ Ｐゴシック" panose="020B0600070205080204" pitchFamily="34" charset="-128"/>
              </a:rPr>
              <a:t>16.3)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mod 18 = 4</a:t>
            </a:r>
          </a:p>
          <a:p>
            <a:pPr eaLnBrk="1" hangingPunct="1">
              <a:lnSpc>
                <a:spcPct val="90000"/>
              </a:lnSpc>
            </a:pPr>
            <a:r>
              <a:rPr lang="en-AU" altLang="en-US" sz="2800" dirty="0">
                <a:ea typeface="ＭＳ Ｐゴシック" panose="020B0600070205080204" pitchFamily="34" charset="-128"/>
              </a:rPr>
              <a:t>Any user B can verify the signature by computing</a:t>
            </a:r>
          </a:p>
          <a:p>
            <a:pPr lvl="1" eaLnBrk="1" hangingPunct="1">
              <a:lnSpc>
                <a:spcPct val="90000"/>
              </a:lnSpc>
            </a:pP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1 </a:t>
            </a:r>
            <a:r>
              <a:rPr lang="en-AU" altLang="en-US" sz="2400" dirty="0">
                <a:latin typeface="Courier New" panose="02070309020205020404" pitchFamily="49" charset="0"/>
                <a:ea typeface="ＭＳ Ｐゴシック" panose="020B0600070205080204" pitchFamily="34" charset="-128"/>
              </a:rPr>
              <a:t>= 10</a:t>
            </a:r>
            <a:r>
              <a:rPr lang="en-AU" altLang="en-US" sz="2400" baseline="60000" dirty="0">
                <a:latin typeface="Courier New" panose="02070309020205020404" pitchFamily="49" charset="0"/>
                <a:ea typeface="ＭＳ Ｐゴシック" panose="020B0600070205080204" pitchFamily="34" charset="-128"/>
              </a:rPr>
              <a:t>14</a:t>
            </a:r>
            <a:r>
              <a:rPr lang="en-AU" altLang="en-US" sz="2400" dirty="0">
                <a:latin typeface="Courier New" panose="02070309020205020404" pitchFamily="49" charset="0"/>
                <a:ea typeface="ＭＳ Ｐゴシック" panose="020B0600070205080204" pitchFamily="34" charset="-128"/>
              </a:rPr>
              <a:t> mod 19 = 16</a:t>
            </a:r>
          </a:p>
          <a:p>
            <a:pPr lvl="1" eaLnBrk="1" hangingPunct="1">
              <a:lnSpc>
                <a:spcPct val="90000"/>
              </a:lnSpc>
            </a:pP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V</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2 </a:t>
            </a:r>
            <a:r>
              <a:rPr lang="en-AU" altLang="en-US" sz="2400" dirty="0">
                <a:latin typeface="Courier New" panose="02070309020205020404" pitchFamily="49" charset="0"/>
                <a:ea typeface="ＭＳ Ｐゴシック" panose="020B0600070205080204" pitchFamily="34" charset="-128"/>
              </a:rPr>
              <a:t>= 4</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3</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.3</a:t>
            </a:r>
            <a:r>
              <a:rPr lang="en-AU" altLang="en-US" sz="2400" baseline="30000" dirty="0">
                <a:latin typeface="Courier New" panose="02070309020205020404" pitchFamily="49" charset="0"/>
                <a:ea typeface="ＭＳ Ｐゴシック" panose="020B0600070205080204" pitchFamily="34" charset="-128"/>
                <a:cs typeface="Courier New" panose="02070309020205020404" pitchFamily="49" charset="0"/>
              </a:rPr>
              <a:t>4</a:t>
            </a:r>
            <a:r>
              <a:rPr lang="en-AU" altLang="en-US" sz="2400" dirty="0">
                <a:latin typeface="Courier New" panose="02070309020205020404" pitchFamily="49" charset="0"/>
                <a:ea typeface="ＭＳ Ｐゴシック" panose="020B0600070205080204" pitchFamily="34" charset="-128"/>
              </a:rPr>
              <a:t> = 5184 = 16 mod 19</a:t>
            </a:r>
            <a:endParaRPr lang="en-AU" altLang="en-US" sz="2400" dirty="0">
              <a:ea typeface="ＭＳ Ｐゴシック" panose="020B0600070205080204" pitchFamily="34" charset="-128"/>
            </a:endParaRPr>
          </a:p>
          <a:p>
            <a:pPr lvl="1" eaLnBrk="1" hangingPunct="1">
              <a:lnSpc>
                <a:spcPct val="90000"/>
              </a:lnSpc>
            </a:pPr>
            <a:r>
              <a:rPr lang="en-AU" altLang="en-US" sz="2400" dirty="0">
                <a:ea typeface="ＭＳ Ｐゴシック" panose="020B0600070205080204" pitchFamily="34" charset="-128"/>
              </a:rPr>
              <a:t>since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16</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a:latin typeface="Courier New" panose="02070309020205020404" pitchFamily="49" charset="0"/>
                <a:ea typeface="ＭＳ Ｐゴシック" panose="020B0600070205080204" pitchFamily="34" charset="-128"/>
              </a:rPr>
              <a:t>= </a:t>
            </a:r>
            <a:r>
              <a:rPr lang="en-AU" altLang="en-US" sz="2400" dirty="0">
                <a:latin typeface="Courier New" panose="02070309020205020404" pitchFamily="49" charset="0"/>
                <a:ea typeface="ＭＳ Ｐゴシック" panose="020B0600070205080204" pitchFamily="34" charset="-128"/>
                <a:cs typeface="Courier New" panose="02070309020205020404" pitchFamily="49" charset="0"/>
              </a:rPr>
              <a:t>16</a:t>
            </a:r>
            <a:r>
              <a:rPr lang="en-AU" altLang="en-US" sz="2400" baseline="-25000" dirty="0">
                <a:latin typeface="Courier New" panose="02070309020205020404" pitchFamily="49" charset="0"/>
                <a:ea typeface="ＭＳ Ｐゴシック" panose="020B0600070205080204" pitchFamily="34" charset="-128"/>
                <a:cs typeface="Courier New" panose="02070309020205020404" pitchFamily="49" charset="0"/>
              </a:rPr>
              <a:t> </a:t>
            </a:r>
            <a:r>
              <a:rPr lang="en-AU" altLang="en-US" sz="2400" dirty="0">
                <a:ea typeface="ＭＳ Ｐゴシック" panose="020B0600070205080204" pitchFamily="34" charset="-128"/>
              </a:rPr>
              <a:t>signature is valid </a:t>
            </a:r>
          </a:p>
        </p:txBody>
      </p:sp>
    </p:spTree>
    <p:extLst>
      <p:ext uri="{BB962C8B-B14F-4D97-AF65-F5344CB8AC3E}">
        <p14:creationId xmlns:p14="http://schemas.microsoft.com/office/powerpoint/2010/main" val="423621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587">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587">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7587">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5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altLang="en-US">
                <a:ea typeface="ＭＳ Ｐゴシック" panose="020B0600070205080204" pitchFamily="34" charset="-128"/>
              </a:rPr>
              <a:t>Schnorr </a:t>
            </a:r>
            <a:r>
              <a:rPr lang="en-US" altLang="en-US">
                <a:ea typeface="ＭＳ Ｐゴシック" panose="020B0600070205080204" pitchFamily="34" charset="-128"/>
              </a:rPr>
              <a:t>Digital Signatures</a:t>
            </a:r>
            <a:endParaRPr lang="en-AU" altLang="en-US">
              <a:ea typeface="ＭＳ Ｐゴシック" panose="020B0600070205080204" pitchFamily="34" charset="-128"/>
            </a:endParaRPr>
          </a:p>
        </p:txBody>
      </p:sp>
      <p:sp>
        <p:nvSpPr>
          <p:cNvPr id="62467" name="Rectangle 3"/>
          <p:cNvSpPr>
            <a:spLocks noGrp="1" noChangeArrowheads="1"/>
          </p:cNvSpPr>
          <p:nvPr>
            <p:ph type="body" idx="1"/>
          </p:nvPr>
        </p:nvSpPr>
        <p:spPr>
          <a:xfrm>
            <a:off x="228600" y="944724"/>
            <a:ext cx="8610600" cy="5075076"/>
          </a:xfrm>
        </p:spPr>
        <p:txBody>
          <a:bodyPr/>
          <a:lstStyle/>
          <a:p>
            <a:pPr eaLnBrk="1" hangingPunct="1">
              <a:lnSpc>
                <a:spcPct val="90000"/>
              </a:lnSpc>
            </a:pPr>
            <a:r>
              <a:rPr lang="en-AU" altLang="en-US" dirty="0">
                <a:ea typeface="ＭＳ Ｐゴシック" panose="020B0600070205080204" pitchFamily="34" charset="-128"/>
              </a:rPr>
              <a:t>Also uses exponentiation in a finite (Galois)</a:t>
            </a:r>
          </a:p>
          <a:p>
            <a:pPr lvl="1" eaLnBrk="1" hangingPunct="1">
              <a:lnSpc>
                <a:spcPct val="90000"/>
              </a:lnSpc>
            </a:pPr>
            <a:r>
              <a:rPr lang="en-AU" altLang="en-US" dirty="0">
                <a:ea typeface="ＭＳ Ｐゴシック" panose="020B0600070205080204" pitchFamily="34" charset="-128"/>
              </a:rPr>
              <a:t>security based on discrete logarithms</a:t>
            </a:r>
          </a:p>
          <a:p>
            <a:pPr eaLnBrk="1" hangingPunct="1">
              <a:lnSpc>
                <a:spcPct val="90000"/>
              </a:lnSpc>
            </a:pPr>
            <a:r>
              <a:rPr lang="en-US" altLang="en-US" dirty="0">
                <a:ea typeface="ＭＳ Ｐゴシック" panose="020B0600070205080204" pitchFamily="34" charset="-128"/>
              </a:rPr>
              <a:t>Minimizes message dependent computation</a:t>
            </a:r>
          </a:p>
          <a:p>
            <a:pPr lvl="1" eaLnBrk="1" hangingPunct="1">
              <a:lnSpc>
                <a:spcPct val="90000"/>
              </a:lnSpc>
            </a:pPr>
            <a:r>
              <a:rPr lang="en-US" altLang="en-US" dirty="0">
                <a:ea typeface="ＭＳ Ｐゴシック" panose="020B0600070205080204" pitchFamily="34" charset="-128"/>
              </a:rPr>
              <a:t>multiplying a 2</a:t>
            </a:r>
            <a:r>
              <a:rPr lang="en-US" altLang="en-US" i="1" dirty="0">
                <a:ea typeface="ＭＳ Ｐゴシック" panose="020B0600070205080204" pitchFamily="34" charset="-128"/>
              </a:rPr>
              <a:t>n-bit </a:t>
            </a:r>
            <a:r>
              <a:rPr lang="en-US" altLang="en-US" dirty="0">
                <a:ea typeface="ＭＳ Ｐゴシック" panose="020B0600070205080204" pitchFamily="34" charset="-128"/>
              </a:rPr>
              <a:t>integer with an </a:t>
            </a:r>
            <a:r>
              <a:rPr lang="en-US" altLang="en-US" i="1" dirty="0">
                <a:ea typeface="ＭＳ Ｐゴシック" panose="020B0600070205080204" pitchFamily="34" charset="-128"/>
              </a:rPr>
              <a:t>n-bit </a:t>
            </a:r>
            <a:r>
              <a:rPr lang="en-US" altLang="en-US" dirty="0">
                <a:ea typeface="ＭＳ Ｐゴシック" panose="020B0600070205080204" pitchFamily="34" charset="-128"/>
              </a:rPr>
              <a:t>integer</a:t>
            </a:r>
          </a:p>
          <a:p>
            <a:pPr eaLnBrk="1" hangingPunct="1">
              <a:lnSpc>
                <a:spcPct val="90000"/>
              </a:lnSpc>
            </a:pPr>
            <a:r>
              <a:rPr lang="en-US" altLang="en-US" dirty="0">
                <a:ea typeface="ＭＳ Ｐゴシック" panose="020B0600070205080204" pitchFamily="34" charset="-128"/>
              </a:rPr>
              <a:t>Main work can be done in idle time</a:t>
            </a:r>
            <a:endParaRPr lang="en-AU"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Have using a prime modulus </a:t>
            </a:r>
            <a:r>
              <a:rPr lang="en-US" altLang="en-US" i="1" dirty="0">
                <a:latin typeface="Courier New" panose="02070309020205020404" pitchFamily="49" charset="0"/>
                <a:ea typeface="ＭＳ Ｐゴシック" panose="020B0600070205080204" pitchFamily="34" charset="-128"/>
                <a:cs typeface="Courier New" panose="02070309020205020404" pitchFamily="49" charset="0"/>
              </a:rPr>
              <a:t>p</a:t>
            </a:r>
            <a:r>
              <a:rPr lang="en-US" altLang="en-US" i="1" dirty="0">
                <a:ea typeface="ＭＳ Ｐゴシック" panose="020B0600070205080204" pitchFamily="34" charset="-128"/>
              </a:rPr>
              <a:t> </a:t>
            </a:r>
            <a:endParaRPr lang="en-US" altLang="en-US" dirty="0">
              <a:ea typeface="ＭＳ Ｐゴシック" panose="020B0600070205080204" pitchFamily="34" charset="-128"/>
            </a:endParaRPr>
          </a:p>
          <a:p>
            <a:pPr lvl="1" eaLnBrk="1" hangingPunct="1"/>
            <a:r>
              <a:rPr lang="en-US" altLang="en-US" i="1" dirty="0">
                <a:latin typeface="Courier New" panose="02070309020205020404" pitchFamily="49" charset="0"/>
                <a:ea typeface="ＭＳ Ｐゴシック" panose="020B0600070205080204" pitchFamily="34" charset="-128"/>
                <a:cs typeface="Courier New" panose="02070309020205020404" pitchFamily="49" charset="0"/>
              </a:rPr>
              <a:t>p–1 </a:t>
            </a:r>
            <a:r>
              <a:rPr lang="en-US" altLang="en-US" dirty="0">
                <a:ea typeface="ＭＳ Ｐゴシック" panose="020B0600070205080204" pitchFamily="34" charset="-128"/>
              </a:rPr>
              <a:t>has a prime factor </a:t>
            </a:r>
            <a:r>
              <a:rPr lang="en-US" altLang="en-US" i="1" dirty="0">
                <a:latin typeface="Courier New" panose="02070309020205020404" pitchFamily="49" charset="0"/>
                <a:ea typeface="ＭＳ Ｐゴシック" panose="020B0600070205080204" pitchFamily="34" charset="-128"/>
                <a:cs typeface="Courier New" panose="02070309020205020404" pitchFamily="49" charset="0"/>
              </a:rPr>
              <a:t>q</a:t>
            </a:r>
            <a:r>
              <a:rPr lang="en-US" altLang="en-US" i="1" dirty="0">
                <a:ea typeface="ＭＳ Ｐゴシック" panose="020B0600070205080204" pitchFamily="34" charset="-128"/>
              </a:rPr>
              <a:t> </a:t>
            </a:r>
            <a:r>
              <a:rPr lang="en-US" altLang="en-US" dirty="0">
                <a:ea typeface="ＭＳ Ｐゴシック" panose="020B0600070205080204" pitchFamily="34" charset="-128"/>
              </a:rPr>
              <a:t>of appropriate size</a:t>
            </a:r>
          </a:p>
          <a:p>
            <a:pPr lvl="1" eaLnBrk="1" hangingPunct="1"/>
            <a:r>
              <a:rPr lang="en-US" altLang="en-US" dirty="0">
                <a:ea typeface="ＭＳ Ｐゴシック" panose="020B0600070205080204" pitchFamily="34" charset="-128"/>
              </a:rPr>
              <a:t>typically</a:t>
            </a:r>
            <a:r>
              <a:rPr lang="en-US" altLang="en-US" i="1" dirty="0">
                <a:ea typeface="ＭＳ Ｐゴシック" panose="020B0600070205080204" pitchFamily="34" charset="-128"/>
              </a:rPr>
              <a:t>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p</a:t>
            </a:r>
            <a:r>
              <a:rPr lang="en-US" altLang="en-US" i="1" dirty="0">
                <a:ea typeface="ＭＳ Ｐゴシック" panose="020B0600070205080204" pitchFamily="34" charset="-128"/>
              </a:rPr>
              <a:t> </a:t>
            </a:r>
            <a:r>
              <a:rPr lang="en-US" altLang="en-US" dirty="0">
                <a:ea typeface="ＭＳ Ｐゴシック" panose="020B0600070205080204" pitchFamily="34" charset="-128"/>
              </a:rPr>
              <a:t>1024-bit and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q</a:t>
            </a:r>
            <a:r>
              <a:rPr lang="en-US" altLang="en-US" dirty="0">
                <a:ea typeface="ＭＳ Ｐゴシック" panose="020B0600070205080204" pitchFamily="34" charset="-128"/>
              </a:rPr>
              <a:t> 160-bit numbers</a:t>
            </a:r>
          </a:p>
        </p:txBody>
      </p:sp>
    </p:spTree>
    <p:extLst>
      <p:ext uri="{BB962C8B-B14F-4D97-AF65-F5344CB8AC3E}">
        <p14:creationId xmlns:p14="http://schemas.microsoft.com/office/powerpoint/2010/main" val="84214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46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altLang="en-US">
                <a:ea typeface="ＭＳ Ｐゴシック" panose="020B0600070205080204" pitchFamily="34" charset="-128"/>
              </a:rPr>
              <a:t>Schnorr </a:t>
            </a:r>
            <a:r>
              <a:rPr lang="en-US" altLang="en-US">
                <a:ea typeface="ＭＳ Ｐゴシック" panose="020B0600070205080204" pitchFamily="34" charset="-128"/>
              </a:rPr>
              <a:t>Key Setup</a:t>
            </a:r>
            <a:endParaRPr lang="en-AU" altLang="en-US">
              <a:ea typeface="ＭＳ Ｐゴシック" panose="020B0600070205080204" pitchFamily="34" charset="-128"/>
            </a:endParaRPr>
          </a:p>
        </p:txBody>
      </p:sp>
      <p:sp>
        <p:nvSpPr>
          <p:cNvPr id="62467" name="Rectangle 3"/>
          <p:cNvSpPr>
            <a:spLocks noGrp="1" noChangeArrowheads="1"/>
          </p:cNvSpPr>
          <p:nvPr>
            <p:ph type="body" idx="1"/>
          </p:nvPr>
        </p:nvSpPr>
        <p:spPr>
          <a:xfrm>
            <a:off x="228600" y="980728"/>
            <a:ext cx="8610600" cy="5039072"/>
          </a:xfrm>
        </p:spPr>
        <p:txBody>
          <a:bodyPr/>
          <a:lstStyle/>
          <a:p>
            <a:pPr eaLnBrk="1" hangingPunct="1"/>
            <a:r>
              <a:rPr lang="en-US" altLang="en-US" dirty="0">
                <a:ea typeface="ＭＳ Ｐゴシック" panose="020B0600070205080204" pitchFamily="34" charset="-128"/>
              </a:rPr>
              <a:t>choose suitable primes </a:t>
            </a:r>
            <a:r>
              <a:rPr lang="en-US" altLang="en-US" i="1" dirty="0">
                <a:latin typeface="Courier New" panose="02070309020205020404" pitchFamily="49" charset="0"/>
                <a:ea typeface="ＭＳ Ｐゴシック" panose="020B0600070205080204" pitchFamily="34" charset="-128"/>
                <a:cs typeface="Courier New" panose="02070309020205020404" pitchFamily="49" charset="0"/>
              </a:rPr>
              <a:t>p</a:t>
            </a:r>
            <a:r>
              <a:rPr lang="en-US" altLang="en-US" i="1" dirty="0">
                <a:ea typeface="ＭＳ Ｐゴシック" panose="020B0600070205080204" pitchFamily="34" charset="-128"/>
              </a:rPr>
              <a:t> </a:t>
            </a:r>
            <a:r>
              <a:rPr lang="en-US" altLang="en-US" i="1" dirty="0">
                <a:latin typeface="Courier New" panose="02070309020205020404" pitchFamily="49" charset="0"/>
                <a:ea typeface="ＭＳ Ｐゴシック" panose="020B0600070205080204" pitchFamily="34" charset="-128"/>
                <a:cs typeface="Courier New" panose="02070309020205020404" pitchFamily="49" charset="0"/>
              </a:rPr>
              <a:t>, q</a:t>
            </a:r>
            <a:endParaRPr lang="en-US" altLang="en-US" dirty="0">
              <a:latin typeface="Courier New" panose="02070309020205020404" pitchFamily="49" charset="0"/>
              <a:ea typeface="ＭＳ Ｐゴシック" panose="020B0600070205080204" pitchFamily="34" charset="-128"/>
              <a:cs typeface="Courier New" panose="02070309020205020404" pitchFamily="49" charset="0"/>
            </a:endParaRPr>
          </a:p>
          <a:p>
            <a:pPr eaLnBrk="1" hangingPunct="1"/>
            <a:r>
              <a:rPr lang="en-US" altLang="en-US" dirty="0">
                <a:ea typeface="ＭＳ Ｐゴシック" panose="020B0600070205080204" pitchFamily="34" charset="-128"/>
              </a:rPr>
              <a:t>choose </a:t>
            </a:r>
            <a:r>
              <a:rPr lang="en-US" altLang="en-US" i="1" dirty="0">
                <a:latin typeface="Courier New" panose="02070309020205020404" pitchFamily="49" charset="0"/>
                <a:ea typeface="ＭＳ Ｐゴシック" panose="020B0600070205080204" pitchFamily="34" charset="-128"/>
                <a:cs typeface="Courier New" panose="02070309020205020404" pitchFamily="49" charset="0"/>
              </a:rPr>
              <a:t>a</a:t>
            </a:r>
            <a:r>
              <a:rPr lang="en-US" altLang="en-US" i="1" dirty="0">
                <a:ea typeface="ＭＳ Ｐゴシック" panose="020B0600070205080204" pitchFamily="34" charset="-128"/>
              </a:rPr>
              <a:t>  </a:t>
            </a:r>
            <a:r>
              <a:rPr lang="en-US" altLang="en-US" dirty="0">
                <a:ea typeface="ＭＳ Ｐゴシック" panose="020B0600070205080204" pitchFamily="34" charset="-128"/>
              </a:rPr>
              <a:t>such that </a:t>
            </a:r>
            <a:r>
              <a:rPr lang="el-GR" altLang="en-US" dirty="0">
                <a:latin typeface="Courier New" panose="02070309020205020404" pitchFamily="49" charset="0"/>
                <a:ea typeface="ＭＳ Ｐゴシック" panose="020B0600070205080204" pitchFamily="34" charset="-128"/>
                <a:cs typeface="Arial" panose="020B0604020202020204" pitchFamily="34" charset="0"/>
              </a:rPr>
              <a:t>a</a:t>
            </a:r>
            <a:r>
              <a:rPr lang="en-AU" altLang="en-US" baseline="60000" dirty="0">
                <a:latin typeface="Courier New" panose="02070309020205020404" pitchFamily="49" charset="0"/>
                <a:ea typeface="ＭＳ Ｐゴシック" panose="020B0600070205080204" pitchFamily="34" charset="-128"/>
              </a:rPr>
              <a:t>q</a:t>
            </a:r>
            <a:r>
              <a:rPr lang="en-AU" altLang="en-US" dirty="0">
                <a:latin typeface="Courier New" panose="02070309020205020404" pitchFamily="49" charset="0"/>
                <a:ea typeface="ＭＳ Ｐゴシック" panose="020B0600070205080204" pitchFamily="34" charset="-128"/>
              </a:rPr>
              <a:t> = 1 mod p</a:t>
            </a:r>
            <a:endParaRPr lang="en-US" altLang="en-US" dirty="0">
              <a:ea typeface="ＭＳ Ｐゴシック" panose="020B0600070205080204" pitchFamily="34" charset="-128"/>
            </a:endParaRPr>
          </a:p>
          <a:p>
            <a:pPr eaLnBrk="1" hangingPunct="1"/>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a:t>
            </a:r>
            <a:r>
              <a:rPr lang="en-US" altLang="en-US" dirty="0" err="1">
                <a:latin typeface="Courier New" panose="02070309020205020404" pitchFamily="49" charset="0"/>
                <a:ea typeface="ＭＳ Ｐゴシック" panose="020B0600070205080204" pitchFamily="34" charset="-128"/>
                <a:cs typeface="Courier New" panose="02070309020205020404" pitchFamily="49" charset="0"/>
              </a:rPr>
              <a:t>a,p,q</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dirty="0">
                <a:ea typeface="ＭＳ Ｐゴシック" panose="020B0600070205080204" pitchFamily="34" charset="-128"/>
              </a:rPr>
              <a:t>are global parameters for all</a:t>
            </a:r>
          </a:p>
          <a:p>
            <a:pPr eaLnBrk="1" hangingPunct="1"/>
            <a:r>
              <a:rPr lang="en-US" altLang="en-US" dirty="0">
                <a:ea typeface="ＭＳ Ｐゴシック" panose="020B0600070205080204" pitchFamily="34" charset="-128"/>
              </a:rPr>
              <a:t>each user (</a:t>
            </a:r>
            <a:r>
              <a:rPr lang="en-US" altLang="en-US" dirty="0" err="1">
                <a:ea typeface="ＭＳ Ｐゴシック" panose="020B0600070205080204" pitchFamily="34" charset="-128"/>
              </a:rPr>
              <a:t>eg</a:t>
            </a:r>
            <a:r>
              <a:rPr lang="en-US" altLang="en-US" dirty="0">
                <a:ea typeface="ＭＳ Ｐゴシック" panose="020B0600070205080204" pitchFamily="34" charset="-128"/>
              </a:rPr>
              <a:t>. A) generates a key</a:t>
            </a:r>
          </a:p>
          <a:p>
            <a:pPr lvl="1" eaLnBrk="1" hangingPunct="1"/>
            <a:r>
              <a:rPr lang="en-AU" altLang="en-US" dirty="0">
                <a:ea typeface="ＭＳ Ｐゴシック" panose="020B0600070205080204" pitchFamily="34" charset="-128"/>
              </a:rPr>
              <a:t>chooses a secret key (number): </a:t>
            </a:r>
            <a:r>
              <a:rPr lang="en-AU" altLang="en-US" dirty="0">
                <a:latin typeface="Courier New" panose="02070309020205020404" pitchFamily="49" charset="0"/>
                <a:ea typeface="ＭＳ Ｐゴシック" panose="020B0600070205080204" pitchFamily="34" charset="-128"/>
                <a:cs typeface="Courier New" panose="02070309020205020404" pitchFamily="49" charset="0"/>
              </a:rPr>
              <a:t>0 &lt; </a:t>
            </a:r>
            <a:r>
              <a:rPr lang="en-AU" altLang="en-US" dirty="0" err="1">
                <a:latin typeface="Courier New" panose="02070309020205020404" pitchFamily="49" charset="0"/>
                <a:ea typeface="ＭＳ Ｐゴシック" panose="020B0600070205080204" pitchFamily="34" charset="-128"/>
              </a:rPr>
              <a:t>s</a:t>
            </a:r>
            <a:r>
              <a:rPr lang="en-AU" altLang="en-US" baseline="-25000" dirty="0" err="1">
                <a:latin typeface="Courier New" panose="02070309020205020404" pitchFamily="49" charset="0"/>
                <a:ea typeface="ＭＳ Ｐゴシック" panose="020B0600070205080204" pitchFamily="34" charset="-128"/>
              </a:rPr>
              <a:t>A</a:t>
            </a:r>
            <a:r>
              <a:rPr lang="en-AU" altLang="en-US" dirty="0">
                <a:latin typeface="Courier New" panose="02070309020205020404" pitchFamily="49" charset="0"/>
                <a:ea typeface="ＭＳ Ｐゴシック" panose="020B0600070205080204" pitchFamily="34" charset="-128"/>
              </a:rPr>
              <a:t> &lt; q</a:t>
            </a:r>
            <a:r>
              <a:rPr lang="en-AU" altLang="en-US" dirty="0">
                <a:ea typeface="ＭＳ Ｐゴシック" panose="020B0600070205080204" pitchFamily="34" charset="-128"/>
              </a:rPr>
              <a:t> </a:t>
            </a:r>
          </a:p>
          <a:p>
            <a:pPr lvl="1" eaLnBrk="1" hangingPunct="1"/>
            <a:r>
              <a:rPr lang="en-AU" altLang="en-US" dirty="0">
                <a:ea typeface="ＭＳ Ｐゴシック" panose="020B0600070205080204" pitchFamily="34" charset="-128"/>
              </a:rPr>
              <a:t>compute their </a:t>
            </a:r>
            <a:r>
              <a:rPr lang="en-AU" altLang="en-US" b="1" dirty="0">
                <a:ea typeface="ＭＳ Ｐゴシック" panose="020B0600070205080204" pitchFamily="34" charset="-128"/>
              </a:rPr>
              <a:t>public key</a:t>
            </a:r>
            <a:r>
              <a:rPr lang="en-AU" altLang="en-US" dirty="0">
                <a:ea typeface="ＭＳ Ｐゴシック" panose="020B0600070205080204" pitchFamily="34" charset="-128"/>
              </a:rPr>
              <a:t>: </a:t>
            </a:r>
            <a:r>
              <a:rPr lang="en-AU" altLang="en-US" dirty="0" err="1">
                <a:latin typeface="Courier New" panose="02070309020205020404" pitchFamily="49" charset="0"/>
                <a:ea typeface="ＭＳ Ｐゴシック" panose="020B0600070205080204" pitchFamily="34" charset="-128"/>
              </a:rPr>
              <a:t>v</a:t>
            </a:r>
            <a:r>
              <a:rPr lang="en-AU" altLang="en-US" baseline="-25000" dirty="0" err="1">
                <a:latin typeface="Courier New" panose="02070309020205020404" pitchFamily="49" charset="0"/>
                <a:ea typeface="ＭＳ Ｐゴシック" panose="020B0600070205080204" pitchFamily="34" charset="-128"/>
              </a:rPr>
              <a:t>A</a:t>
            </a:r>
            <a:r>
              <a:rPr lang="en-AU" altLang="en-US" dirty="0">
                <a:latin typeface="Courier New" panose="02070309020205020404" pitchFamily="49" charset="0"/>
                <a:ea typeface="ＭＳ Ｐゴシック" panose="020B0600070205080204" pitchFamily="34" charset="-128"/>
              </a:rPr>
              <a:t> = </a:t>
            </a:r>
            <a:r>
              <a:rPr lang="el-GR" altLang="en-US" dirty="0">
                <a:latin typeface="Courier New" panose="02070309020205020404" pitchFamily="49" charset="0"/>
                <a:ea typeface="ＭＳ Ｐゴシック" panose="020B0600070205080204" pitchFamily="34" charset="-128"/>
                <a:cs typeface="Arial" panose="020B0604020202020204" pitchFamily="34" charset="0"/>
              </a:rPr>
              <a:t>a</a:t>
            </a:r>
            <a:r>
              <a:rPr lang="en-AU" altLang="en-US" baseline="60000" dirty="0">
                <a:latin typeface="Courier New" panose="02070309020205020404" pitchFamily="49" charset="0"/>
                <a:ea typeface="ＭＳ Ｐゴシック" panose="020B0600070205080204" pitchFamily="34" charset="-128"/>
              </a:rPr>
              <a:t>-</a:t>
            </a:r>
            <a:r>
              <a:rPr lang="en-AU" altLang="en-US" baseline="60000" dirty="0" err="1">
                <a:latin typeface="Courier New" panose="02070309020205020404" pitchFamily="49" charset="0"/>
                <a:ea typeface="ＭＳ Ｐゴシック" panose="020B0600070205080204" pitchFamily="34" charset="-128"/>
              </a:rPr>
              <a:t>s</a:t>
            </a:r>
            <a:r>
              <a:rPr lang="en-AU" altLang="en-US" sz="2000" baseline="60000" dirty="0" err="1">
                <a:latin typeface="Courier New" panose="02070309020205020404" pitchFamily="49" charset="0"/>
                <a:ea typeface="ＭＳ Ｐゴシック" panose="020B0600070205080204" pitchFamily="34" charset="-128"/>
              </a:rPr>
              <a:t>A</a:t>
            </a:r>
            <a:r>
              <a:rPr lang="en-AU" altLang="en-US" dirty="0">
                <a:latin typeface="Courier New" panose="02070309020205020404" pitchFamily="49" charset="0"/>
                <a:ea typeface="ＭＳ Ｐゴシック" panose="020B0600070205080204" pitchFamily="34" charset="-128"/>
              </a:rPr>
              <a:t> mod q</a:t>
            </a:r>
          </a:p>
          <a:p>
            <a:pPr eaLnBrk="1" hangingPunct="1">
              <a:lnSpc>
                <a:spcPct val="90000"/>
              </a:lnSpc>
            </a:pPr>
            <a:endParaRPr lang="en-AU" altLang="en-US" sz="2800" dirty="0">
              <a:ea typeface="ＭＳ Ｐゴシック" panose="020B0600070205080204" pitchFamily="34" charset="-128"/>
            </a:endParaRPr>
          </a:p>
        </p:txBody>
      </p:sp>
    </p:spTree>
    <p:extLst>
      <p:ext uri="{BB962C8B-B14F-4D97-AF65-F5344CB8AC3E}">
        <p14:creationId xmlns:p14="http://schemas.microsoft.com/office/powerpoint/2010/main" val="66121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79512" y="0"/>
            <a:ext cx="8229600" cy="1139825"/>
          </a:xfrm>
        </p:spPr>
        <p:txBody>
          <a:bodyPr/>
          <a:lstStyle/>
          <a:p>
            <a:pPr eaLnBrk="1" hangingPunct="1"/>
            <a:r>
              <a:rPr lang="en-AU" altLang="en-US" dirty="0" err="1">
                <a:ea typeface="ＭＳ Ｐゴシック" panose="020B0600070205080204" pitchFamily="34" charset="-128"/>
              </a:rPr>
              <a:t>Schnorr</a:t>
            </a:r>
            <a:r>
              <a:rPr lang="en-AU" altLang="en-US" dirty="0">
                <a:ea typeface="ＭＳ Ｐゴシック" panose="020B0600070205080204" pitchFamily="34" charset="-128"/>
              </a:rPr>
              <a:t> </a:t>
            </a:r>
            <a:r>
              <a:rPr lang="en-US" altLang="en-US" dirty="0">
                <a:ea typeface="ＭＳ Ｐゴシック" panose="020B0600070205080204" pitchFamily="34" charset="-128"/>
              </a:rPr>
              <a:t>Signature</a:t>
            </a:r>
            <a:endParaRPr lang="en-AU" altLang="en-US" dirty="0">
              <a:ea typeface="ＭＳ Ｐゴシック" panose="020B0600070205080204" pitchFamily="34" charset="-128"/>
            </a:endParaRPr>
          </a:p>
        </p:txBody>
      </p:sp>
      <p:sp>
        <p:nvSpPr>
          <p:cNvPr id="62467" name="Rectangle 3"/>
          <p:cNvSpPr>
            <a:spLocks noGrp="1" noChangeArrowheads="1"/>
          </p:cNvSpPr>
          <p:nvPr>
            <p:ph type="body" idx="1"/>
          </p:nvPr>
        </p:nvSpPr>
        <p:spPr>
          <a:xfrm>
            <a:off x="228600" y="980728"/>
            <a:ext cx="8610600" cy="5724872"/>
          </a:xfrm>
        </p:spPr>
        <p:txBody>
          <a:bodyPr/>
          <a:lstStyle/>
          <a:p>
            <a:pPr eaLnBrk="1" hangingPunct="1"/>
            <a:r>
              <a:rPr lang="en-US" altLang="en-US" dirty="0">
                <a:ea typeface="ＭＳ Ｐゴシック" panose="020B0600070205080204" pitchFamily="34" charset="-128"/>
              </a:rPr>
              <a:t>User signs message by</a:t>
            </a:r>
          </a:p>
          <a:p>
            <a:pPr lvl="1" eaLnBrk="1" hangingPunct="1"/>
            <a:r>
              <a:rPr lang="en-US" altLang="en-US" sz="2400" dirty="0">
                <a:ea typeface="ＭＳ Ｐゴシック" panose="020B0600070205080204" pitchFamily="34" charset="-128"/>
              </a:rPr>
              <a:t>choosing random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r</a:t>
            </a:r>
            <a:r>
              <a:rPr lang="en-US" altLang="en-US" sz="2400" dirty="0">
                <a:ea typeface="ＭＳ Ｐゴシック" panose="020B0600070205080204" pitchFamily="34" charset="-128"/>
              </a:rPr>
              <a:t> with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0&lt;r&lt;q </a:t>
            </a:r>
            <a:r>
              <a:rPr lang="en-US" altLang="en-US" sz="2400" dirty="0">
                <a:ea typeface="ＭＳ Ｐゴシック" panose="020B0600070205080204" pitchFamily="34" charset="-128"/>
              </a:rPr>
              <a:t>and computing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x =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a</a:t>
            </a:r>
            <a:r>
              <a:rPr lang="en-US" altLang="en-US" sz="2400" baseline="30000" dirty="0" err="1">
                <a:latin typeface="Courier New" panose="02070309020205020404" pitchFamily="49" charset="0"/>
                <a:ea typeface="ＭＳ Ｐゴシック" panose="020B0600070205080204" pitchFamily="34" charset="-128"/>
                <a:cs typeface="Courier New" panose="02070309020205020404" pitchFamily="49" charset="0"/>
              </a:rPr>
              <a:t>r</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mod p</a:t>
            </a:r>
          </a:p>
          <a:p>
            <a:pPr lvl="1" eaLnBrk="1" hangingPunct="1"/>
            <a:r>
              <a:rPr lang="en-US" altLang="en-US" sz="2400" dirty="0">
                <a:ea typeface="ＭＳ Ｐゴシック" panose="020B0600070205080204" pitchFamily="34" charset="-128"/>
              </a:rPr>
              <a:t>concatenate message with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x</a:t>
            </a:r>
            <a:r>
              <a:rPr lang="en-US" altLang="en-US" sz="2400" dirty="0">
                <a:ea typeface="ＭＳ Ｐゴシック" panose="020B0600070205080204" pitchFamily="34" charset="-128"/>
              </a:rPr>
              <a:t> and hash result to computing: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e = H(M || x)   </a:t>
            </a:r>
          </a:p>
          <a:p>
            <a:pPr lvl="1" eaLnBrk="1" hangingPunct="1"/>
            <a:r>
              <a:rPr lang="en-US" altLang="en-US" sz="2400" dirty="0">
                <a:ea typeface="ＭＳ Ｐゴシック" panose="020B0600070205080204" pitchFamily="34" charset="-128"/>
              </a:rPr>
              <a:t>computing: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y = (r + se) mod q </a:t>
            </a:r>
          </a:p>
          <a:p>
            <a:pPr lvl="1" eaLnBrk="1" hangingPunct="1"/>
            <a:r>
              <a:rPr lang="en-US" altLang="en-US" sz="2400" dirty="0">
                <a:ea typeface="ＭＳ Ｐゴシック" panose="020B0600070205080204" pitchFamily="34" charset="-128"/>
              </a:rPr>
              <a:t>signature is pair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(e, y)</a:t>
            </a:r>
          </a:p>
          <a:p>
            <a:pPr eaLnBrk="1" hangingPunct="1"/>
            <a:r>
              <a:rPr lang="en-US" altLang="en-US" sz="2800" dirty="0">
                <a:ea typeface="ＭＳ Ｐゴシック" panose="020B0600070205080204" pitchFamily="34" charset="-128"/>
              </a:rPr>
              <a:t>Any other user can verify the signature as follows:   </a:t>
            </a:r>
          </a:p>
          <a:p>
            <a:pPr lvl="1" eaLnBrk="1" hangingPunct="1"/>
            <a:r>
              <a:rPr lang="en-US" altLang="en-US" sz="2400" dirty="0">
                <a:ea typeface="ＭＳ Ｐゴシック" panose="020B0600070205080204" pitchFamily="34" charset="-128"/>
              </a:rPr>
              <a:t>computing: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x' = </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a</a:t>
            </a:r>
            <a:r>
              <a:rPr lang="en-US" altLang="en-US" sz="2400" baseline="30000" dirty="0" err="1">
                <a:latin typeface="Courier New" panose="02070309020205020404" pitchFamily="49" charset="0"/>
                <a:ea typeface="ＭＳ Ｐゴシック" panose="020B0600070205080204" pitchFamily="34" charset="-128"/>
                <a:cs typeface="Courier New" panose="02070309020205020404" pitchFamily="49" charset="0"/>
              </a:rPr>
              <a:t>y</a:t>
            </a:r>
            <a:r>
              <a:rPr lang="en-US" altLang="en-US" sz="2400" dirty="0" err="1">
                <a:latin typeface="Courier New" panose="02070309020205020404" pitchFamily="49" charset="0"/>
                <a:ea typeface="ＭＳ Ｐゴシック" panose="020B0600070205080204" pitchFamily="34" charset="-128"/>
                <a:cs typeface="Courier New" panose="02070309020205020404" pitchFamily="49" charset="0"/>
              </a:rPr>
              <a:t>v</a:t>
            </a:r>
            <a:r>
              <a:rPr lang="en-US" altLang="en-US" sz="2400" baseline="30000" dirty="0" err="1">
                <a:latin typeface="Courier New" panose="02070309020205020404" pitchFamily="49" charset="0"/>
                <a:ea typeface="ＭＳ Ｐゴシック" panose="020B0600070205080204" pitchFamily="34" charset="-128"/>
                <a:cs typeface="Courier New" panose="02070309020205020404" pitchFamily="49" charset="0"/>
              </a:rPr>
              <a:t>e</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mod p   </a:t>
            </a:r>
          </a:p>
          <a:p>
            <a:pPr lvl="1" eaLnBrk="1" hangingPunct="1"/>
            <a:r>
              <a:rPr lang="en-US" altLang="en-US" sz="2400" dirty="0">
                <a:ea typeface="ＭＳ Ｐゴシック" panose="020B0600070205080204" pitchFamily="34" charset="-128"/>
              </a:rPr>
              <a:t>verifying that: </a:t>
            </a: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e = H(M || x’)  </a:t>
            </a:r>
          </a:p>
          <a:p>
            <a:pPr eaLnBrk="1" hangingPunct="1">
              <a:lnSpc>
                <a:spcPct val="90000"/>
              </a:lnSpc>
            </a:pPr>
            <a:endParaRPr lang="en-AU" altLang="en-US" sz="2800" dirty="0">
              <a:ea typeface="ＭＳ Ｐゴシック" panose="020B0600070205080204" pitchFamily="34" charset="-128"/>
            </a:endParaRPr>
          </a:p>
        </p:txBody>
      </p:sp>
    </p:spTree>
    <p:extLst>
      <p:ext uri="{BB962C8B-B14F-4D97-AF65-F5344CB8AC3E}">
        <p14:creationId xmlns:p14="http://schemas.microsoft.com/office/powerpoint/2010/main" val="158305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46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46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noChangeArrowheads="1"/>
          </p:cNvSpPr>
          <p:nvPr>
            <p:ph type="ctrTitle"/>
          </p:nvPr>
        </p:nvSpPr>
        <p:spPr>
          <a:xfrm>
            <a:off x="685800" y="990601"/>
            <a:ext cx="8153400" cy="2609850"/>
          </a:xfrm>
        </p:spPr>
        <p:txBody>
          <a:bodyPr/>
          <a:lstStyle/>
          <a:p>
            <a:r>
              <a:rPr lang="en-US" altLang="en-US" dirty="0" smtClean="0">
                <a:solidFill>
                  <a:srgbClr val="FF0000"/>
                </a:solidFill>
              </a:rPr>
              <a:t>Unit </a:t>
            </a:r>
            <a:r>
              <a:rPr lang="en-US" altLang="en-US" dirty="0" smtClean="0">
                <a:solidFill>
                  <a:srgbClr val="FF0000"/>
                </a:solidFill>
              </a:rPr>
              <a:t>III</a:t>
            </a:r>
            <a:r>
              <a:rPr lang="en-US" altLang="en-US" dirty="0" smtClean="0"/>
              <a:t/>
            </a:r>
            <a:br>
              <a:rPr lang="en-US" altLang="en-US" dirty="0" smtClean="0"/>
            </a:br>
            <a:r>
              <a:rPr lang="en-US" altLang="en-US" dirty="0" smtClean="0"/>
              <a:t>Digital Signatures</a:t>
            </a:r>
            <a:endParaRPr lang="en-US" altLang="en-US" dirty="0" smtClean="0"/>
          </a:p>
        </p:txBody>
      </p:sp>
      <p:sp>
        <p:nvSpPr>
          <p:cNvPr id="4099" name="Subtitle 4"/>
          <p:cNvSpPr>
            <a:spLocks noGrp="1" noChangeArrowheads="1"/>
          </p:cNvSpPr>
          <p:nvPr>
            <p:ph type="subTitle" idx="1"/>
          </p:nvPr>
        </p:nvSpPr>
        <p:spPr>
          <a:xfrm>
            <a:off x="1007604" y="3501008"/>
            <a:ext cx="7272808" cy="3132348"/>
          </a:xfrm>
        </p:spPr>
        <p:txBody>
          <a:bodyPr>
            <a:noAutofit/>
          </a:bodyPr>
          <a:lstStyle/>
          <a:p>
            <a:pPr algn="just">
              <a:buFont typeface="Courier New" panose="02070309020205020404" pitchFamily="49" charset="0"/>
              <a:buChar char="o"/>
            </a:pPr>
            <a:r>
              <a:rPr lang="en-US" altLang="en-US" sz="2400" dirty="0">
                <a:solidFill>
                  <a:schemeClr val="tx1"/>
                </a:solidFill>
              </a:rPr>
              <a:t>Digital Signature</a:t>
            </a:r>
          </a:p>
          <a:p>
            <a:pPr algn="just">
              <a:buFont typeface="Courier New" panose="02070309020205020404" pitchFamily="49" charset="0"/>
              <a:buChar char="o"/>
            </a:pPr>
            <a:r>
              <a:rPr lang="en-US" altLang="en-US" sz="2400" dirty="0">
                <a:solidFill>
                  <a:schemeClr val="tx1"/>
                </a:solidFill>
              </a:rPr>
              <a:t>Digital Signature properties</a:t>
            </a:r>
          </a:p>
          <a:p>
            <a:pPr algn="just">
              <a:buFont typeface="Courier New" panose="02070309020205020404" pitchFamily="49" charset="0"/>
              <a:buChar char="o"/>
            </a:pPr>
            <a:r>
              <a:rPr lang="en-US" altLang="en-US" sz="2400" dirty="0">
                <a:solidFill>
                  <a:schemeClr val="tx1"/>
                </a:solidFill>
              </a:rPr>
              <a:t>Requirements and security </a:t>
            </a:r>
          </a:p>
          <a:p>
            <a:pPr algn="just">
              <a:buFont typeface="Courier New" panose="02070309020205020404" pitchFamily="49" charset="0"/>
              <a:buChar char="o"/>
            </a:pPr>
            <a:r>
              <a:rPr lang="en-US" altLang="en-US" sz="2400" dirty="0">
                <a:solidFill>
                  <a:schemeClr val="tx1"/>
                </a:solidFill>
              </a:rPr>
              <a:t>Various digital signature schemes (</a:t>
            </a:r>
            <a:r>
              <a:rPr lang="en-US" altLang="en-US" sz="2400" dirty="0" err="1">
                <a:solidFill>
                  <a:schemeClr val="tx1"/>
                </a:solidFill>
              </a:rPr>
              <a:t>Elgamal</a:t>
            </a:r>
            <a:r>
              <a:rPr lang="en-US" altLang="en-US" sz="2400" dirty="0">
                <a:solidFill>
                  <a:schemeClr val="tx1"/>
                </a:solidFill>
              </a:rPr>
              <a:t> and </a:t>
            </a:r>
            <a:r>
              <a:rPr lang="en-US" altLang="en-US" sz="2400" dirty="0" err="1">
                <a:solidFill>
                  <a:schemeClr val="tx1"/>
                </a:solidFill>
              </a:rPr>
              <a:t>Schnorr</a:t>
            </a:r>
            <a:r>
              <a:rPr lang="en-US" altLang="en-US" sz="2400" dirty="0">
                <a:solidFill>
                  <a:schemeClr val="tx1"/>
                </a:solidFill>
              </a:rPr>
              <a:t>)</a:t>
            </a:r>
          </a:p>
          <a:p>
            <a:pPr algn="just">
              <a:buFont typeface="Courier New" panose="02070309020205020404" pitchFamily="49" charset="0"/>
              <a:buChar char="o"/>
            </a:pPr>
            <a:r>
              <a:rPr lang="en-US" altLang="en-US" sz="2400" dirty="0">
                <a:solidFill>
                  <a:schemeClr val="tx1"/>
                </a:solidFill>
              </a:rPr>
              <a:t>Digital Signature algorithm / Digital Signature Standard </a:t>
            </a:r>
            <a:endParaRPr lang="en-US" altLang="en-US" sz="2400" dirty="0">
              <a:solidFill>
                <a:schemeClr val="tx1"/>
              </a:solidFill>
            </a:endParaRPr>
          </a:p>
        </p:txBody>
      </p:sp>
    </p:spTree>
    <p:extLst>
      <p:ext uri="{BB962C8B-B14F-4D97-AF65-F5344CB8AC3E}">
        <p14:creationId xmlns:p14="http://schemas.microsoft.com/office/powerpoint/2010/main" val="3220504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4294967295"/>
          </p:nvPr>
        </p:nvSpPr>
        <p:spPr/>
        <p:txBody>
          <a:bodyPr/>
          <a:lstStyle/>
          <a:p>
            <a:endParaRPr lang="ru-RU" altLang="en-US" dirty="0"/>
          </a:p>
        </p:txBody>
      </p:sp>
      <p:sp>
        <p:nvSpPr>
          <p:cNvPr id="59520" name="Rectangle 128"/>
          <p:cNvSpPr>
            <a:spLocks noChangeArrowheads="1"/>
          </p:cNvSpPr>
          <p:nvPr/>
        </p:nvSpPr>
        <p:spPr bwMode="auto">
          <a:xfrm>
            <a:off x="107950" y="3213100"/>
            <a:ext cx="2087563" cy="3095625"/>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baseline="0" dirty="0"/>
              <a:t>Symmetric-key </a:t>
            </a:r>
          </a:p>
          <a:p>
            <a:r>
              <a:rPr lang="en-US" altLang="en-US" sz="2400" baseline="0" dirty="0"/>
              <a:t>ciphers:</a:t>
            </a:r>
          </a:p>
          <a:p>
            <a:pPr marL="342900" indent="-342900">
              <a:lnSpc>
                <a:spcPct val="120000"/>
              </a:lnSpc>
              <a:buClr>
                <a:schemeClr val="tx1"/>
              </a:buClr>
              <a:buFont typeface="Arial" panose="020B0604020202020204" pitchFamily="34" charset="0"/>
              <a:buChar char="•"/>
            </a:pPr>
            <a:r>
              <a:rPr lang="en-US" altLang="en-US" sz="2000" baseline="0" dirty="0"/>
              <a:t>Block ciphers</a:t>
            </a:r>
            <a:endParaRPr lang="ru-RU" altLang="en-US" sz="2000" baseline="0" dirty="0"/>
          </a:p>
          <a:p>
            <a:pPr marL="342900" indent="-342900">
              <a:lnSpc>
                <a:spcPct val="120000"/>
              </a:lnSpc>
              <a:buClr>
                <a:schemeClr val="tx1"/>
              </a:buClr>
              <a:buFont typeface="Arial" panose="020B0604020202020204" pitchFamily="34" charset="0"/>
              <a:buChar char="•"/>
            </a:pPr>
            <a:r>
              <a:rPr lang="en-US" altLang="en-US" sz="2000" baseline="0" dirty="0"/>
              <a:t>Stream ciphers</a:t>
            </a:r>
          </a:p>
          <a:p>
            <a:pPr>
              <a:buClr>
                <a:schemeClr val="accent2"/>
              </a:buClr>
              <a:buFont typeface="Wingdings" panose="05000000000000000000" pitchFamily="2" charset="2"/>
              <a:buChar char="§"/>
            </a:pPr>
            <a:endParaRPr lang="en-US" altLang="en-US" sz="2000" baseline="0" dirty="0"/>
          </a:p>
          <a:p>
            <a:r>
              <a:rPr lang="en-US" altLang="en-US" sz="2400" baseline="0" dirty="0"/>
              <a:t>Public-key</a:t>
            </a:r>
          </a:p>
          <a:p>
            <a:r>
              <a:rPr lang="en-US" altLang="en-US" sz="2400" baseline="0" dirty="0"/>
              <a:t>ciphers</a:t>
            </a:r>
            <a:endParaRPr lang="ru-RU" altLang="en-US" baseline="0" dirty="0"/>
          </a:p>
        </p:txBody>
      </p:sp>
      <p:sp>
        <p:nvSpPr>
          <p:cNvPr id="59394" name="Rectangle 2"/>
          <p:cNvSpPr>
            <a:spLocks noGrp="1" noChangeArrowheads="1"/>
          </p:cNvSpPr>
          <p:nvPr>
            <p:ph type="title"/>
          </p:nvPr>
        </p:nvSpPr>
        <p:spPr/>
        <p:txBody>
          <a:bodyPr/>
          <a:lstStyle/>
          <a:p>
            <a:r>
              <a:rPr lang="en-US" altLang="en-US" sz="3400" dirty="0"/>
              <a:t>Cryptographic Goals</a:t>
            </a:r>
            <a:endParaRPr lang="ru-RU" altLang="en-US" sz="3400" dirty="0"/>
          </a:p>
        </p:txBody>
      </p:sp>
      <p:sp>
        <p:nvSpPr>
          <p:cNvPr id="59396" name="Rectangle 4"/>
          <p:cNvSpPr>
            <a:spLocks noChangeArrowheads="1"/>
          </p:cNvSpPr>
          <p:nvPr/>
        </p:nvSpPr>
        <p:spPr bwMode="auto">
          <a:xfrm>
            <a:off x="3059113" y="1196975"/>
            <a:ext cx="2881312"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a:solidFill>
                  <a:schemeClr val="bg1"/>
                </a:solidFill>
              </a:rPr>
              <a:t>Cryptographic goals</a:t>
            </a:r>
            <a:endParaRPr lang="ru-RU" altLang="en-US" sz="2400" b="1" baseline="0">
              <a:solidFill>
                <a:schemeClr val="bg1"/>
              </a:solidFill>
            </a:endParaRPr>
          </a:p>
        </p:txBody>
      </p:sp>
      <p:sp>
        <p:nvSpPr>
          <p:cNvPr id="59397" name="Rectangle 5"/>
          <p:cNvSpPr>
            <a:spLocks noChangeArrowheads="1"/>
          </p:cNvSpPr>
          <p:nvPr/>
        </p:nvSpPr>
        <p:spPr bwMode="auto">
          <a:xfrm>
            <a:off x="107950" y="2565400"/>
            <a:ext cx="2087563"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dirty="0">
                <a:solidFill>
                  <a:schemeClr val="bg1"/>
                </a:solidFill>
              </a:rPr>
              <a:t>Confidentiality</a:t>
            </a:r>
            <a:endParaRPr lang="ru-RU" altLang="en-US" sz="2400" b="1" baseline="0" dirty="0">
              <a:solidFill>
                <a:schemeClr val="bg1"/>
              </a:solidFill>
            </a:endParaRPr>
          </a:p>
        </p:txBody>
      </p:sp>
      <p:sp>
        <p:nvSpPr>
          <p:cNvPr id="59398" name="Rectangle 6"/>
          <p:cNvSpPr>
            <a:spLocks noChangeArrowheads="1"/>
          </p:cNvSpPr>
          <p:nvPr/>
        </p:nvSpPr>
        <p:spPr bwMode="auto">
          <a:xfrm>
            <a:off x="2339975" y="2565400"/>
            <a:ext cx="2087563"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a:solidFill>
                  <a:schemeClr val="bg1"/>
                </a:solidFill>
              </a:rPr>
              <a:t>Data integrity</a:t>
            </a:r>
            <a:endParaRPr lang="ru-RU" altLang="en-US" sz="2400" b="1" baseline="0">
              <a:solidFill>
                <a:schemeClr val="bg1"/>
              </a:solidFill>
            </a:endParaRPr>
          </a:p>
        </p:txBody>
      </p:sp>
      <p:sp>
        <p:nvSpPr>
          <p:cNvPr id="59399" name="Rectangle 7"/>
          <p:cNvSpPr>
            <a:spLocks noChangeArrowheads="1"/>
          </p:cNvSpPr>
          <p:nvPr/>
        </p:nvSpPr>
        <p:spPr bwMode="auto">
          <a:xfrm>
            <a:off x="4572000" y="2565400"/>
            <a:ext cx="2160588"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a:solidFill>
                  <a:schemeClr val="bg1"/>
                </a:solidFill>
              </a:rPr>
              <a:t>Authentication</a:t>
            </a:r>
            <a:endParaRPr lang="ru-RU" altLang="en-US" sz="2400" b="1" baseline="0">
              <a:solidFill>
                <a:schemeClr val="bg1"/>
              </a:solidFill>
            </a:endParaRPr>
          </a:p>
        </p:txBody>
      </p:sp>
      <p:sp>
        <p:nvSpPr>
          <p:cNvPr id="59400" name="Rectangle 8"/>
          <p:cNvSpPr>
            <a:spLocks noChangeArrowheads="1"/>
          </p:cNvSpPr>
          <p:nvPr/>
        </p:nvSpPr>
        <p:spPr bwMode="auto">
          <a:xfrm>
            <a:off x="6948488" y="2565400"/>
            <a:ext cx="2087562"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baseline="0">
                <a:solidFill>
                  <a:schemeClr val="bg1"/>
                </a:solidFill>
              </a:rPr>
              <a:t>Non-repudiation</a:t>
            </a:r>
            <a:endParaRPr lang="ru-RU" altLang="en-US" sz="2400" b="1" baseline="0">
              <a:solidFill>
                <a:schemeClr val="bg1"/>
              </a:solidFill>
            </a:endParaRPr>
          </a:p>
        </p:txBody>
      </p:sp>
      <p:sp>
        <p:nvSpPr>
          <p:cNvPr id="59401" name="Line 9"/>
          <p:cNvSpPr>
            <a:spLocks noChangeShapeType="1"/>
          </p:cNvSpPr>
          <p:nvPr/>
        </p:nvSpPr>
        <p:spPr bwMode="auto">
          <a:xfrm>
            <a:off x="4427538" y="1844675"/>
            <a:ext cx="0" cy="28892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2" name="Line 10"/>
          <p:cNvSpPr>
            <a:spLocks noChangeShapeType="1"/>
          </p:cNvSpPr>
          <p:nvPr/>
        </p:nvSpPr>
        <p:spPr bwMode="auto">
          <a:xfrm>
            <a:off x="1116013" y="2133600"/>
            <a:ext cx="67691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3" name="Line 11"/>
          <p:cNvSpPr>
            <a:spLocks noChangeShapeType="1"/>
          </p:cNvSpPr>
          <p:nvPr/>
        </p:nvSpPr>
        <p:spPr bwMode="auto">
          <a:xfrm>
            <a:off x="1116013" y="2133600"/>
            <a:ext cx="0" cy="431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4" name="Line 12"/>
          <p:cNvSpPr>
            <a:spLocks noChangeShapeType="1"/>
          </p:cNvSpPr>
          <p:nvPr/>
        </p:nvSpPr>
        <p:spPr bwMode="auto">
          <a:xfrm>
            <a:off x="3276600" y="2133600"/>
            <a:ext cx="0" cy="431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5" name="Line 13"/>
          <p:cNvSpPr>
            <a:spLocks noChangeShapeType="1"/>
          </p:cNvSpPr>
          <p:nvPr/>
        </p:nvSpPr>
        <p:spPr bwMode="auto">
          <a:xfrm>
            <a:off x="5508625" y="2133600"/>
            <a:ext cx="0" cy="431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06" name="Line 14"/>
          <p:cNvSpPr>
            <a:spLocks noChangeShapeType="1"/>
          </p:cNvSpPr>
          <p:nvPr/>
        </p:nvSpPr>
        <p:spPr bwMode="auto">
          <a:xfrm>
            <a:off x="7885113" y="2133600"/>
            <a:ext cx="0" cy="4318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92" name="Line 100"/>
          <p:cNvSpPr>
            <a:spLocks noChangeShapeType="1"/>
          </p:cNvSpPr>
          <p:nvPr/>
        </p:nvSpPr>
        <p:spPr bwMode="auto">
          <a:xfrm flipH="1">
            <a:off x="4643438" y="4941888"/>
            <a:ext cx="7302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93" name="Line 101"/>
          <p:cNvSpPr>
            <a:spLocks noChangeShapeType="1"/>
          </p:cNvSpPr>
          <p:nvPr/>
        </p:nvSpPr>
        <p:spPr bwMode="auto">
          <a:xfrm flipH="1">
            <a:off x="4643438" y="3500438"/>
            <a:ext cx="7302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59494" name="Line 102"/>
          <p:cNvSpPr>
            <a:spLocks noChangeShapeType="1"/>
          </p:cNvSpPr>
          <p:nvPr/>
        </p:nvSpPr>
        <p:spPr bwMode="auto">
          <a:xfrm flipV="1">
            <a:off x="4643438" y="3213100"/>
            <a:ext cx="0" cy="1728788"/>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grpSp>
        <p:nvGrpSpPr>
          <p:cNvPr id="59528" name="Group 136"/>
          <p:cNvGrpSpPr>
            <a:grpSpLocks/>
          </p:cNvGrpSpPr>
          <p:nvPr/>
        </p:nvGrpSpPr>
        <p:grpSpPr bwMode="auto">
          <a:xfrm>
            <a:off x="4643438" y="4724400"/>
            <a:ext cx="2287587" cy="360363"/>
            <a:chOff x="2936" y="2976"/>
            <a:chExt cx="1441" cy="227"/>
          </a:xfrm>
        </p:grpSpPr>
        <p:sp>
          <p:nvSpPr>
            <p:cNvPr id="59510" name="Freeform 118"/>
            <p:cNvSpPr>
              <a:spLocks/>
            </p:cNvSpPr>
            <p:nvPr/>
          </p:nvSpPr>
          <p:spPr bwMode="auto">
            <a:xfrm>
              <a:off x="2970" y="2980"/>
              <a:ext cx="1361" cy="223"/>
            </a:xfrm>
            <a:custGeom>
              <a:avLst/>
              <a:gdLst>
                <a:gd name="T0" fmla="*/ 2207 w 2419"/>
                <a:gd name="T1" fmla="*/ 423 h 423"/>
                <a:gd name="T2" fmla="*/ 2419 w 2419"/>
                <a:gd name="T3" fmla="*/ 211 h 423"/>
                <a:gd name="T4" fmla="*/ 2207 w 2419"/>
                <a:gd name="T5" fmla="*/ 0 h 423"/>
                <a:gd name="T6" fmla="*/ 2207 w 2419"/>
                <a:gd name="T7" fmla="*/ 0 h 423"/>
                <a:gd name="T8" fmla="*/ 212 w 2419"/>
                <a:gd name="T9" fmla="*/ 0 h 423"/>
                <a:gd name="T10" fmla="*/ 0 w 2419"/>
                <a:gd name="T11" fmla="*/ 211 h 423"/>
                <a:gd name="T12" fmla="*/ 212 w 2419"/>
                <a:gd name="T13" fmla="*/ 423 h 423"/>
                <a:gd name="T14" fmla="*/ 212 w 2419"/>
                <a:gd name="T15" fmla="*/ 423 h 423"/>
                <a:gd name="T16" fmla="*/ 2207 w 2419"/>
                <a:gd name="T17"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423">
                  <a:moveTo>
                    <a:pt x="2207" y="423"/>
                  </a:moveTo>
                  <a:cubicBezTo>
                    <a:pt x="2324" y="423"/>
                    <a:pt x="2419" y="328"/>
                    <a:pt x="2419" y="211"/>
                  </a:cubicBezTo>
                  <a:cubicBezTo>
                    <a:pt x="2419" y="94"/>
                    <a:pt x="2324" y="0"/>
                    <a:pt x="2207" y="0"/>
                  </a:cubicBezTo>
                  <a:lnTo>
                    <a:pt x="2207" y="0"/>
                  </a:lnTo>
                  <a:lnTo>
                    <a:pt x="212" y="0"/>
                  </a:lnTo>
                  <a:cubicBezTo>
                    <a:pt x="95" y="0"/>
                    <a:pt x="0" y="94"/>
                    <a:pt x="0" y="211"/>
                  </a:cubicBezTo>
                  <a:cubicBezTo>
                    <a:pt x="0" y="328"/>
                    <a:pt x="95" y="423"/>
                    <a:pt x="212" y="423"/>
                  </a:cubicBezTo>
                  <a:lnTo>
                    <a:pt x="212" y="423"/>
                  </a:lnTo>
                  <a:lnTo>
                    <a:pt x="2207" y="423"/>
                  </a:lnTo>
                  <a:close/>
                </a:path>
              </a:pathLst>
            </a:custGeom>
            <a:solidFill>
              <a:srgbClr val="C4CED8"/>
            </a:solidFill>
            <a:ln w="3175" cap="rnd">
              <a:solidFill>
                <a:srgbClr val="000000"/>
              </a:solidFill>
              <a:prstDash val="solid"/>
              <a:round/>
              <a:headEnd/>
              <a:tailEnd/>
            </a:ln>
          </p:spPr>
          <p:txBody>
            <a:bodyPr/>
            <a:lstStyle/>
            <a:p>
              <a:endParaRPr lang="en-IN" sz="2000"/>
            </a:p>
          </p:txBody>
        </p:sp>
        <p:sp>
          <p:nvSpPr>
            <p:cNvPr id="59511" name="Text Box 119"/>
            <p:cNvSpPr txBox="1">
              <a:spLocks noChangeArrowheads="1"/>
            </p:cNvSpPr>
            <p:nvPr/>
          </p:nvSpPr>
          <p:spPr bwMode="auto">
            <a:xfrm>
              <a:off x="2936" y="2976"/>
              <a:ext cx="144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aseline="0"/>
                <a:t>Message authentication</a:t>
              </a:r>
              <a:endParaRPr lang="ru-RU" altLang="en-US" sz="1600" baseline="0"/>
            </a:p>
          </p:txBody>
        </p:sp>
      </p:grpSp>
      <p:grpSp>
        <p:nvGrpSpPr>
          <p:cNvPr id="59513" name="Group 121"/>
          <p:cNvGrpSpPr>
            <a:grpSpLocks/>
          </p:cNvGrpSpPr>
          <p:nvPr/>
        </p:nvGrpSpPr>
        <p:grpSpPr bwMode="auto">
          <a:xfrm>
            <a:off x="4643438" y="3284538"/>
            <a:ext cx="2214562" cy="360362"/>
            <a:chOff x="3027" y="3238"/>
            <a:chExt cx="1395" cy="192"/>
          </a:xfrm>
        </p:grpSpPr>
        <p:sp>
          <p:nvSpPr>
            <p:cNvPr id="59514" name="Freeform 122"/>
            <p:cNvSpPr>
              <a:spLocks/>
            </p:cNvSpPr>
            <p:nvPr/>
          </p:nvSpPr>
          <p:spPr bwMode="auto">
            <a:xfrm>
              <a:off x="3061" y="3249"/>
              <a:ext cx="1361" cy="181"/>
            </a:xfrm>
            <a:custGeom>
              <a:avLst/>
              <a:gdLst>
                <a:gd name="T0" fmla="*/ 2207 w 2419"/>
                <a:gd name="T1" fmla="*/ 423 h 423"/>
                <a:gd name="T2" fmla="*/ 2419 w 2419"/>
                <a:gd name="T3" fmla="*/ 211 h 423"/>
                <a:gd name="T4" fmla="*/ 2207 w 2419"/>
                <a:gd name="T5" fmla="*/ 0 h 423"/>
                <a:gd name="T6" fmla="*/ 2207 w 2419"/>
                <a:gd name="T7" fmla="*/ 0 h 423"/>
                <a:gd name="T8" fmla="*/ 212 w 2419"/>
                <a:gd name="T9" fmla="*/ 0 h 423"/>
                <a:gd name="T10" fmla="*/ 0 w 2419"/>
                <a:gd name="T11" fmla="*/ 211 h 423"/>
                <a:gd name="T12" fmla="*/ 212 w 2419"/>
                <a:gd name="T13" fmla="*/ 423 h 423"/>
                <a:gd name="T14" fmla="*/ 212 w 2419"/>
                <a:gd name="T15" fmla="*/ 423 h 423"/>
                <a:gd name="T16" fmla="*/ 2207 w 2419"/>
                <a:gd name="T17"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9" h="423">
                  <a:moveTo>
                    <a:pt x="2207" y="423"/>
                  </a:moveTo>
                  <a:cubicBezTo>
                    <a:pt x="2324" y="423"/>
                    <a:pt x="2419" y="328"/>
                    <a:pt x="2419" y="211"/>
                  </a:cubicBezTo>
                  <a:cubicBezTo>
                    <a:pt x="2419" y="94"/>
                    <a:pt x="2324" y="0"/>
                    <a:pt x="2207" y="0"/>
                  </a:cubicBezTo>
                  <a:lnTo>
                    <a:pt x="2207" y="0"/>
                  </a:lnTo>
                  <a:lnTo>
                    <a:pt x="212" y="0"/>
                  </a:lnTo>
                  <a:cubicBezTo>
                    <a:pt x="95" y="0"/>
                    <a:pt x="0" y="94"/>
                    <a:pt x="0" y="211"/>
                  </a:cubicBezTo>
                  <a:cubicBezTo>
                    <a:pt x="0" y="328"/>
                    <a:pt x="95" y="423"/>
                    <a:pt x="212" y="423"/>
                  </a:cubicBezTo>
                  <a:lnTo>
                    <a:pt x="212" y="423"/>
                  </a:lnTo>
                  <a:lnTo>
                    <a:pt x="2207" y="423"/>
                  </a:lnTo>
                  <a:close/>
                </a:path>
              </a:pathLst>
            </a:custGeom>
            <a:solidFill>
              <a:srgbClr val="C4CED8"/>
            </a:solidFill>
            <a:ln w="3175" cap="rnd">
              <a:solidFill>
                <a:srgbClr val="000000"/>
              </a:solidFill>
              <a:prstDash val="solid"/>
              <a:round/>
              <a:headEnd/>
              <a:tailEnd/>
            </a:ln>
          </p:spPr>
          <p:txBody>
            <a:bodyPr/>
            <a:lstStyle/>
            <a:p>
              <a:endParaRPr lang="en-IN" sz="2000"/>
            </a:p>
          </p:txBody>
        </p:sp>
        <p:sp>
          <p:nvSpPr>
            <p:cNvPr id="59515" name="Text Box 123"/>
            <p:cNvSpPr txBox="1">
              <a:spLocks noChangeArrowheads="1"/>
            </p:cNvSpPr>
            <p:nvPr/>
          </p:nvSpPr>
          <p:spPr bwMode="auto">
            <a:xfrm>
              <a:off x="3027" y="3238"/>
              <a:ext cx="127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aseline="0"/>
                <a:t>  Entity authentication</a:t>
              </a:r>
              <a:endParaRPr lang="ru-RU" altLang="en-US" sz="1600" baseline="0"/>
            </a:p>
          </p:txBody>
        </p:sp>
      </p:grpSp>
      <p:sp>
        <p:nvSpPr>
          <p:cNvPr id="59523" name="Rectangle 131"/>
          <p:cNvSpPr>
            <a:spLocks noChangeArrowheads="1"/>
          </p:cNvSpPr>
          <p:nvPr/>
        </p:nvSpPr>
        <p:spPr bwMode="auto">
          <a:xfrm>
            <a:off x="2339975" y="3213100"/>
            <a:ext cx="2087563" cy="3095625"/>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400" baseline="0" dirty="0"/>
              <a:t>Arbitrary length</a:t>
            </a:r>
          </a:p>
          <a:p>
            <a:r>
              <a:rPr lang="en-US" altLang="en-US" sz="2400" baseline="0" dirty="0"/>
              <a:t>hash functions</a:t>
            </a:r>
          </a:p>
          <a:p>
            <a:endParaRPr lang="en-US" altLang="en-US" sz="2400" baseline="0" dirty="0"/>
          </a:p>
          <a:p>
            <a:r>
              <a:rPr lang="en-US" altLang="en-US" sz="2400" baseline="0" dirty="0"/>
              <a:t>Message </a:t>
            </a:r>
          </a:p>
          <a:p>
            <a:r>
              <a:rPr lang="en-US" altLang="en-US" sz="2400" baseline="0" dirty="0"/>
              <a:t>Authentication </a:t>
            </a:r>
          </a:p>
          <a:p>
            <a:r>
              <a:rPr lang="en-US" altLang="en-US" sz="2400" baseline="0" dirty="0"/>
              <a:t>codes (MACs)</a:t>
            </a:r>
          </a:p>
          <a:p>
            <a:endParaRPr lang="en-US" altLang="en-US" sz="2400" baseline="0" dirty="0"/>
          </a:p>
          <a:p>
            <a:r>
              <a:rPr lang="en-US" altLang="en-US" sz="2400" baseline="0" dirty="0"/>
              <a:t>Digital signatures</a:t>
            </a:r>
            <a:endParaRPr lang="ru-RU" altLang="en-US" sz="2400" baseline="0" dirty="0"/>
          </a:p>
        </p:txBody>
      </p:sp>
      <p:sp>
        <p:nvSpPr>
          <p:cNvPr id="59524" name="Rectangle 132"/>
          <p:cNvSpPr>
            <a:spLocks noChangeArrowheads="1"/>
          </p:cNvSpPr>
          <p:nvPr/>
        </p:nvSpPr>
        <p:spPr bwMode="auto">
          <a:xfrm>
            <a:off x="4859338" y="3644900"/>
            <a:ext cx="1800225" cy="719138"/>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2000" baseline="0" dirty="0"/>
              <a:t>Authentication </a:t>
            </a:r>
          </a:p>
          <a:p>
            <a:r>
              <a:rPr lang="en-US" altLang="en-US" sz="2000" baseline="0" dirty="0"/>
              <a:t>primitives</a:t>
            </a:r>
            <a:endParaRPr lang="ru-RU" altLang="en-US" sz="2000" baseline="0" dirty="0"/>
          </a:p>
        </p:txBody>
      </p:sp>
      <p:sp>
        <p:nvSpPr>
          <p:cNvPr id="59526" name="Rectangle 134"/>
          <p:cNvSpPr>
            <a:spLocks noChangeArrowheads="1"/>
          </p:cNvSpPr>
          <p:nvPr/>
        </p:nvSpPr>
        <p:spPr bwMode="auto">
          <a:xfrm>
            <a:off x="6948488" y="3213100"/>
            <a:ext cx="2087562" cy="3095625"/>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r>
              <a:rPr lang="en-US" altLang="en-US" sz="2000" baseline="0" dirty="0"/>
              <a:t>Digital signatures</a:t>
            </a:r>
            <a:endParaRPr lang="ru-RU" altLang="en-US" sz="2000" baseline="0" dirty="0"/>
          </a:p>
        </p:txBody>
      </p:sp>
      <p:sp>
        <p:nvSpPr>
          <p:cNvPr id="59527" name="Rectangle 135"/>
          <p:cNvSpPr>
            <a:spLocks noChangeArrowheads="1"/>
          </p:cNvSpPr>
          <p:nvPr/>
        </p:nvSpPr>
        <p:spPr bwMode="auto">
          <a:xfrm>
            <a:off x="4859338" y="5086350"/>
            <a:ext cx="1800225" cy="1272061"/>
          </a:xfrm>
          <a:prstGeom prst="rect">
            <a:avLst/>
          </a:prstGeom>
          <a:solidFill>
            <a:schemeClr val="accent1">
              <a:alpha val="17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342900" indent="-342900">
              <a:buFont typeface="Arial" panose="020B0604020202020204" pitchFamily="34" charset="0"/>
              <a:buChar char="•"/>
            </a:pPr>
            <a:r>
              <a:rPr lang="en-US" altLang="en-US" sz="2400" baseline="0" dirty="0"/>
              <a:t>MACs</a:t>
            </a:r>
          </a:p>
          <a:p>
            <a:pPr marL="342900" indent="-342900">
              <a:buFont typeface="Arial" panose="020B0604020202020204" pitchFamily="34" charset="0"/>
              <a:buChar char="•"/>
            </a:pPr>
            <a:r>
              <a:rPr lang="en-US" altLang="en-US" sz="2400" baseline="0" dirty="0"/>
              <a:t>Digital </a:t>
            </a:r>
          </a:p>
          <a:p>
            <a:r>
              <a:rPr lang="en-US" altLang="en-US" sz="2400" dirty="0"/>
              <a:t>     </a:t>
            </a:r>
            <a:r>
              <a:rPr lang="en-US" altLang="en-US" sz="2400" baseline="0" dirty="0"/>
              <a:t>signatures</a:t>
            </a:r>
            <a:endParaRPr lang="ru-RU" altLang="en-US" sz="2400" baseline="0" dirty="0"/>
          </a:p>
        </p:txBody>
      </p:sp>
    </p:spTree>
    <p:extLst>
      <p:ext uri="{BB962C8B-B14F-4D97-AF65-F5344CB8AC3E}">
        <p14:creationId xmlns:p14="http://schemas.microsoft.com/office/powerpoint/2010/main" val="425077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4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4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4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4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3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3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3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4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5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5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5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5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4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5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5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20" grpId="0" animBg="1"/>
      <p:bldP spid="59396" grpId="0" animBg="1"/>
      <p:bldP spid="59397" grpId="0" animBg="1"/>
      <p:bldP spid="59398" grpId="0" animBg="1"/>
      <p:bldP spid="59399" grpId="0" animBg="1"/>
      <p:bldP spid="59400" grpId="0" animBg="1"/>
      <p:bldP spid="59401" grpId="0" animBg="1"/>
      <p:bldP spid="59402" grpId="0" animBg="1"/>
      <p:bldP spid="59403" grpId="0" animBg="1"/>
      <p:bldP spid="59404" grpId="0" animBg="1"/>
      <p:bldP spid="59405" grpId="0" animBg="1"/>
      <p:bldP spid="59406" grpId="0" animBg="1"/>
      <p:bldP spid="59494" grpId="0" animBg="1"/>
      <p:bldP spid="59523" grpId="0" animBg="1"/>
      <p:bldP spid="59524" grpId="0" animBg="1"/>
      <p:bldP spid="59526" grpId="0" animBg="1"/>
      <p:bldP spid="595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a:t>
            </a:r>
          </a:p>
        </p:txBody>
      </p:sp>
      <p:sp>
        <p:nvSpPr>
          <p:cNvPr id="3" name="Content Placeholder 2"/>
          <p:cNvSpPr>
            <a:spLocks noGrp="1"/>
          </p:cNvSpPr>
          <p:nvPr>
            <p:ph idx="1"/>
          </p:nvPr>
        </p:nvSpPr>
        <p:spPr/>
        <p:txBody>
          <a:bodyPr>
            <a:normAutofit/>
          </a:bodyPr>
          <a:lstStyle/>
          <a:p>
            <a:r>
              <a:rPr lang="en-IN" dirty="0"/>
              <a:t>A </a:t>
            </a:r>
            <a:r>
              <a:rPr lang="en-IN" b="1" dirty="0">
                <a:solidFill>
                  <a:schemeClr val="tx2"/>
                </a:solidFill>
              </a:rPr>
              <a:t>digital signature </a:t>
            </a:r>
            <a:r>
              <a:rPr lang="en-IN" dirty="0"/>
              <a:t>is an authentication mechanism that enables the creator of a message to attach a code that acts as a </a:t>
            </a:r>
            <a:r>
              <a:rPr lang="en-IN" b="1" dirty="0">
                <a:solidFill>
                  <a:schemeClr val="tx2"/>
                </a:solidFill>
              </a:rPr>
              <a:t>signature</a:t>
            </a:r>
            <a:r>
              <a:rPr lang="en-IN" dirty="0"/>
              <a:t>.</a:t>
            </a:r>
          </a:p>
          <a:p>
            <a:r>
              <a:rPr lang="en-IN" dirty="0"/>
              <a:t>Typically the </a:t>
            </a:r>
            <a:r>
              <a:rPr lang="en-IN" b="1" dirty="0">
                <a:solidFill>
                  <a:schemeClr val="tx2"/>
                </a:solidFill>
              </a:rPr>
              <a:t>signature</a:t>
            </a:r>
            <a:r>
              <a:rPr lang="en-IN" dirty="0"/>
              <a:t> is formed by taking the hash of the message and encrypting the message with the creator’s private key. </a:t>
            </a:r>
          </a:p>
          <a:p>
            <a:r>
              <a:rPr lang="en-IN" dirty="0"/>
              <a:t>The </a:t>
            </a:r>
            <a:r>
              <a:rPr lang="en-IN" b="1" dirty="0">
                <a:solidFill>
                  <a:schemeClr val="tx2"/>
                </a:solidFill>
              </a:rPr>
              <a:t>signature</a:t>
            </a:r>
            <a:r>
              <a:rPr lang="en-IN" dirty="0"/>
              <a:t> guarantees the source and integrity of the message.</a:t>
            </a:r>
          </a:p>
          <a:p>
            <a:r>
              <a:rPr lang="en-IN" dirty="0"/>
              <a:t>The </a:t>
            </a:r>
            <a:r>
              <a:rPr lang="en-IN" b="1" dirty="0">
                <a:solidFill>
                  <a:schemeClr val="tx2"/>
                </a:solidFill>
              </a:rPr>
              <a:t>digital signature standard (DSS) </a:t>
            </a:r>
            <a:r>
              <a:rPr lang="en-IN" dirty="0"/>
              <a:t>is an NIST standard that uses the secure hash algorithm (SHA).</a:t>
            </a:r>
          </a:p>
        </p:txBody>
      </p:sp>
    </p:spTree>
    <p:extLst>
      <p:ext uri="{BB962C8B-B14F-4D97-AF65-F5344CB8AC3E}">
        <p14:creationId xmlns:p14="http://schemas.microsoft.com/office/powerpoint/2010/main" val="343393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6363"/>
            <a:ext cx="8763000" cy="808037"/>
          </a:xfrm>
        </p:spPr>
        <p:txBody>
          <a:bodyPr/>
          <a:lstStyle/>
          <a:p>
            <a:endParaRPr lang="en-IN" dirty="0"/>
          </a:p>
        </p:txBody>
      </p:sp>
      <p:pic>
        <p:nvPicPr>
          <p:cNvPr id="4" name="Picture 3"/>
          <p:cNvPicPr>
            <a:picLocks noChangeAspect="1"/>
          </p:cNvPicPr>
          <p:nvPr/>
        </p:nvPicPr>
        <p:blipFill>
          <a:blip r:embed="rId2"/>
          <a:stretch>
            <a:fillRect/>
          </a:stretch>
        </p:blipFill>
        <p:spPr>
          <a:xfrm>
            <a:off x="1149646" y="44623"/>
            <a:ext cx="6844708" cy="6770309"/>
          </a:xfrm>
          <a:prstGeom prst="rect">
            <a:avLst/>
          </a:prstGeom>
        </p:spPr>
      </p:pic>
    </p:spTree>
    <p:extLst>
      <p:ext uri="{BB962C8B-B14F-4D97-AF65-F5344CB8AC3E}">
        <p14:creationId xmlns:p14="http://schemas.microsoft.com/office/powerpoint/2010/main" val="411076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Hash code, MAC and Digital Signature</a:t>
            </a:r>
          </a:p>
        </p:txBody>
      </p:sp>
      <p:sp>
        <p:nvSpPr>
          <p:cNvPr id="3" name="Content Placeholder 2"/>
          <p:cNvSpPr>
            <a:spLocks noGrp="1"/>
          </p:cNvSpPr>
          <p:nvPr>
            <p:ph idx="1"/>
          </p:nvPr>
        </p:nvSpPr>
        <p:spPr/>
        <p:txBody>
          <a:bodyPr>
            <a:normAutofit lnSpcReduction="10000"/>
          </a:bodyPr>
          <a:lstStyle/>
          <a:p>
            <a:pPr marL="0" indent="0" algn="ctr">
              <a:buNone/>
            </a:pPr>
            <a:r>
              <a:rPr lang="en-IN" b="1" dirty="0">
                <a:solidFill>
                  <a:schemeClr val="tx2"/>
                </a:solidFill>
              </a:rPr>
              <a:t>Hash Code</a:t>
            </a:r>
          </a:p>
          <a:p>
            <a:r>
              <a:rPr lang="en-IN" dirty="0"/>
              <a:t>A </a:t>
            </a:r>
            <a:r>
              <a:rPr lang="en-IN" b="1" dirty="0">
                <a:solidFill>
                  <a:schemeClr val="tx2"/>
                </a:solidFill>
              </a:rPr>
              <a:t>hash</a:t>
            </a:r>
            <a:r>
              <a:rPr lang="en-IN" dirty="0"/>
              <a:t> of the message, if appended to the message itself, only protects against accidental changes to the message, as an attacker who modifies the message can simply calculate a new hash and use it instead of the original one. So this </a:t>
            </a:r>
            <a:r>
              <a:rPr lang="en-IN" b="1" dirty="0">
                <a:solidFill>
                  <a:schemeClr val="tx2"/>
                </a:solidFill>
              </a:rPr>
              <a:t>only gives integrity</a:t>
            </a:r>
            <a:r>
              <a:rPr lang="en-IN" dirty="0"/>
              <a:t>.</a:t>
            </a:r>
          </a:p>
          <a:p>
            <a:pPr marL="0" indent="0" algn="ctr">
              <a:buNone/>
            </a:pPr>
            <a:r>
              <a:rPr lang="en-IN" b="1" dirty="0">
                <a:solidFill>
                  <a:schemeClr val="tx2"/>
                </a:solidFill>
              </a:rPr>
              <a:t>MAC</a:t>
            </a:r>
          </a:p>
          <a:p>
            <a:r>
              <a:rPr lang="en-IN" dirty="0"/>
              <a:t>A message authentication code (MAC) (sometimes also known as keyed hash) protects against message forgery by anyone who doesn't know the secret.</a:t>
            </a:r>
          </a:p>
          <a:p>
            <a:r>
              <a:rPr lang="en-IN" dirty="0"/>
              <a:t>This means that the receiver can forge any message – thus we have both </a:t>
            </a:r>
            <a:r>
              <a:rPr lang="en-IN" b="1" dirty="0">
                <a:solidFill>
                  <a:schemeClr val="tx2"/>
                </a:solidFill>
              </a:rPr>
              <a:t>integrity</a:t>
            </a:r>
            <a:r>
              <a:rPr lang="en-IN" dirty="0"/>
              <a:t> and </a:t>
            </a:r>
            <a:r>
              <a:rPr lang="en-IN" b="1" dirty="0">
                <a:solidFill>
                  <a:schemeClr val="tx2"/>
                </a:solidFill>
              </a:rPr>
              <a:t>authentication</a:t>
            </a:r>
            <a:r>
              <a:rPr lang="en-IN" dirty="0"/>
              <a:t> (as long as the receiver doesn't have a split personality), </a:t>
            </a:r>
            <a:r>
              <a:rPr lang="en-IN" b="1" dirty="0">
                <a:solidFill>
                  <a:schemeClr val="tx2"/>
                </a:solidFill>
              </a:rPr>
              <a:t>but not non-repudiation</a:t>
            </a:r>
            <a:r>
              <a:rPr lang="en-IN" dirty="0"/>
              <a:t>.</a:t>
            </a:r>
          </a:p>
        </p:txBody>
      </p:sp>
    </p:spTree>
    <p:extLst>
      <p:ext uri="{BB962C8B-B14F-4D97-AF65-F5344CB8AC3E}">
        <p14:creationId xmlns:p14="http://schemas.microsoft.com/office/powerpoint/2010/main" val="82136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Hash code, MAC and Digital Signature</a:t>
            </a:r>
          </a:p>
        </p:txBody>
      </p:sp>
      <p:sp>
        <p:nvSpPr>
          <p:cNvPr id="3" name="Content Placeholder 2"/>
          <p:cNvSpPr>
            <a:spLocks noGrp="1"/>
          </p:cNvSpPr>
          <p:nvPr>
            <p:ph idx="1"/>
          </p:nvPr>
        </p:nvSpPr>
        <p:spPr/>
        <p:txBody>
          <a:bodyPr>
            <a:normAutofit/>
          </a:bodyPr>
          <a:lstStyle/>
          <a:p>
            <a:pPr marL="0" indent="0" algn="ctr">
              <a:buNone/>
            </a:pPr>
            <a:r>
              <a:rPr lang="en-IN" b="1" dirty="0">
                <a:solidFill>
                  <a:schemeClr val="tx2"/>
                </a:solidFill>
              </a:rPr>
              <a:t>Digital Signature</a:t>
            </a:r>
          </a:p>
          <a:p>
            <a:r>
              <a:rPr lang="en-IN" dirty="0"/>
              <a:t>A </a:t>
            </a:r>
            <a:r>
              <a:rPr lang="en-IN" b="1" dirty="0">
                <a:solidFill>
                  <a:schemeClr val="tx2"/>
                </a:solidFill>
              </a:rPr>
              <a:t>digital signature</a:t>
            </a:r>
            <a:r>
              <a:rPr lang="en-IN" dirty="0"/>
              <a:t> is created with a private key, and verified with the corresponding public key of an asymmetric key-pair. </a:t>
            </a:r>
          </a:p>
          <a:p>
            <a:r>
              <a:rPr lang="en-IN" dirty="0"/>
              <a:t>Only the holder of the private key can create this signature, and normally anyone knowing the public key can verify it. </a:t>
            </a:r>
          </a:p>
        </p:txBody>
      </p:sp>
    </p:spTree>
    <p:extLst>
      <p:ext uri="{BB962C8B-B14F-4D97-AF65-F5344CB8AC3E}">
        <p14:creationId xmlns:p14="http://schemas.microsoft.com/office/powerpoint/2010/main" val="69693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Attacks and Forgeries</a:t>
            </a:r>
          </a:p>
        </p:txBody>
      </p:sp>
      <p:sp>
        <p:nvSpPr>
          <p:cNvPr id="3" name="Content Placeholder 2"/>
          <p:cNvSpPr>
            <a:spLocks noGrp="1"/>
          </p:cNvSpPr>
          <p:nvPr>
            <p:ph idx="1"/>
          </p:nvPr>
        </p:nvSpPr>
        <p:spPr/>
        <p:txBody>
          <a:bodyPr>
            <a:normAutofit fontScale="92500" lnSpcReduction="10000"/>
          </a:bodyPr>
          <a:lstStyle/>
          <a:p>
            <a:r>
              <a:rPr lang="en-IN" b="1" dirty="0"/>
              <a:t>Key-only attack:</a:t>
            </a:r>
            <a:r>
              <a:rPr lang="en-IN" dirty="0"/>
              <a:t> C only knows A’s public key. </a:t>
            </a:r>
          </a:p>
          <a:p>
            <a:r>
              <a:rPr lang="en-IN" b="1" dirty="0"/>
              <a:t>Known message attack: </a:t>
            </a:r>
            <a:r>
              <a:rPr lang="en-IN" dirty="0"/>
              <a:t>C is given access to a set of messages and their signatures.</a:t>
            </a:r>
          </a:p>
          <a:p>
            <a:r>
              <a:rPr lang="en-IN" b="1" dirty="0"/>
              <a:t>Generic chosen message attack: </a:t>
            </a:r>
            <a:r>
              <a:rPr lang="en-IN" dirty="0"/>
              <a:t>C chooses a list of messages before attempting to breaks A’s signature scheme, independent of A’s public key. C then obtains from A valid signatures for the chosen messages. The attack is generic, because it does not depend on A’s public key; the same attack is used against everyone.</a:t>
            </a:r>
          </a:p>
          <a:p>
            <a:r>
              <a:rPr lang="en-IN" b="1" dirty="0"/>
              <a:t>Directed chosen message attack: </a:t>
            </a:r>
            <a:r>
              <a:rPr lang="en-IN" dirty="0"/>
              <a:t>Similar to the generic attack, except that the list of messages to be signed is chosen after C knows A’s public key but before any signatures are seen.</a:t>
            </a:r>
          </a:p>
          <a:p>
            <a:r>
              <a:rPr lang="en-IN" b="1" dirty="0"/>
              <a:t>Adaptive chosen message attack: </a:t>
            </a:r>
            <a:r>
              <a:rPr lang="en-IN" dirty="0"/>
              <a:t>C is allowed to use A as an “oracle.” This means the A may request signatures of messages that depend on previously obtained message–signature pairs.</a:t>
            </a:r>
          </a:p>
        </p:txBody>
      </p:sp>
    </p:spTree>
    <p:extLst>
      <p:ext uri="{BB962C8B-B14F-4D97-AF65-F5344CB8AC3E}">
        <p14:creationId xmlns:p14="http://schemas.microsoft.com/office/powerpoint/2010/main" val="177965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13758</TotalTime>
  <Words>2300</Words>
  <Application>Microsoft Office PowerPoint</Application>
  <PresentationFormat>On-screen Show (4:3)</PresentationFormat>
  <Paragraphs>181</Paragraphs>
  <Slides>28</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ＭＳ Ｐゴシック</vt:lpstr>
      <vt:lpstr>Arial</vt:lpstr>
      <vt:lpstr>Calibri</vt:lpstr>
      <vt:lpstr>Courier New</vt:lpstr>
      <vt:lpstr>Open Sans</vt:lpstr>
      <vt:lpstr>Open Sans Extrabold</vt:lpstr>
      <vt:lpstr>Open Sans Semibold</vt:lpstr>
      <vt:lpstr>Times New Roman</vt:lpstr>
      <vt:lpstr>Times-Roman</vt:lpstr>
      <vt:lpstr>Wingdings</vt:lpstr>
      <vt:lpstr>Office Theme</vt:lpstr>
      <vt:lpstr>Custom Design</vt:lpstr>
      <vt:lpstr>Cryptography and Computer Security (CSS) Lecture # 9</vt:lpstr>
      <vt:lpstr>Introduction  to  CSS Course (CS401)</vt:lpstr>
      <vt:lpstr>Unit III Digital Signatures</vt:lpstr>
      <vt:lpstr>Cryptographic Goals</vt:lpstr>
      <vt:lpstr>Digital Signature</vt:lpstr>
      <vt:lpstr>PowerPoint Presentation</vt:lpstr>
      <vt:lpstr>Hash code, MAC and Digital Signature</vt:lpstr>
      <vt:lpstr>Hash code, MAC and Digital Signature</vt:lpstr>
      <vt:lpstr>Attacks and Forgeries</vt:lpstr>
      <vt:lpstr>Attacks and Forgeries</vt:lpstr>
      <vt:lpstr>Digital Signature Requirements</vt:lpstr>
      <vt:lpstr>Digital Signature Standard / DSA</vt:lpstr>
      <vt:lpstr>RSA Approach</vt:lpstr>
      <vt:lpstr>RSA Approach</vt:lpstr>
      <vt:lpstr>DSA Approach</vt:lpstr>
      <vt:lpstr>DSA Approach</vt:lpstr>
      <vt:lpstr>Digital Signature Algorithm</vt:lpstr>
      <vt:lpstr>Digital Signature Algorithm</vt:lpstr>
      <vt:lpstr>Digital Signature Algorithm</vt:lpstr>
      <vt:lpstr>Digital Signature Algorithm</vt:lpstr>
      <vt:lpstr>DSA Signing</vt:lpstr>
      <vt:lpstr>DSA Verifying</vt:lpstr>
      <vt:lpstr>ElGamal Digital Signatures</vt:lpstr>
      <vt:lpstr>ElGamal Digital Signature</vt:lpstr>
      <vt:lpstr>ElGamal Signature Example </vt:lpstr>
      <vt:lpstr>Schnorr Digital Signatures</vt:lpstr>
      <vt:lpstr>Schnorr Key Setup</vt:lpstr>
      <vt:lpstr>Schnorr Signature</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OOPC++ UNIT-1</dc:title>
  <dc:creator>Darshan Institute of Engg. &amp; Tech.</dc:creator>
  <cp:lastModifiedBy>staff</cp:lastModifiedBy>
  <cp:revision>2769</cp:revision>
  <dcterms:created xsi:type="dcterms:W3CDTF">2013-05-17T03:00:03Z</dcterms:created>
  <dcterms:modified xsi:type="dcterms:W3CDTF">2024-10-08T07:44:59Z</dcterms:modified>
</cp:coreProperties>
</file>