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5"/>
  </p:notesMasterIdLst>
  <p:sldIdLst>
    <p:sldId id="424" r:id="rId3"/>
    <p:sldId id="425" r:id="rId4"/>
    <p:sldId id="426" r:id="rId5"/>
    <p:sldId id="381" r:id="rId6"/>
    <p:sldId id="382" r:id="rId7"/>
    <p:sldId id="383" r:id="rId8"/>
    <p:sldId id="427" r:id="rId9"/>
    <p:sldId id="387" r:id="rId10"/>
    <p:sldId id="385" r:id="rId11"/>
    <p:sldId id="389" r:id="rId12"/>
    <p:sldId id="388" r:id="rId13"/>
    <p:sldId id="390" r:id="rId14"/>
    <p:sldId id="391" r:id="rId15"/>
    <p:sldId id="428" r:id="rId16"/>
    <p:sldId id="429" r:id="rId17"/>
    <p:sldId id="392" r:id="rId18"/>
    <p:sldId id="394" r:id="rId19"/>
    <p:sldId id="393" r:id="rId20"/>
    <p:sldId id="395" r:id="rId21"/>
    <p:sldId id="396" r:id="rId22"/>
    <p:sldId id="397" r:id="rId23"/>
    <p:sldId id="398" r:id="rId24"/>
    <p:sldId id="430" r:id="rId25"/>
    <p:sldId id="431" r:id="rId26"/>
    <p:sldId id="432" r:id="rId27"/>
    <p:sldId id="467" r:id="rId28"/>
    <p:sldId id="468" r:id="rId29"/>
    <p:sldId id="469" r:id="rId30"/>
    <p:sldId id="470" r:id="rId31"/>
    <p:sldId id="433" r:id="rId32"/>
    <p:sldId id="434" r:id="rId33"/>
    <p:sldId id="446" r:id="rId34"/>
    <p:sldId id="435" r:id="rId35"/>
    <p:sldId id="447" r:id="rId36"/>
    <p:sldId id="436" r:id="rId37"/>
    <p:sldId id="448" r:id="rId38"/>
    <p:sldId id="449" r:id="rId39"/>
    <p:sldId id="450" r:id="rId40"/>
    <p:sldId id="451" r:id="rId41"/>
    <p:sldId id="437" r:id="rId42"/>
    <p:sldId id="466" r:id="rId43"/>
    <p:sldId id="452" r:id="rId44"/>
    <p:sldId id="453" r:id="rId45"/>
    <p:sldId id="454" r:id="rId46"/>
    <p:sldId id="455" r:id="rId47"/>
    <p:sldId id="456" r:id="rId48"/>
    <p:sldId id="457" r:id="rId49"/>
    <p:sldId id="458" r:id="rId50"/>
    <p:sldId id="459" r:id="rId51"/>
    <p:sldId id="460" r:id="rId52"/>
    <p:sldId id="461" r:id="rId53"/>
    <p:sldId id="44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3D2D2"/>
    <a:srgbClr val="C0C0C0"/>
    <a:srgbClr val="008000"/>
    <a:srgbClr val="4D4C4D"/>
    <a:srgbClr val="66FF66"/>
    <a:srgbClr val="E40524"/>
    <a:srgbClr val="385D8A"/>
    <a:srgbClr val="34495E"/>
    <a:srgbClr val="FDFDFD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95" autoAdjust="0"/>
    <p:restoredTop sz="93615" autoAdjust="0"/>
  </p:normalViewPr>
  <p:slideViewPr>
    <p:cSldViewPr>
      <p:cViewPr>
        <p:scale>
          <a:sx n="50" d="100"/>
          <a:sy n="50" d="100"/>
        </p:scale>
        <p:origin x="-1620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05-Sep-24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confusion step is the S-box substitution, while the diffusion step is where the output of the S-boxes is rearranged according to the P-box permutation 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568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319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84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05-Sep-24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999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05-Sep-24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5063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05-Sep-24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30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05-Sep-24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343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05-Sep-24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303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05-Sep-24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967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05-Sep-24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46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r">
              <a:defRPr/>
            </a:pPr>
            <a:fld id="{6E8469F3-9EE8-43CF-BEDC-475B89412D1D}" type="slidenum">
              <a:rPr lang="da-DK" sz="1600" noProof="1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r">
                <a:defRPr/>
              </a:pPr>
              <a:t>‹#›</a:t>
            </a:fld>
            <a:endParaRPr lang="da-DK" sz="1600" noProof="1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05-Sep-24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8105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05-Sep-24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532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05-Sep-24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320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05-Sep-24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r">
              <a:defRPr/>
            </a:pPr>
            <a:fld id="{6E8469F3-9EE8-43CF-BEDC-475B89412D1D}" type="slidenum">
              <a:rPr lang="da-DK" sz="1600" noProof="1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r">
                <a:defRPr/>
              </a:pPr>
              <a:t>‹#›</a:t>
            </a:fld>
            <a:endParaRPr lang="da-DK" sz="1600" noProof="1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05-Sep-24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600450"/>
          </a:xfrm>
        </p:spPr>
        <p:txBody>
          <a:bodyPr/>
          <a:lstStyle/>
          <a:p>
            <a:pPr algn="ctr"/>
            <a:r>
              <a:rPr lang="en-US" altLang="en-US" sz="4000" dirty="0" smtClean="0"/>
              <a:t>Cryptography and Computer Security (CSS)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400" dirty="0" smtClean="0"/>
              <a:t>Lecture # 3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910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Feistel Network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2"/>
                </a:solidFill>
              </a:rPr>
              <a:t>Block size:</a:t>
            </a:r>
            <a:r>
              <a:rPr lang="en-IN" dirty="0"/>
              <a:t> Common block size of 64-bit. However, the new algorithms uses a 128-bit, 256-bit block size.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2"/>
                </a:solidFill>
              </a:rPr>
              <a:t>Key size: </a:t>
            </a:r>
            <a:r>
              <a:rPr lang="en-IN" dirty="0"/>
              <a:t>Key sizes of 64 bits or less are now widely considered to be insufficient, These days at least 128 bit, more better, e.g. 192 or 256 bit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2"/>
                </a:solidFill>
              </a:rPr>
              <a:t>Number of rounds:</a:t>
            </a:r>
            <a:r>
              <a:rPr lang="en-IN" dirty="0"/>
              <a:t> A typical size is 16 rounds.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2"/>
                </a:solidFill>
              </a:rPr>
              <a:t>Round function F: </a:t>
            </a:r>
            <a:r>
              <a:rPr lang="en-IN" dirty="0"/>
              <a:t>Again, greater complexity generally means greater resistance to cryptanalysis.</a:t>
            </a:r>
          </a:p>
          <a:p>
            <a:pPr>
              <a:lnSpc>
                <a:spcPct val="150000"/>
              </a:lnSpc>
            </a:pPr>
            <a:r>
              <a:rPr lang="en-IN" b="1" dirty="0" err="1">
                <a:solidFill>
                  <a:schemeClr val="tx2"/>
                </a:solidFill>
              </a:rPr>
              <a:t>Subkey</a:t>
            </a:r>
            <a:r>
              <a:rPr lang="en-IN" b="1" dirty="0">
                <a:solidFill>
                  <a:schemeClr val="tx2"/>
                </a:solidFill>
              </a:rPr>
              <a:t> generation algorithm: </a:t>
            </a:r>
            <a:r>
              <a:rPr lang="en-IN" dirty="0"/>
              <a:t>Greater complexity in this algorithm should lead to greater difficulty of cryptanalysis.</a:t>
            </a:r>
          </a:p>
        </p:txBody>
      </p:sp>
    </p:spTree>
    <p:extLst>
      <p:ext uri="{BB962C8B-B14F-4D97-AF65-F5344CB8AC3E}">
        <p14:creationId xmlns:p14="http://schemas.microsoft.com/office/powerpoint/2010/main" xmlns="" val="8814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98"/>
          <a:stretch/>
        </p:blipFill>
        <p:spPr>
          <a:xfrm>
            <a:off x="63460" y="0"/>
            <a:ext cx="4888131" cy="67399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391980" y="60609"/>
            <a:ext cx="4896544" cy="9990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700" b="1" u="sng" dirty="0"/>
              <a:t>Feistel Encryption &amp; Decryption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6750" y="599709"/>
            <a:ext cx="4231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Prove that o/p of first round of Decryption is equal to 32-bit swap of </a:t>
            </a:r>
            <a:r>
              <a:rPr lang="en-IN" sz="2400" dirty="0" err="1"/>
              <a:t>i</a:t>
            </a:r>
            <a:r>
              <a:rPr lang="en-IN" sz="2400" dirty="0"/>
              <a:t>/p of 16</a:t>
            </a:r>
            <a:r>
              <a:rPr lang="en-IN" sz="2400" baseline="30000" dirty="0"/>
              <a:t>th</a:t>
            </a:r>
            <a:r>
              <a:rPr lang="en-IN" sz="2400" dirty="0"/>
              <a:t> round of Encryption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LD</a:t>
            </a:r>
            <a:r>
              <a:rPr lang="en-IN" sz="2400" baseline="-25000" dirty="0"/>
              <a:t>1</a:t>
            </a:r>
            <a:r>
              <a:rPr lang="en-IN" sz="2400" dirty="0"/>
              <a:t>=RE</a:t>
            </a:r>
            <a:r>
              <a:rPr lang="en-IN" sz="2400" baseline="-25000" dirty="0"/>
              <a:t>15</a:t>
            </a:r>
            <a:r>
              <a:rPr lang="en-IN" sz="2400" dirty="0"/>
              <a:t> &amp; RD</a:t>
            </a:r>
            <a:r>
              <a:rPr lang="en-IN" sz="2400" baseline="-25000" dirty="0"/>
              <a:t>1</a:t>
            </a:r>
            <a:r>
              <a:rPr lang="en-IN" sz="2400" dirty="0"/>
              <a:t>=LE</a:t>
            </a:r>
            <a:r>
              <a:rPr lang="en-IN" sz="2400" baseline="-25000" dirty="0"/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5292080" y="2947145"/>
                <a:ext cx="1473224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947145"/>
                <a:ext cx="14732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5293968" y="3401886"/>
                <a:ext cx="3027934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⊕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68" y="3401886"/>
                <a:ext cx="3027934" cy="369332"/>
              </a:xfrm>
              <a:prstGeom prst="rect">
                <a:avLst/>
              </a:prstGeom>
              <a:blipFill>
                <a:blip r:embed="rId4"/>
                <a:stretch>
                  <a:fillRect r="-200"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70604" y="2485480"/>
            <a:ext cx="291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On Encryption Side: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/>
              <p:cNvSpPr/>
              <p:nvPr/>
            </p:nvSpPr>
            <p:spPr>
              <a:xfrm>
                <a:off x="5290011" y="4266199"/>
                <a:ext cx="2849754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1" y="4266199"/>
                <a:ext cx="28497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5290011" y="4700234"/>
                <a:ext cx="302600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⊕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1" y="4700234"/>
                <a:ext cx="3026002" cy="369332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877888" y="3810330"/>
            <a:ext cx="309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On Decryption Side: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Rectangle 12"/>
              <p:cNvSpPr/>
              <p:nvPr/>
            </p:nvSpPr>
            <p:spPr>
              <a:xfrm>
                <a:off x="5290011" y="5136653"/>
                <a:ext cx="302600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⊕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1" y="5136653"/>
                <a:ext cx="3026002" cy="369332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Rectangle 13"/>
              <p:cNvSpPr/>
              <p:nvPr/>
            </p:nvSpPr>
            <p:spPr>
              <a:xfrm>
                <a:off x="4847979" y="5572307"/>
                <a:ext cx="424847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⊕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79" y="5572307"/>
                <a:ext cx="4248472" cy="369332"/>
              </a:xfrm>
              <a:prstGeom prst="rect">
                <a:avLst/>
              </a:prstGeom>
              <a:blipFill>
                <a:blip r:embed="rId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Rectangle 14"/>
              <p:cNvSpPr/>
              <p:nvPr/>
            </p:nvSpPr>
            <p:spPr>
              <a:xfrm>
                <a:off x="5290011" y="6005454"/>
                <a:ext cx="3320192" cy="646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IN" b="0" dirty="0">
                    <a:latin typeface="Cambria Math" panose="02040503050406030204" pitchFamily="18" charset="0"/>
                  </a:rPr>
                  <a:t>XOR Associativity Property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∵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1" y="6005454"/>
                <a:ext cx="3320192" cy="646331"/>
              </a:xfrm>
              <a:prstGeom prst="rect">
                <a:avLst/>
              </a:prstGeom>
              <a:blipFill>
                <a:blip r:embed="rId9"/>
                <a:stretch>
                  <a:fillRect l="-1277" t="-3636" b="-6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Rectangle 15"/>
              <p:cNvSpPr/>
              <p:nvPr/>
            </p:nvSpPr>
            <p:spPr>
              <a:xfrm>
                <a:off x="5253738" y="6085353"/>
                <a:ext cx="2804357" cy="646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𝑇h𝑢𝑠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&amp;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38" y="6085353"/>
                <a:ext cx="2804357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47564" y="5756973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367644" y="4779316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47564" y="4779316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367644" y="5719471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003557" y="4792062"/>
            <a:ext cx="749801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3688542" y="4792062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954020" y="5783287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730498" y="5783287"/>
            <a:ext cx="775104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296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9" grpId="0" animBg="1"/>
      <p:bldP spid="29" grpId="1" animBg="1"/>
      <p:bldP spid="30" grpId="0" animBg="1"/>
      <p:bldP spid="30" grpId="1" animBg="1"/>
      <p:bldP spid="44" grpId="0" animBg="1"/>
      <p:bldP spid="4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Encryption Standard (DES)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Symmetric Block Cipher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A.k.a. - Data Encryption Algorithm (DEA)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Adopted in NIST in 1977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Input – 64 bits as block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Output – 64 bits as block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Main Key Size – 64-bit</a:t>
            </a:r>
            <a:r>
              <a:rPr lang="en-IN" dirty="0"/>
              <a:t>, with only 56-bit </a:t>
            </a:r>
            <a:r>
              <a:rPr lang="en-IN" dirty="0" smtClean="0"/>
              <a:t>effective (i.e. </a:t>
            </a:r>
            <a:r>
              <a:rPr lang="en-IN" dirty="0" err="1" smtClean="0"/>
              <a:t>Subkey</a:t>
            </a:r>
            <a:r>
              <a:rPr lang="en-IN" dirty="0" smtClean="0"/>
              <a:t>)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Round Key – 48 bits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Number </a:t>
            </a:r>
            <a:r>
              <a:rPr lang="en-IN" dirty="0"/>
              <a:t>of Rounds: </a:t>
            </a:r>
            <a:r>
              <a:rPr lang="en-IN" dirty="0" smtClean="0"/>
              <a:t>16</a:t>
            </a:r>
          </a:p>
          <a:p>
            <a:r>
              <a:rPr lang="en-IN" dirty="0" smtClean="0"/>
              <a:t>Advanced Encryption Standard (AES) in 2001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7955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3528" y="723308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Initial Permutation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3528" y="1689643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Round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3528" y="2619642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Round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3528" y="3849268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Round 16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3528" y="4718711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32-bit swap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528" y="5631300"/>
            <a:ext cx="2304256" cy="612068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Inverse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Initial Permutation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51920" y="2619642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Permuted choice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96236" y="711196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Permuted choice 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02332" y="2619642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Left circular shift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57316" y="1689643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Permuted choice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701632" y="1689643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Left circular shift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51920" y="3849268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Permuted choice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99284" y="3846728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Left circular shift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334164" y="-25546"/>
            <a:ext cx="2293620" cy="729578"/>
            <a:chOff x="334164" y="-25546"/>
            <a:chExt cx="2293620" cy="729578"/>
          </a:xfrm>
        </p:grpSpPr>
        <p:grpSp>
          <p:nvGrpSpPr>
            <p:cNvPr id="23" name="Group 22"/>
            <p:cNvGrpSpPr/>
            <p:nvPr/>
          </p:nvGrpSpPr>
          <p:grpSpPr>
            <a:xfrm>
              <a:off x="334164" y="321251"/>
              <a:ext cx="2293620" cy="382781"/>
              <a:chOff x="0" y="0"/>
              <a:chExt cx="2293620" cy="511017"/>
            </a:xfrm>
          </p:grpSpPr>
          <p:sp>
            <p:nvSpPr>
              <p:cNvPr id="24" name="Left Brace 23"/>
              <p:cNvSpPr/>
              <p:nvPr/>
            </p:nvSpPr>
            <p:spPr>
              <a:xfrm rot="5400000">
                <a:off x="1024890" y="-1024890"/>
                <a:ext cx="243840" cy="2293620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112871" y="244317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55771" y="244317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170271" y="239554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603409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32009" y="3919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065371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84446" y="3919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17809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741646" y="3871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975009" y="3871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4764" y="-25546"/>
              <a:ext cx="212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64-bit plaintext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716388" y="-69573"/>
            <a:ext cx="2293620" cy="749387"/>
            <a:chOff x="6716388" y="-69573"/>
            <a:chExt cx="2293620" cy="749387"/>
          </a:xfrm>
        </p:grpSpPr>
        <p:grpSp>
          <p:nvGrpSpPr>
            <p:cNvPr id="35" name="Group 34"/>
            <p:cNvGrpSpPr/>
            <p:nvPr/>
          </p:nvGrpSpPr>
          <p:grpSpPr>
            <a:xfrm>
              <a:off x="6716388" y="297033"/>
              <a:ext cx="2293620" cy="382781"/>
              <a:chOff x="0" y="0"/>
              <a:chExt cx="2293620" cy="511017"/>
            </a:xfrm>
          </p:grpSpPr>
          <p:sp>
            <p:nvSpPr>
              <p:cNvPr id="36" name="Left Brace 35"/>
              <p:cNvSpPr/>
              <p:nvPr/>
            </p:nvSpPr>
            <p:spPr>
              <a:xfrm rot="5400000">
                <a:off x="1024890" y="-1024890"/>
                <a:ext cx="243840" cy="2293620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12871" y="244317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55771" y="244317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170271" y="239554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603409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32009" y="3919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065371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284446" y="3919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517809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41646" y="3871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975009" y="3871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7172159" y="-69573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64-bit key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359477" y="6231257"/>
            <a:ext cx="2367535" cy="690899"/>
            <a:chOff x="359477" y="6231257"/>
            <a:chExt cx="2367535" cy="690899"/>
          </a:xfrm>
        </p:grpSpPr>
        <p:grpSp>
          <p:nvGrpSpPr>
            <p:cNvPr id="59" name="Group 58"/>
            <p:cNvGrpSpPr/>
            <p:nvPr/>
          </p:nvGrpSpPr>
          <p:grpSpPr>
            <a:xfrm>
              <a:off x="359477" y="6231257"/>
              <a:ext cx="2293620" cy="360040"/>
              <a:chOff x="0" y="0"/>
              <a:chExt cx="2293620" cy="440055"/>
            </a:xfrm>
          </p:grpSpPr>
          <p:sp>
            <p:nvSpPr>
              <p:cNvPr id="60" name="Left Brace 59"/>
              <p:cNvSpPr/>
              <p:nvPr/>
            </p:nvSpPr>
            <p:spPr>
              <a:xfrm rot="16200000" flipV="1">
                <a:off x="1024890" y="-828675"/>
                <a:ext cx="243840" cy="2293620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05727" y="4763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448627" y="4763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2163127" y="0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596265" y="152400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824865" y="1524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058227" y="152400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277302" y="1524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510665" y="152400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734502" y="1476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967865" y="1476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386752" y="6460491"/>
              <a:ext cx="2340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64-bit ciphertext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378809" y="1263368"/>
            <a:ext cx="590572" cy="426275"/>
            <a:chOff x="1378809" y="1263368"/>
            <a:chExt cx="590572" cy="426275"/>
          </a:xfrm>
        </p:grpSpPr>
        <p:cxnSp>
          <p:nvCxnSpPr>
            <p:cNvPr id="77" name="Straight Connector 76"/>
            <p:cNvCxnSpPr/>
            <p:nvPr/>
          </p:nvCxnSpPr>
          <p:spPr>
            <a:xfrm flipV="1">
              <a:off x="1378809" y="1387151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530948" y="1281658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64</a:t>
              </a:r>
            </a:p>
          </p:txBody>
        </p:sp>
        <p:cxnSp>
          <p:nvCxnSpPr>
            <p:cNvPr id="84" name="Straight Arrow Connector 83"/>
            <p:cNvCxnSpPr>
              <a:stCxn id="3" idx="2"/>
              <a:endCxn id="5" idx="0"/>
            </p:cNvCxnSpPr>
            <p:nvPr/>
          </p:nvCxnSpPr>
          <p:spPr>
            <a:xfrm>
              <a:off x="1475656" y="1263368"/>
              <a:ext cx="0" cy="4262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7758556" y="1253573"/>
            <a:ext cx="590572" cy="426275"/>
            <a:chOff x="7758556" y="1253573"/>
            <a:chExt cx="590572" cy="426275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7758556" y="1377356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910695" y="1271863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56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7855403" y="1253573"/>
              <a:ext cx="0" cy="4262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378809" y="2227368"/>
            <a:ext cx="590572" cy="392274"/>
            <a:chOff x="1378809" y="2227368"/>
            <a:chExt cx="590572" cy="392274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1378809" y="2351151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530948" y="2245658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64</a:t>
              </a:r>
            </a:p>
          </p:txBody>
        </p:sp>
        <p:cxnSp>
          <p:nvCxnSpPr>
            <p:cNvPr id="90" name="Straight Arrow Connector 89"/>
            <p:cNvCxnSpPr>
              <a:endCxn id="6" idx="0"/>
            </p:cNvCxnSpPr>
            <p:nvPr/>
          </p:nvCxnSpPr>
          <p:spPr>
            <a:xfrm>
              <a:off x="1475656" y="2227368"/>
              <a:ext cx="0" cy="3922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374816" y="5258771"/>
            <a:ext cx="562656" cy="372529"/>
            <a:chOff x="1374816" y="5258771"/>
            <a:chExt cx="562656" cy="372529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1374816" y="5372622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499039" y="5261968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64</a:t>
              </a:r>
            </a:p>
          </p:txBody>
        </p:sp>
        <p:cxnSp>
          <p:nvCxnSpPr>
            <p:cNvPr id="94" name="Straight Arrow Connector 93"/>
            <p:cNvCxnSpPr>
              <a:stCxn id="8" idx="2"/>
              <a:endCxn id="9" idx="0"/>
            </p:cNvCxnSpPr>
            <p:nvPr/>
          </p:nvCxnSpPr>
          <p:spPr>
            <a:xfrm>
              <a:off x="1475656" y="5258771"/>
              <a:ext cx="0" cy="3725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7758556" y="2229703"/>
            <a:ext cx="590572" cy="395037"/>
            <a:chOff x="7758556" y="2229703"/>
            <a:chExt cx="590572" cy="395037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7758556" y="2360901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7910695" y="2255408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56</a:t>
              </a:r>
            </a:p>
          </p:txBody>
        </p:sp>
        <p:cxnSp>
          <p:nvCxnSpPr>
            <p:cNvPr id="102" name="Straight Arrow Connector 101"/>
            <p:cNvCxnSpPr>
              <a:stCxn id="17" idx="2"/>
              <a:endCxn id="15" idx="0"/>
            </p:cNvCxnSpPr>
            <p:nvPr/>
          </p:nvCxnSpPr>
          <p:spPr>
            <a:xfrm>
              <a:off x="7853760" y="2229703"/>
              <a:ext cx="700" cy="3899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/>
          <p:cNvCxnSpPr>
            <a:stCxn id="6" idx="2"/>
            <a:endCxn id="7" idx="0"/>
          </p:cNvCxnSpPr>
          <p:nvPr/>
        </p:nvCxnSpPr>
        <p:spPr>
          <a:xfrm>
            <a:off x="1475656" y="3159702"/>
            <a:ext cx="0" cy="68956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5" idx="2"/>
            <a:endCxn id="19" idx="0"/>
          </p:cNvCxnSpPr>
          <p:nvPr/>
        </p:nvCxnSpPr>
        <p:spPr>
          <a:xfrm flipH="1">
            <a:off x="7851412" y="3159702"/>
            <a:ext cx="3048" cy="68702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8" idx="0"/>
          </p:cNvCxnSpPr>
          <p:nvPr/>
        </p:nvCxnSpPr>
        <p:spPr>
          <a:xfrm>
            <a:off x="1475405" y="4389328"/>
            <a:ext cx="251" cy="32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6161572" y="1625350"/>
            <a:ext cx="540060" cy="407699"/>
            <a:chOff x="6161572" y="1625350"/>
            <a:chExt cx="540060" cy="407699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6364573" y="1903678"/>
              <a:ext cx="153404" cy="129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257136" y="1625350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56</a:t>
              </a:r>
            </a:p>
          </p:txBody>
        </p:sp>
        <p:cxnSp>
          <p:nvCxnSpPr>
            <p:cNvPr id="119" name="Straight Arrow Connector 118"/>
            <p:cNvCxnSpPr>
              <a:stCxn id="17" idx="1"/>
              <a:endCxn id="16" idx="3"/>
            </p:cNvCxnSpPr>
            <p:nvPr/>
          </p:nvCxnSpPr>
          <p:spPr>
            <a:xfrm flipH="1">
              <a:off x="6161572" y="1959673"/>
              <a:ext cx="540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6153285" y="2550964"/>
            <a:ext cx="540060" cy="407699"/>
            <a:chOff x="6153285" y="2550964"/>
            <a:chExt cx="540060" cy="407699"/>
          </a:xfrm>
        </p:grpSpPr>
        <p:cxnSp>
          <p:nvCxnSpPr>
            <p:cNvPr id="122" name="Straight Connector 121"/>
            <p:cNvCxnSpPr/>
            <p:nvPr/>
          </p:nvCxnSpPr>
          <p:spPr>
            <a:xfrm flipV="1">
              <a:off x="6341046" y="2829292"/>
              <a:ext cx="153404" cy="129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233609" y="2550964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56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H="1">
              <a:off x="6153285" y="2885287"/>
              <a:ext cx="540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6156176" y="3775893"/>
            <a:ext cx="543108" cy="407699"/>
            <a:chOff x="6156176" y="3775893"/>
            <a:chExt cx="543108" cy="407699"/>
          </a:xfrm>
        </p:grpSpPr>
        <p:cxnSp>
          <p:nvCxnSpPr>
            <p:cNvPr id="128" name="Straight Connector 127"/>
            <p:cNvCxnSpPr/>
            <p:nvPr/>
          </p:nvCxnSpPr>
          <p:spPr>
            <a:xfrm flipV="1">
              <a:off x="6362349" y="4054221"/>
              <a:ext cx="153404" cy="129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6254912" y="3775893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56</a:t>
              </a:r>
            </a:p>
          </p:txBody>
        </p:sp>
        <p:cxnSp>
          <p:nvCxnSpPr>
            <p:cNvPr id="130" name="Straight Arrow Connector 129"/>
            <p:cNvCxnSpPr>
              <a:stCxn id="19" idx="1"/>
              <a:endCxn id="18" idx="3"/>
            </p:cNvCxnSpPr>
            <p:nvPr/>
          </p:nvCxnSpPr>
          <p:spPr>
            <a:xfrm flipH="1">
              <a:off x="6156176" y="4116758"/>
              <a:ext cx="543108" cy="25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2627784" y="1595770"/>
            <a:ext cx="1231480" cy="439632"/>
            <a:chOff x="2627784" y="1595770"/>
            <a:chExt cx="1231480" cy="439632"/>
          </a:xfrm>
        </p:grpSpPr>
        <p:cxnSp>
          <p:nvCxnSpPr>
            <p:cNvPr id="133" name="Straight Connector 132"/>
            <p:cNvCxnSpPr/>
            <p:nvPr/>
          </p:nvCxnSpPr>
          <p:spPr>
            <a:xfrm flipV="1">
              <a:off x="3528268" y="1906030"/>
              <a:ext cx="153404" cy="1293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3420831" y="1595770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48</a:t>
              </a:r>
            </a:p>
          </p:txBody>
        </p:sp>
        <p:cxnSp>
          <p:nvCxnSpPr>
            <p:cNvPr id="135" name="Straight Arrow Connector 134"/>
            <p:cNvCxnSpPr>
              <a:stCxn id="16" idx="1"/>
              <a:endCxn id="5" idx="3"/>
            </p:cNvCxnSpPr>
            <p:nvPr/>
          </p:nvCxnSpPr>
          <p:spPr>
            <a:xfrm flipH="1">
              <a:off x="2627784" y="1959673"/>
              <a:ext cx="12295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2637423" y="1589874"/>
            <a:ext cx="43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</a:t>
            </a:r>
            <a:r>
              <a:rPr lang="en-IN" baseline="-25000" dirty="0"/>
              <a:t>1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2621740" y="2533649"/>
            <a:ext cx="1231480" cy="439632"/>
            <a:chOff x="2621740" y="2533649"/>
            <a:chExt cx="1231480" cy="439632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3522224" y="2843909"/>
              <a:ext cx="153404" cy="1293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3414787" y="2533649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48</a:t>
              </a:r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H="1">
              <a:off x="2621740" y="2897552"/>
              <a:ext cx="12295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631379" y="2527753"/>
            <a:ext cx="43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</a:t>
            </a:r>
            <a:r>
              <a:rPr lang="en-IN" baseline="-25000" dirty="0"/>
              <a:t>2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2630243" y="3781789"/>
            <a:ext cx="1231480" cy="439632"/>
            <a:chOff x="2630243" y="3781789"/>
            <a:chExt cx="1231480" cy="439632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3530727" y="4092049"/>
              <a:ext cx="153404" cy="1293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423290" y="3781789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48</a:t>
              </a: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1">
              <a:off x="2630243" y="4145692"/>
              <a:ext cx="12295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2639882" y="3775893"/>
            <a:ext cx="49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</a:t>
            </a:r>
            <a:r>
              <a:rPr lang="en-IN" baseline="-25000" dirty="0"/>
              <a:t>16</a:t>
            </a:r>
          </a:p>
        </p:txBody>
      </p:sp>
      <p:sp>
        <p:nvSpPr>
          <p:cNvPr id="157" name="Title 1"/>
          <p:cNvSpPr txBox="1">
            <a:spLocks/>
          </p:cNvSpPr>
          <p:nvPr/>
        </p:nvSpPr>
        <p:spPr>
          <a:xfrm>
            <a:off x="5508104" y="5431713"/>
            <a:ext cx="3899300" cy="9990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DES Encryption Algorithm</a:t>
            </a:r>
          </a:p>
        </p:txBody>
      </p:sp>
    </p:spTree>
    <p:extLst>
      <p:ext uri="{BB962C8B-B14F-4D97-AF65-F5344CB8AC3E}">
        <p14:creationId xmlns:p14="http://schemas.microsoft.com/office/powerpoint/2010/main" xmlns="" val="24466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38" grpId="0"/>
      <p:bldP spid="144" grpId="0"/>
      <p:bldP spid="1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 Permutation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2387601"/>
          <a:ext cx="4114800" cy="376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</a:tr>
              <a:tr h="563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56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2408160"/>
          <a:ext cx="4114800" cy="376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</a:tr>
              <a:tr h="563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4343400" y="3962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66800"/>
          </a:xfrm>
        </p:spPr>
        <p:txBody>
          <a:bodyPr>
            <a:normAutofit/>
          </a:bodyPr>
          <a:lstStyle/>
          <a:p>
            <a:r>
              <a:rPr lang="en-IN" dirty="0"/>
              <a:t>First, the 64-bit plaintext passes through an </a:t>
            </a:r>
            <a:r>
              <a:rPr lang="en-IN" b="1" dirty="0">
                <a:solidFill>
                  <a:schemeClr val="tx2"/>
                </a:solidFill>
              </a:rPr>
              <a:t>initial permutation</a:t>
            </a:r>
            <a:r>
              <a:rPr lang="en-IN" dirty="0"/>
              <a:t> (IP) that rearranges the bits to produce the permuted input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9354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Inverse Initial Permutation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6800" y="2590800"/>
          <a:ext cx="4114800" cy="376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 anchor="ctr"/>
                </a:tc>
              </a:tr>
              <a:tr h="563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4343400" y="4267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636760"/>
          <a:ext cx="4114800" cy="376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</a:tr>
              <a:tr h="563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56</a:t>
                      </a:r>
                      <a:endParaRPr lang="en-US" sz="2400" dirty="0"/>
                    </a:p>
                  </a:txBody>
                  <a:tcPr anchor="ctr"/>
                </a:tc>
              </a:tr>
              <a:tr h="4057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66800"/>
          </a:xfrm>
        </p:spPr>
        <p:txBody>
          <a:bodyPr>
            <a:noAutofit/>
          </a:bodyPr>
          <a:lstStyle/>
          <a:p>
            <a:pPr>
              <a:lnSpc>
                <a:spcPct val="134000"/>
              </a:lnSpc>
            </a:pPr>
            <a:r>
              <a:rPr lang="en-IN" dirty="0" smtClean="0"/>
              <a:t>Finally, the </a:t>
            </a:r>
            <a:r>
              <a:rPr lang="en-IN" dirty="0" err="1" smtClean="0"/>
              <a:t>preoutput</a:t>
            </a:r>
            <a:r>
              <a:rPr lang="en-IN" dirty="0" smtClean="0"/>
              <a:t> is passed through a permutation that is the inverse of the initial permutation function, to produce the 64-bit ciphertext.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9354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 </a:t>
            </a:r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First, the 64-bit plaintext passes through an </a:t>
            </a:r>
            <a:r>
              <a:rPr lang="en-IN" b="1" dirty="0" smtClean="0">
                <a:solidFill>
                  <a:schemeClr val="tx2"/>
                </a:solidFill>
              </a:rPr>
              <a:t>initial permutation</a:t>
            </a:r>
            <a:r>
              <a:rPr lang="en-IN" dirty="0" smtClean="0"/>
              <a:t> (IP) that rearranges the bits to produce the permuted input.</a:t>
            </a:r>
          </a:p>
          <a:p>
            <a:r>
              <a:rPr lang="en-IN" dirty="0" smtClean="0"/>
              <a:t>This </a:t>
            </a:r>
            <a:r>
              <a:rPr lang="en-IN" dirty="0"/>
              <a:t>is followed by a phase consisting of sixteen rounds of the same function, which involves both </a:t>
            </a:r>
            <a:r>
              <a:rPr lang="en-IN" b="1" dirty="0">
                <a:solidFill>
                  <a:schemeClr val="tx2"/>
                </a:solidFill>
              </a:rPr>
              <a:t>permutation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substitution</a:t>
            </a:r>
            <a:r>
              <a:rPr lang="en-IN" dirty="0"/>
              <a:t> functions. </a:t>
            </a:r>
          </a:p>
          <a:p>
            <a:r>
              <a:rPr lang="en-IN" dirty="0" smtClean="0"/>
              <a:t>Finally, the </a:t>
            </a:r>
            <a:r>
              <a:rPr lang="en-IN" dirty="0" err="1" smtClean="0"/>
              <a:t>preoutput</a:t>
            </a:r>
            <a:r>
              <a:rPr lang="en-IN" dirty="0" smtClean="0"/>
              <a:t> is passed through a permutation that is the </a:t>
            </a:r>
            <a:r>
              <a:rPr lang="en-IN" b="1" dirty="0" smtClean="0">
                <a:solidFill>
                  <a:schemeClr val="tx2"/>
                </a:solidFill>
              </a:rPr>
              <a:t>inverse of the initial permutation</a:t>
            </a:r>
            <a:r>
              <a:rPr lang="en-IN" dirty="0" smtClean="0"/>
              <a:t> function, to produce the 64-bit ciphertext.</a:t>
            </a:r>
          </a:p>
          <a:p>
            <a:r>
              <a:rPr lang="en-IN" dirty="0" smtClean="0"/>
              <a:t>The </a:t>
            </a:r>
            <a:r>
              <a:rPr lang="en-IN" dirty="0"/>
              <a:t>56-bit key is passed through a </a:t>
            </a:r>
            <a:r>
              <a:rPr lang="en-IN" b="1" dirty="0">
                <a:solidFill>
                  <a:schemeClr val="tx2"/>
                </a:solidFill>
              </a:rPr>
              <a:t>permutation function</a:t>
            </a:r>
            <a:r>
              <a:rPr lang="en-IN" dirty="0"/>
              <a:t>. </a:t>
            </a:r>
          </a:p>
          <a:p>
            <a:r>
              <a:rPr lang="en-IN" dirty="0"/>
              <a:t>For each of the sixteen rounds, a </a:t>
            </a:r>
            <a:r>
              <a:rPr lang="en-IN" dirty="0" err="1"/>
              <a:t>subkey</a:t>
            </a:r>
            <a:r>
              <a:rPr lang="en-IN" dirty="0"/>
              <a:t> (</a:t>
            </a:r>
            <a:r>
              <a:rPr lang="en-IN" i="1" dirty="0">
                <a:latin typeface="Times New Roman" panose="02020603050405020304" pitchFamily="18" charset="0"/>
              </a:rPr>
              <a:t>K</a:t>
            </a:r>
            <a:r>
              <a:rPr lang="en-IN" i="1" baseline="-25000" dirty="0">
                <a:latin typeface="Times New Roman" panose="02020603050405020304" pitchFamily="18" charset="0"/>
              </a:rPr>
              <a:t>i</a:t>
            </a:r>
            <a:r>
              <a:rPr lang="en-IN" dirty="0"/>
              <a:t>) is produced by the combination of a </a:t>
            </a:r>
            <a:r>
              <a:rPr lang="en-IN" b="1" dirty="0">
                <a:solidFill>
                  <a:schemeClr val="tx2"/>
                </a:solidFill>
              </a:rPr>
              <a:t>left circular shift</a:t>
            </a:r>
            <a:r>
              <a:rPr lang="en-IN" dirty="0"/>
              <a:t> and a </a:t>
            </a:r>
            <a:r>
              <a:rPr lang="en-IN" b="1" dirty="0">
                <a:solidFill>
                  <a:schemeClr val="tx2"/>
                </a:solidFill>
              </a:rPr>
              <a:t>permutation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19354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 Single Round</a:t>
            </a: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340" y="1124744"/>
            <a:ext cx="4851319" cy="51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938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60080" y="-52514"/>
            <a:ext cx="1260116" cy="707182"/>
            <a:chOff x="293311" y="165492"/>
            <a:chExt cx="1260116" cy="707182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23528" y="512674"/>
                  <a:ext cx="1188132" cy="360000"/>
                </a:xfrm>
                <a:prstGeom prst="rect">
                  <a:avLst/>
                </a:prstGeom>
                <a:solidFill>
                  <a:srgbClr val="D3D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512674"/>
                  <a:ext cx="1188132" cy="36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/>
            <p:cNvGrpSpPr/>
            <p:nvPr/>
          </p:nvGrpSpPr>
          <p:grpSpPr>
            <a:xfrm>
              <a:off x="293311" y="165492"/>
              <a:ext cx="1260116" cy="432048"/>
              <a:chOff x="293311" y="165492"/>
              <a:chExt cx="1260116" cy="4320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09335" y="165492"/>
                <a:ext cx="82809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32-bits</a:t>
                </a:r>
              </a:p>
            </p:txBody>
          </p:sp>
          <p:cxnSp>
            <p:nvCxnSpPr>
              <p:cNvPr id="23" name="Straight Arrow Connector 22"/>
              <p:cNvCxnSpPr>
                <a:stCxn id="21" idx="3"/>
              </p:cNvCxnSpPr>
              <p:nvPr/>
            </p:nvCxnSpPr>
            <p:spPr>
              <a:xfrm>
                <a:off x="1337427" y="381516"/>
                <a:ext cx="2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/>
              <p:cNvCxnSpPr>
                <a:stCxn id="21" idx="1"/>
              </p:cNvCxnSpPr>
              <p:nvPr/>
            </p:nvCxnSpPr>
            <p:spPr>
              <a:xfrm flipH="1">
                <a:off x="293311" y="381516"/>
                <a:ext cx="2160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2927578" y="-52514"/>
            <a:ext cx="1260116" cy="701789"/>
            <a:chOff x="3599904" y="165492"/>
            <a:chExt cx="1260116" cy="701789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635896" y="507281"/>
                  <a:ext cx="1188132" cy="360000"/>
                </a:xfrm>
                <a:prstGeom prst="rect">
                  <a:avLst/>
                </a:prstGeom>
                <a:solidFill>
                  <a:srgbClr val="D3D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507281"/>
                  <a:ext cx="1188132" cy="36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599904" y="165492"/>
              <a:ext cx="1260116" cy="432048"/>
              <a:chOff x="293311" y="165492"/>
              <a:chExt cx="1260116" cy="43204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09335" y="165492"/>
                <a:ext cx="82809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32-bits</a:t>
                </a:r>
              </a:p>
            </p:txBody>
          </p:sp>
          <p:cxnSp>
            <p:nvCxnSpPr>
              <p:cNvPr id="37" name="Straight Arrow Connector 36"/>
              <p:cNvCxnSpPr>
                <a:stCxn id="36" idx="3"/>
              </p:cNvCxnSpPr>
              <p:nvPr/>
            </p:nvCxnSpPr>
            <p:spPr>
              <a:xfrm>
                <a:off x="1337427" y="381516"/>
                <a:ext cx="2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Straight Arrow Connector 37"/>
              <p:cNvCxnSpPr>
                <a:stCxn id="36" idx="1"/>
              </p:cNvCxnSpPr>
              <p:nvPr/>
            </p:nvCxnSpPr>
            <p:spPr>
              <a:xfrm flipH="1">
                <a:off x="293311" y="381516"/>
                <a:ext cx="2160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6048504" y="-52514"/>
            <a:ext cx="1260116" cy="701789"/>
            <a:chOff x="6012172" y="165492"/>
            <a:chExt cx="1260116" cy="701789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048164" y="507281"/>
                  <a:ext cx="1188132" cy="360000"/>
                </a:xfrm>
                <a:prstGeom prst="rect">
                  <a:avLst/>
                </a:prstGeom>
                <a:solidFill>
                  <a:srgbClr val="D3D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64" y="507281"/>
                  <a:ext cx="1188132" cy="36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6012172" y="165492"/>
              <a:ext cx="1260116" cy="432048"/>
              <a:chOff x="293311" y="165492"/>
              <a:chExt cx="1260116" cy="43204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09335" y="165492"/>
                <a:ext cx="82809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28-bits</a:t>
                </a:r>
              </a:p>
            </p:txBody>
          </p:sp>
          <p:cxnSp>
            <p:nvCxnSpPr>
              <p:cNvPr id="41" name="Straight Arrow Connector 40"/>
              <p:cNvCxnSpPr>
                <a:stCxn id="40" idx="3"/>
              </p:cNvCxnSpPr>
              <p:nvPr/>
            </p:nvCxnSpPr>
            <p:spPr>
              <a:xfrm>
                <a:off x="1337427" y="381516"/>
                <a:ext cx="2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Straight Arrow Connector 41"/>
              <p:cNvCxnSpPr>
                <a:stCxn id="40" idx="1"/>
              </p:cNvCxnSpPr>
              <p:nvPr/>
            </p:nvCxnSpPr>
            <p:spPr>
              <a:xfrm flipH="1">
                <a:off x="293311" y="381516"/>
                <a:ext cx="2160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7596676" y="-52514"/>
            <a:ext cx="1260116" cy="701789"/>
            <a:chOff x="7560344" y="165492"/>
            <a:chExt cx="1260116" cy="701789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596336" y="507281"/>
                  <a:ext cx="1188132" cy="360000"/>
                </a:xfrm>
                <a:prstGeom prst="rect">
                  <a:avLst/>
                </a:prstGeom>
                <a:solidFill>
                  <a:srgbClr val="D3D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336" y="507281"/>
                  <a:ext cx="1188132" cy="36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/>
            <p:cNvGrpSpPr/>
            <p:nvPr/>
          </p:nvGrpSpPr>
          <p:grpSpPr>
            <a:xfrm>
              <a:off x="7560344" y="165492"/>
              <a:ext cx="1260116" cy="432048"/>
              <a:chOff x="293311" y="165492"/>
              <a:chExt cx="1260116" cy="43204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09335" y="165492"/>
                <a:ext cx="82809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28-bits</a:t>
                </a:r>
              </a:p>
            </p:txBody>
          </p:sp>
          <p:cxnSp>
            <p:nvCxnSpPr>
              <p:cNvPr id="45" name="Straight Arrow Connector 44"/>
              <p:cNvCxnSpPr>
                <a:stCxn id="44" idx="3"/>
              </p:cNvCxnSpPr>
              <p:nvPr/>
            </p:nvCxnSpPr>
            <p:spPr>
              <a:xfrm>
                <a:off x="1337427" y="381516"/>
                <a:ext cx="2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6" name="Straight Arrow Connector 45"/>
              <p:cNvCxnSpPr>
                <a:stCxn id="44" idx="1"/>
              </p:cNvCxnSpPr>
              <p:nvPr/>
            </p:nvCxnSpPr>
            <p:spPr>
              <a:xfrm flipH="1">
                <a:off x="293311" y="381516"/>
                <a:ext cx="2160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1690932" y="968151"/>
            <a:ext cx="3733408" cy="713748"/>
            <a:chOff x="3707904" y="1418805"/>
            <a:chExt cx="3852440" cy="713748"/>
          </a:xfrm>
          <a:solidFill>
            <a:srgbClr val="D3D2D2"/>
          </a:solidFill>
        </p:grpSpPr>
        <p:sp>
          <p:nvSpPr>
            <p:cNvPr id="47" name="Flowchart: Manual Operation 46"/>
            <p:cNvSpPr/>
            <p:nvPr/>
          </p:nvSpPr>
          <p:spPr>
            <a:xfrm flipV="1">
              <a:off x="3707904" y="1418805"/>
              <a:ext cx="3852440" cy="678046"/>
            </a:xfrm>
            <a:prstGeom prst="flowChartManualOperat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25454" y="1424667"/>
              <a:ext cx="28668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Expansion/ permutation</a:t>
              </a:r>
            </a:p>
            <a:p>
              <a:pPr algn="ctr"/>
              <a:r>
                <a:rPr lang="en-IN" sz="2000" dirty="0"/>
                <a:t>(E table)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58994" y="2071013"/>
            <a:ext cx="648084" cy="576064"/>
            <a:chOff x="3995936" y="2348880"/>
            <a:chExt cx="648084" cy="576064"/>
          </a:xfrm>
          <a:solidFill>
            <a:srgbClr val="D3D2D2"/>
          </a:solidFill>
        </p:grpSpPr>
        <p:sp>
          <p:nvSpPr>
            <p:cNvPr id="55" name="Oval 54"/>
            <p:cNvSpPr/>
            <p:nvPr/>
          </p:nvSpPr>
          <p:spPr>
            <a:xfrm>
              <a:off x="3995936" y="2348880"/>
              <a:ext cx="648084" cy="57606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95936" y="2436857"/>
              <a:ext cx="648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XOR</a:t>
              </a:r>
              <a:endParaRPr lang="en-IN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690932" y="3112285"/>
            <a:ext cx="3733409" cy="707886"/>
            <a:chOff x="2303740" y="3267812"/>
            <a:chExt cx="3852440" cy="707886"/>
          </a:xfrm>
          <a:solidFill>
            <a:srgbClr val="D3D2D2"/>
          </a:solidFill>
        </p:grpSpPr>
        <p:sp>
          <p:nvSpPr>
            <p:cNvPr id="58" name="Flowchart: Manual Operation 57"/>
            <p:cNvSpPr/>
            <p:nvPr/>
          </p:nvSpPr>
          <p:spPr>
            <a:xfrm rot="10800000" flipV="1">
              <a:off x="2303740" y="3267812"/>
              <a:ext cx="3852440" cy="678046"/>
            </a:xfrm>
            <a:prstGeom prst="flowChartManualOperat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02407" y="3267812"/>
              <a:ext cx="28668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Substitution/choice</a:t>
              </a:r>
            </a:p>
            <a:p>
              <a:pPr algn="ctr"/>
              <a:r>
                <a:rPr lang="en-IN" sz="2000" dirty="0"/>
                <a:t>(S-box)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459514" y="4301695"/>
            <a:ext cx="2196244" cy="720080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Permutation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(P)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60410" y="5470082"/>
            <a:ext cx="648084" cy="576064"/>
            <a:chOff x="3995936" y="2348880"/>
            <a:chExt cx="648084" cy="576064"/>
          </a:xfrm>
          <a:solidFill>
            <a:srgbClr val="D3D2D2"/>
          </a:solidFill>
        </p:grpSpPr>
        <p:sp>
          <p:nvSpPr>
            <p:cNvPr id="66" name="Oval 65"/>
            <p:cNvSpPr/>
            <p:nvPr/>
          </p:nvSpPr>
          <p:spPr>
            <a:xfrm>
              <a:off x="3995936" y="2348880"/>
              <a:ext cx="648084" cy="57606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95936" y="2436857"/>
              <a:ext cx="648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XOR</a:t>
              </a:r>
              <a:endParaRPr lang="en-IN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3" name="TextBox 72"/>
              <p:cNvSpPr txBox="1"/>
              <p:nvPr/>
            </p:nvSpPr>
            <p:spPr>
              <a:xfrm>
                <a:off x="160080" y="6333175"/>
                <a:ext cx="1188132" cy="360000"/>
              </a:xfrm>
              <a:prstGeom prst="rect">
                <a:avLst/>
              </a:prstGeom>
              <a:solidFill>
                <a:srgbClr val="D3D2D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0" y="6333175"/>
                <a:ext cx="1188132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9" name="TextBox 78"/>
              <p:cNvSpPr txBox="1"/>
              <p:nvPr/>
            </p:nvSpPr>
            <p:spPr>
              <a:xfrm>
                <a:off x="3001053" y="6329014"/>
                <a:ext cx="1188132" cy="360000"/>
              </a:xfrm>
              <a:prstGeom prst="rect">
                <a:avLst/>
              </a:prstGeom>
              <a:solidFill>
                <a:srgbClr val="D3D2D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053" y="6329014"/>
                <a:ext cx="1188132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5" name="TextBox 84"/>
              <p:cNvSpPr txBox="1"/>
              <p:nvPr/>
            </p:nvSpPr>
            <p:spPr>
              <a:xfrm>
                <a:off x="6118265" y="6319490"/>
                <a:ext cx="1188132" cy="360000"/>
              </a:xfrm>
              <a:prstGeom prst="rect">
                <a:avLst/>
              </a:prstGeom>
              <a:solidFill>
                <a:srgbClr val="D3D2D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265" y="6319490"/>
                <a:ext cx="1188132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1" name="TextBox 90"/>
              <p:cNvSpPr txBox="1"/>
              <p:nvPr/>
            </p:nvSpPr>
            <p:spPr>
              <a:xfrm>
                <a:off x="7668660" y="6338676"/>
                <a:ext cx="1188132" cy="360000"/>
              </a:xfrm>
              <a:prstGeom prst="rect">
                <a:avLst/>
              </a:prstGeom>
              <a:solidFill>
                <a:srgbClr val="D3D2D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660" y="6338676"/>
                <a:ext cx="1188132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6084496" y="937930"/>
            <a:ext cx="1188132" cy="720080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Left Shift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(S)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32668" y="952615"/>
            <a:ext cx="1188132" cy="720080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Left Shift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(S)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5735245" y="1955293"/>
            <a:ext cx="3182105" cy="1101524"/>
            <a:chOff x="2303740" y="3267812"/>
            <a:chExt cx="3852440" cy="678046"/>
          </a:xfrm>
          <a:solidFill>
            <a:srgbClr val="D3D2D2"/>
          </a:solidFill>
        </p:grpSpPr>
        <p:sp>
          <p:nvSpPr>
            <p:cNvPr id="101" name="Flowchart: Manual Operation 100"/>
            <p:cNvSpPr/>
            <p:nvPr/>
          </p:nvSpPr>
          <p:spPr>
            <a:xfrm rot="10800000" flipV="1">
              <a:off x="2303740" y="3267812"/>
              <a:ext cx="3852440" cy="678046"/>
            </a:xfrm>
            <a:prstGeom prst="flowChartManualOperat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02407" y="3267813"/>
              <a:ext cx="2866825" cy="625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Permutation/ compression</a:t>
              </a:r>
            </a:p>
            <a:p>
              <a:pPr algn="ctr"/>
              <a:r>
                <a:rPr lang="en-IN" sz="2000" dirty="0"/>
                <a:t>(Permuted choice 2)</a:t>
              </a:r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H="1">
            <a:off x="6708203" y="644333"/>
            <a:ext cx="261" cy="29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8226473" y="658655"/>
            <a:ext cx="261" cy="29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3557624" y="649465"/>
            <a:ext cx="12" cy="313929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596476" y="6051309"/>
            <a:ext cx="10" cy="28539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5625296" y="1658010"/>
            <a:ext cx="1348451" cy="4655980"/>
            <a:chOff x="5625296" y="1658010"/>
            <a:chExt cx="1348451" cy="4655980"/>
          </a:xfrm>
        </p:grpSpPr>
        <p:sp>
          <p:nvSpPr>
            <p:cNvPr id="125" name="Freeform 124"/>
            <p:cNvSpPr/>
            <p:nvPr/>
          </p:nvSpPr>
          <p:spPr>
            <a:xfrm>
              <a:off x="5625296" y="1799863"/>
              <a:ext cx="1348451" cy="4514127"/>
            </a:xfrm>
            <a:custGeom>
              <a:avLst/>
              <a:gdLst>
                <a:gd name="connsiteX0" fmla="*/ 1348451 w 1348451"/>
                <a:gd name="connsiteY0" fmla="*/ 162046 h 4514127"/>
                <a:gd name="connsiteX1" fmla="*/ 1348451 w 1348451"/>
                <a:gd name="connsiteY1" fmla="*/ 0 h 4514127"/>
                <a:gd name="connsiteX2" fmla="*/ 0 w 1348451"/>
                <a:gd name="connsiteY2" fmla="*/ 0 h 4514127"/>
                <a:gd name="connsiteX3" fmla="*/ 0 w 1348451"/>
                <a:gd name="connsiteY3" fmla="*/ 4195823 h 4514127"/>
                <a:gd name="connsiteX4" fmla="*/ 1059084 w 1348451"/>
                <a:gd name="connsiteY4" fmla="*/ 4195823 h 4514127"/>
                <a:gd name="connsiteX5" fmla="*/ 1059084 w 1348451"/>
                <a:gd name="connsiteY5" fmla="*/ 4514127 h 45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451" h="4514127">
                  <a:moveTo>
                    <a:pt x="1348451" y="162046"/>
                  </a:moveTo>
                  <a:lnTo>
                    <a:pt x="1348451" y="0"/>
                  </a:lnTo>
                  <a:lnTo>
                    <a:pt x="0" y="0"/>
                  </a:lnTo>
                  <a:lnTo>
                    <a:pt x="0" y="4195823"/>
                  </a:lnTo>
                  <a:lnTo>
                    <a:pt x="1059084" y="4195823"/>
                  </a:lnTo>
                  <a:lnTo>
                    <a:pt x="1059084" y="451412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9" name="Straight Connector 128"/>
            <p:cNvCxnSpPr>
              <a:stCxn id="98" idx="2"/>
            </p:cNvCxnSpPr>
            <p:nvPr/>
          </p:nvCxnSpPr>
          <p:spPr>
            <a:xfrm>
              <a:off x="6678562" y="1658010"/>
              <a:ext cx="0" cy="136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7829550" y="1678900"/>
            <a:ext cx="1188720" cy="4645700"/>
            <a:chOff x="7829550" y="1678900"/>
            <a:chExt cx="1188720" cy="4645700"/>
          </a:xfrm>
        </p:grpSpPr>
        <p:sp>
          <p:nvSpPr>
            <p:cNvPr id="127" name="Freeform 126"/>
            <p:cNvSpPr/>
            <p:nvPr/>
          </p:nvSpPr>
          <p:spPr>
            <a:xfrm>
              <a:off x="7829550" y="1794510"/>
              <a:ext cx="1188720" cy="4530090"/>
            </a:xfrm>
            <a:custGeom>
              <a:avLst/>
              <a:gdLst>
                <a:gd name="connsiteX0" fmla="*/ 0 w 1188720"/>
                <a:gd name="connsiteY0" fmla="*/ 148590 h 4530090"/>
                <a:gd name="connsiteX1" fmla="*/ 0 w 1188720"/>
                <a:gd name="connsiteY1" fmla="*/ 0 h 4530090"/>
                <a:gd name="connsiteX2" fmla="*/ 1188720 w 1188720"/>
                <a:gd name="connsiteY2" fmla="*/ 0 h 4530090"/>
                <a:gd name="connsiteX3" fmla="*/ 1188720 w 1188720"/>
                <a:gd name="connsiteY3" fmla="*/ 4179570 h 4530090"/>
                <a:gd name="connsiteX4" fmla="*/ 411480 w 1188720"/>
                <a:gd name="connsiteY4" fmla="*/ 4179570 h 4530090"/>
                <a:gd name="connsiteX5" fmla="*/ 411480 w 1188720"/>
                <a:gd name="connsiteY5" fmla="*/ 4530090 h 453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720" h="4530090">
                  <a:moveTo>
                    <a:pt x="0" y="148590"/>
                  </a:moveTo>
                  <a:lnTo>
                    <a:pt x="0" y="0"/>
                  </a:lnTo>
                  <a:lnTo>
                    <a:pt x="1188720" y="0"/>
                  </a:lnTo>
                  <a:lnTo>
                    <a:pt x="1188720" y="4179570"/>
                  </a:lnTo>
                  <a:lnTo>
                    <a:pt x="411480" y="4179570"/>
                  </a:lnTo>
                  <a:lnTo>
                    <a:pt x="411480" y="453009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8233086" y="1678900"/>
              <a:ext cx="0" cy="124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3907054" y="2240868"/>
            <a:ext cx="2048338" cy="489481"/>
            <a:chOff x="3907054" y="2240868"/>
            <a:chExt cx="2048338" cy="489481"/>
          </a:xfrm>
        </p:grpSpPr>
        <p:cxnSp>
          <p:nvCxnSpPr>
            <p:cNvPr id="132" name="Straight Arrow Connector 131"/>
            <p:cNvCxnSpPr>
              <a:stCxn id="56" idx="3"/>
            </p:cNvCxnSpPr>
            <p:nvPr/>
          </p:nvCxnSpPr>
          <p:spPr>
            <a:xfrm>
              <a:off x="3907054" y="2359045"/>
              <a:ext cx="20483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4532166" y="2240868"/>
              <a:ext cx="492535" cy="489481"/>
              <a:chOff x="4532166" y="2240868"/>
              <a:chExt cx="492535" cy="489481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H="1">
                <a:off x="4608004" y="2240868"/>
                <a:ext cx="144016" cy="2651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4532166" y="2330239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48</a:t>
                </a:r>
              </a:p>
            </p:txBody>
          </p:sp>
        </p:grpSp>
      </p:grpSp>
      <p:sp>
        <p:nvSpPr>
          <p:cNvPr id="139" name="TextBox 138"/>
          <p:cNvSpPr txBox="1"/>
          <p:nvPr/>
        </p:nvSpPr>
        <p:spPr>
          <a:xfrm>
            <a:off x="5066293" y="1928158"/>
            <a:ext cx="461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/>
              <a:t>K</a:t>
            </a:r>
            <a:r>
              <a:rPr lang="en-IN" sz="2200" i="1" baseline="-25000" dirty="0"/>
              <a:t>i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3473336" y="1639989"/>
            <a:ext cx="613035" cy="431024"/>
            <a:chOff x="3473336" y="1639989"/>
            <a:chExt cx="613035" cy="431024"/>
          </a:xfrm>
        </p:grpSpPr>
        <p:cxnSp>
          <p:nvCxnSpPr>
            <p:cNvPr id="141" name="Straight Arrow Connector 140"/>
            <p:cNvCxnSpPr>
              <a:endCxn id="55" idx="0"/>
            </p:cNvCxnSpPr>
            <p:nvPr/>
          </p:nvCxnSpPr>
          <p:spPr>
            <a:xfrm>
              <a:off x="3581614" y="1639989"/>
              <a:ext cx="1422" cy="43102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3473336" y="1743882"/>
              <a:ext cx="216556" cy="190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593836" y="1657290"/>
              <a:ext cx="492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48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3473336" y="2647077"/>
            <a:ext cx="613035" cy="457732"/>
            <a:chOff x="3473336" y="2647077"/>
            <a:chExt cx="613035" cy="457732"/>
          </a:xfrm>
        </p:grpSpPr>
        <p:cxnSp>
          <p:nvCxnSpPr>
            <p:cNvPr id="144" name="Straight Arrow Connector 143"/>
            <p:cNvCxnSpPr>
              <a:stCxn id="55" idx="4"/>
            </p:cNvCxnSpPr>
            <p:nvPr/>
          </p:nvCxnSpPr>
          <p:spPr>
            <a:xfrm flipH="1">
              <a:off x="3581614" y="2647077"/>
              <a:ext cx="1422" cy="45773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Group 169"/>
            <p:cNvGrpSpPr/>
            <p:nvPr/>
          </p:nvGrpSpPr>
          <p:grpSpPr>
            <a:xfrm>
              <a:off x="3473336" y="2660690"/>
              <a:ext cx="613035" cy="400110"/>
              <a:chOff x="829849" y="2520280"/>
              <a:chExt cx="613035" cy="400110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48</a:t>
                </a:r>
              </a:p>
            </p:txBody>
          </p:sp>
        </p:grpSp>
      </p:grpSp>
      <p:grpSp>
        <p:nvGrpSpPr>
          <p:cNvPr id="191" name="Group 190"/>
          <p:cNvGrpSpPr/>
          <p:nvPr/>
        </p:nvGrpSpPr>
        <p:grpSpPr>
          <a:xfrm>
            <a:off x="3478347" y="3789934"/>
            <a:ext cx="613035" cy="503505"/>
            <a:chOff x="3478347" y="3789934"/>
            <a:chExt cx="613035" cy="503505"/>
          </a:xfrm>
        </p:grpSpPr>
        <p:cxnSp>
          <p:nvCxnSpPr>
            <p:cNvPr id="151" name="Straight Arrow Connector 150"/>
            <p:cNvCxnSpPr/>
            <p:nvPr/>
          </p:nvCxnSpPr>
          <p:spPr>
            <a:xfrm flipH="1">
              <a:off x="3593207" y="3789934"/>
              <a:ext cx="1422" cy="50350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3478347" y="3841817"/>
              <a:ext cx="613035" cy="400110"/>
              <a:chOff x="829849" y="2520280"/>
              <a:chExt cx="613035" cy="400110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32</a:t>
                </a: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3487378" y="4984741"/>
            <a:ext cx="613035" cy="485063"/>
            <a:chOff x="3487378" y="4984741"/>
            <a:chExt cx="613035" cy="485063"/>
          </a:xfrm>
        </p:grpSpPr>
        <p:cxnSp>
          <p:nvCxnSpPr>
            <p:cNvPr id="155" name="Straight Connector 154"/>
            <p:cNvCxnSpPr/>
            <p:nvPr/>
          </p:nvCxnSpPr>
          <p:spPr>
            <a:xfrm flipH="1">
              <a:off x="3591152" y="5010181"/>
              <a:ext cx="12" cy="459623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4" name="Group 173"/>
            <p:cNvGrpSpPr/>
            <p:nvPr/>
          </p:nvGrpSpPr>
          <p:grpSpPr>
            <a:xfrm>
              <a:off x="3487378" y="4984741"/>
              <a:ext cx="613035" cy="400110"/>
              <a:chOff x="829849" y="2520280"/>
              <a:chExt cx="613035" cy="400110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6" name="TextBox 175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32</a:t>
                </a:r>
              </a:p>
            </p:txBody>
          </p:sp>
        </p:grpSp>
      </p:grpSp>
      <p:sp>
        <p:nvSpPr>
          <p:cNvPr id="177" name="Rectangle 176"/>
          <p:cNvSpPr/>
          <p:nvPr/>
        </p:nvSpPr>
        <p:spPr>
          <a:xfrm>
            <a:off x="1619672" y="827841"/>
            <a:ext cx="3871145" cy="447653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Freeform 183"/>
          <p:cNvSpPr/>
          <p:nvPr/>
        </p:nvSpPr>
        <p:spPr>
          <a:xfrm>
            <a:off x="746760" y="655320"/>
            <a:ext cx="2514600" cy="5105400"/>
          </a:xfrm>
          <a:custGeom>
            <a:avLst/>
            <a:gdLst>
              <a:gd name="connsiteX0" fmla="*/ 0 w 2514600"/>
              <a:gd name="connsiteY0" fmla="*/ 0 h 5105400"/>
              <a:gd name="connsiteX1" fmla="*/ 0 w 2514600"/>
              <a:gd name="connsiteY1" fmla="*/ 5105400 h 5105400"/>
              <a:gd name="connsiteX2" fmla="*/ 2514600 w 2514600"/>
              <a:gd name="connsiteY2" fmla="*/ 509524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5105400">
                <a:moveTo>
                  <a:pt x="0" y="0"/>
                </a:moveTo>
                <a:lnTo>
                  <a:pt x="0" y="5105400"/>
                </a:lnTo>
                <a:lnTo>
                  <a:pt x="2514600" y="509524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Freeform 187"/>
          <p:cNvSpPr/>
          <p:nvPr/>
        </p:nvSpPr>
        <p:spPr>
          <a:xfrm>
            <a:off x="746567" y="740780"/>
            <a:ext cx="2812648" cy="5561635"/>
          </a:xfrm>
          <a:custGeom>
            <a:avLst/>
            <a:gdLst>
              <a:gd name="connsiteX0" fmla="*/ 2812648 w 2812648"/>
              <a:gd name="connsiteY0" fmla="*/ 0 h 5561635"/>
              <a:gd name="connsiteX1" fmla="*/ 694481 w 2812648"/>
              <a:gd name="connsiteY1" fmla="*/ 0 h 5561635"/>
              <a:gd name="connsiteX2" fmla="*/ 0 w 2812648"/>
              <a:gd name="connsiteY2" fmla="*/ 5561635 h 556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648" h="5561635">
                <a:moveTo>
                  <a:pt x="2812648" y="0"/>
                </a:moveTo>
                <a:lnTo>
                  <a:pt x="694481" y="0"/>
                </a:lnTo>
                <a:lnTo>
                  <a:pt x="0" y="5561635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5867400" y="3124200"/>
          <a:ext cx="28956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480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480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480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480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480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480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480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480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784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3" grpId="0" animBg="1"/>
      <p:bldP spid="79" grpId="0" animBg="1"/>
      <p:bldP spid="85" grpId="0" animBg="1"/>
      <p:bldP spid="91" grpId="0" animBg="1"/>
      <p:bldP spid="98" grpId="0" animBg="1"/>
      <p:bldP spid="99" grpId="0" animBg="1"/>
      <p:bldP spid="139" grpId="0"/>
      <p:bldP spid="177" grpId="0" animBg="1"/>
      <p:bldP spid="184" grpId="0" animBg="1"/>
      <p:bldP spid="1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 Single Round </a:t>
            </a:r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Key Transformation</a:t>
            </a:r>
          </a:p>
          <a:p>
            <a:pPr lvl="1" indent="-342900"/>
            <a:r>
              <a:rPr lang="en-IN" sz="2400" dirty="0"/>
              <a:t>Permutation of selection of sub-key from original key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Expansion Permutation (E-table)</a:t>
            </a:r>
          </a:p>
          <a:p>
            <a:pPr lvl="1" indent="-342900"/>
            <a:r>
              <a:rPr lang="en-IN" sz="2400" dirty="0"/>
              <a:t>Right half is expanded from 32-bits to 48-bits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S-box Substitution</a:t>
            </a:r>
          </a:p>
          <a:p>
            <a:pPr lvl="1" indent="-342900"/>
            <a:r>
              <a:rPr lang="en-IN" sz="2400" dirty="0"/>
              <a:t>Accepts 48-bits from XOR operation and produce 32-bits using 8 substitution boxes (each S-boxes has a 6-bit </a:t>
            </a:r>
            <a:r>
              <a:rPr lang="en-IN" sz="2400" dirty="0" err="1"/>
              <a:t>i</a:t>
            </a:r>
            <a:r>
              <a:rPr lang="en-IN" sz="2400" dirty="0"/>
              <a:t>/p and 4-bit o/p).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P-Box Permutation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XOR and Swap</a:t>
            </a:r>
          </a:p>
        </p:txBody>
      </p:sp>
    </p:spTree>
    <p:extLst>
      <p:ext uri="{BB962C8B-B14F-4D97-AF65-F5344CB8AC3E}">
        <p14:creationId xmlns:p14="http://schemas.microsoft.com/office/powerpoint/2010/main" xmlns="" val="376592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3635375"/>
          </a:xfrm>
        </p:spPr>
        <p:txBody>
          <a:bodyPr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 smtClean="0"/>
              <a:t>CSS </a:t>
            </a:r>
            <a:r>
              <a:rPr lang="en-US" dirty="0"/>
              <a:t>Course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smtClean="0"/>
              <a:t>CS401)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91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S-box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6" y="1693078"/>
            <a:ext cx="7411634" cy="51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30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S-box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34244"/>
          </a:xfrm>
        </p:spPr>
        <p:txBody>
          <a:bodyPr/>
          <a:lstStyle/>
          <a:p>
            <a:r>
              <a:rPr lang="en-IN" dirty="0"/>
              <a:t>The outer two bits of each group select one row of an S-box.</a:t>
            </a:r>
          </a:p>
          <a:p>
            <a:r>
              <a:rPr lang="en-IN" dirty="0"/>
              <a:t>Inner four bits selects one column of an S-box.</a:t>
            </a:r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500" y="4237169"/>
            <a:ext cx="8763000" cy="1849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Example: 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80194" y="2024844"/>
            <a:ext cx="8583613" cy="2261865"/>
            <a:chOff x="280194" y="2024844"/>
            <a:chExt cx="8583613" cy="2261865"/>
          </a:xfrm>
        </p:grpSpPr>
        <p:pic>
          <p:nvPicPr>
            <p:cNvPr id="4" name="Picture 14"/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94" y="2024844"/>
              <a:ext cx="8583613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121950" y="3825044"/>
              <a:ext cx="1134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S-box 1</a:t>
              </a:r>
              <a:endParaRPr lang="en-IN" b="1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7801076"/>
              </p:ext>
            </p:extLst>
          </p:nvPr>
        </p:nvGraphicFramePr>
        <p:xfrm>
          <a:off x="1439652" y="4814213"/>
          <a:ext cx="2844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053">
                  <a:extLst>
                    <a:ext uri="{9D8B030D-6E8A-4147-A177-3AD203B41FA5}">
                      <a16:colId xmlns:a16="http://schemas.microsoft.com/office/drawing/2014/main" xmlns="" val="127836613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117903594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1254545012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412303817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2834148122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1328080603"/>
                    </a:ext>
                  </a:extLst>
                </a:gridCol>
              </a:tblGrid>
              <a:tr h="404743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59280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9632" y="573706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Row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574806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Column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83668" y="5271413"/>
            <a:ext cx="108012" cy="57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91680" y="5271413"/>
            <a:ext cx="2340260" cy="57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5236" y="2744924"/>
            <a:ext cx="324036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195736" y="5271413"/>
            <a:ext cx="1512168" cy="57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663788" y="5301208"/>
            <a:ext cx="1044116" cy="547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203848" y="5271413"/>
            <a:ext cx="504056" cy="57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635896" y="5271413"/>
            <a:ext cx="72008" cy="57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886860" y="2096852"/>
            <a:ext cx="324036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>
            <a:stCxn id="19" idx="6"/>
          </p:cNvCxnSpPr>
          <p:nvPr/>
        </p:nvCxnSpPr>
        <p:spPr>
          <a:xfrm>
            <a:off x="879272" y="2906942"/>
            <a:ext cx="6007588" cy="18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048878" y="2420888"/>
            <a:ext cx="7398" cy="3240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886860" y="2762926"/>
            <a:ext cx="324036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453479" y="4807436"/>
            <a:ext cx="85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Input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317098" y="4807435"/>
            <a:ext cx="109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</a:t>
            </a:r>
            <a:endParaRPr lang="en-IN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6427760"/>
              </p:ext>
            </p:extLst>
          </p:nvPr>
        </p:nvGraphicFramePr>
        <p:xfrm>
          <a:off x="6416619" y="4801127"/>
          <a:ext cx="18962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053">
                  <a:extLst>
                    <a:ext uri="{9D8B030D-6E8A-4147-A177-3AD203B41FA5}">
                      <a16:colId xmlns:a16="http://schemas.microsoft.com/office/drawing/2014/main" xmlns="" val="117903594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1254545012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412303817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2834148122"/>
                    </a:ext>
                  </a:extLst>
                </a:gridCol>
              </a:tblGrid>
              <a:tr h="404743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592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00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9" grpId="0" animBg="1"/>
      <p:bldP spid="28" grpId="0" animBg="1"/>
      <p:bldP spid="34" grpId="0" animBg="1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Avalanche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35430"/>
            <a:ext cx="8763000" cy="5724636"/>
          </a:xfrm>
        </p:spPr>
        <p:txBody>
          <a:bodyPr>
            <a:normAutofit/>
          </a:bodyPr>
          <a:lstStyle/>
          <a:p>
            <a:r>
              <a:rPr lang="en-IN" dirty="0"/>
              <a:t>Desirable property of any encryption algorithm is that a change in one bit of the plaintext or of the key should produce a change in many bits of cipher text.</a:t>
            </a:r>
          </a:p>
          <a:p>
            <a:r>
              <a:rPr lang="en-IN" dirty="0"/>
              <a:t>DES performs strong </a:t>
            </a:r>
            <a:r>
              <a:rPr lang="en-IN" b="1" dirty="0">
                <a:solidFill>
                  <a:schemeClr val="tx2"/>
                </a:solidFill>
              </a:rPr>
              <a:t>avalanche effect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Although the two plaintext blocks differ only in the rightmost bit, the ciphertext blocks differ in 29 bits. </a:t>
            </a:r>
          </a:p>
          <a:p>
            <a:r>
              <a:rPr lang="en-IN" dirty="0"/>
              <a:t>This means that changing approximately 1.5 % of the plaintext creates a change of approximately 45 % in the ciphertext.</a:t>
            </a:r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894" y="2793168"/>
            <a:ext cx="7542213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473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7963"/>
            <a:ext cx="8001000" cy="23574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</a:t>
            </a:r>
            <a:br>
              <a:rPr lang="en-US" dirty="0" smtClean="0"/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Advanced Encryption Standard (</a:t>
            </a:r>
            <a:r>
              <a:rPr lang="en-US" smtClean="0"/>
              <a:t>AES)</a:t>
            </a:r>
            <a:br>
              <a:rPr lang="en-US" smtClean="0"/>
            </a:br>
            <a:r>
              <a:rPr lang="en-US" smtClean="0"/>
              <a:t>by AVN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(Advanced Encryption Standard)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Outline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Understand the basics of AES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AES Input and Output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Data Units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Block to State and State to Block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AES structure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AES parameters</a:t>
            </a:r>
          </a:p>
          <a:p>
            <a:pPr lvl="1">
              <a:lnSpc>
                <a:spcPct val="150000"/>
              </a:lnSpc>
            </a:pPr>
            <a:endParaRPr lang="en-IN" sz="2400" dirty="0" smtClean="0"/>
          </a:p>
          <a:p>
            <a:pPr lvl="1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(Advanced Encryption Standard)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Advanced Encryption Standard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NIST in 2001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Symmetric – Same key at encryption and decryption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block cipher  – consider block as input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</a:t>
            </a:r>
            <a:r>
              <a:rPr lang="en-IN" dirty="0" smtClean="0"/>
              <a:t> - I/O and O/P</a:t>
            </a:r>
            <a:endParaRPr lang="en-IN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362200" y="3200400"/>
            <a:ext cx="1447800" cy="1371600"/>
          </a:xfrm>
          <a:prstGeom prst="rect">
            <a:avLst/>
          </a:prstGeom>
          <a:solidFill>
            <a:srgbClr val="D3D2D2"/>
          </a:solidFill>
          <a:ln w="25400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Gill Sans MT" panose="020B0502020104020203" pitchFamily="34" charset="0"/>
              </a:rPr>
              <a:t>     </a:t>
            </a:r>
            <a:r>
              <a:rPr lang="en-US" altLang="en-US" sz="2800">
                <a:latin typeface="Gill Sans MT" panose="020B0502020104020203" pitchFamily="34" charset="0"/>
              </a:rPr>
              <a:t>AES</a:t>
            </a:r>
            <a:endParaRPr lang="en-GB" altLang="en-US" sz="2800">
              <a:latin typeface="Gill Sans MT" panose="020B0502020104020203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133600" y="1981200"/>
            <a:ext cx="254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MT" panose="020B0502020104020203" pitchFamily="34" charset="0"/>
              </a:rPr>
              <a:t>Plaintext (128 bits)</a:t>
            </a:r>
            <a:endParaRPr lang="en-GB" altLang="en-US">
              <a:latin typeface="Gill Sans MT" panose="020B0502020104020203" pitchFamily="34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05000" y="5334000"/>
            <a:ext cx="283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MT" panose="020B0502020104020203" pitchFamily="34" charset="0"/>
              </a:rPr>
              <a:t>Ciphertext (128 bits) </a:t>
            </a:r>
            <a:endParaRPr lang="en-GB" altLang="en-US">
              <a:latin typeface="Gill Sans MT" panose="020B0502020104020203" pitchFamily="34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572000" y="3657600"/>
            <a:ext cx="37650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Gill Sans MT" panose="020B0502020104020203" pitchFamily="34" charset="0"/>
              </a:rPr>
              <a:t>Key (</a:t>
            </a:r>
            <a:r>
              <a:rPr lang="en-US" altLang="en-US" dirty="0" smtClean="0">
                <a:latin typeface="Gill Sans MT" panose="020B0502020104020203" pitchFamily="34" charset="0"/>
              </a:rPr>
              <a:t>128 or 192 or 256 </a:t>
            </a:r>
            <a:r>
              <a:rPr lang="en-US" altLang="en-US" dirty="0">
                <a:latin typeface="Gill Sans MT" panose="020B0502020104020203" pitchFamily="34" charset="0"/>
              </a:rPr>
              <a:t>bits)</a:t>
            </a:r>
            <a:endParaRPr lang="en-GB" altLang="en-US" dirty="0">
              <a:latin typeface="Gill Sans MT" panose="020B0502020104020203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895600" y="2590800"/>
            <a:ext cx="457200" cy="533400"/>
          </a:xfrm>
          <a:prstGeom prst="downArrow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895600" y="4648200"/>
            <a:ext cx="457200" cy="533400"/>
          </a:xfrm>
          <a:prstGeom prst="downArrow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3886200" y="3657600"/>
            <a:ext cx="609600" cy="457200"/>
          </a:xfrm>
          <a:prstGeom prst="leftArrow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98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Units in AES</a:t>
            </a:r>
          </a:p>
        </p:txBody>
      </p:sp>
      <p:pic>
        <p:nvPicPr>
          <p:cNvPr id="4" name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582" y="990600"/>
            <a:ext cx="8718836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44008" y="980440"/>
            <a:ext cx="4309492" cy="2330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0500" y="3392996"/>
            <a:ext cx="8740918" cy="104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90500" y="4473116"/>
            <a:ext cx="8763000" cy="190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33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AES - Block </a:t>
            </a:r>
            <a:r>
              <a:rPr lang="en-IN" dirty="0"/>
              <a:t>to State &amp; State to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125" y="1520032"/>
            <a:ext cx="7651750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40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AES - Plain </a:t>
            </a:r>
            <a:r>
              <a:rPr lang="en-IN" dirty="0"/>
              <a:t>Text to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513" y="2296319"/>
            <a:ext cx="8308975" cy="22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040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 noChangeArrowheads="1"/>
          </p:cNvSpPr>
          <p:nvPr>
            <p:ph type="ctrTitle"/>
          </p:nvPr>
        </p:nvSpPr>
        <p:spPr>
          <a:xfrm>
            <a:off x="685800" y="990601"/>
            <a:ext cx="8153400" cy="26098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Unit II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Symmetric Cryptography </a:t>
            </a:r>
            <a:r>
              <a:rPr lang="en-US" altLang="en-US" dirty="0"/>
              <a:t>Techniques</a:t>
            </a:r>
            <a:endParaRPr lang="en-US" altLang="en-US" dirty="0" smtClean="0"/>
          </a:p>
        </p:txBody>
      </p:sp>
      <p:sp>
        <p:nvSpPr>
          <p:cNvPr id="4099" name="Subtitle 4"/>
          <p:cNvSpPr>
            <a:spLocks noGrp="1" noChangeArrowheads="1"/>
          </p:cNvSpPr>
          <p:nvPr>
            <p:ph type="subTitle" idx="1"/>
          </p:nvPr>
        </p:nvSpPr>
        <p:spPr>
          <a:xfrm>
            <a:off x="2440242" y="3501008"/>
            <a:ext cx="4644516" cy="3132348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Stream ciphers and block ciphers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Block Cipher structure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Data Encryption standard (DES)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Design principles of block cipher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AES with structure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AES Transformation functions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Key expansion</a:t>
            </a:r>
          </a:p>
        </p:txBody>
      </p:sp>
    </p:spTree>
    <p:extLst>
      <p:ext uri="{BB962C8B-B14F-4D97-AF65-F5344CB8AC3E}">
        <p14:creationId xmlns:p14="http://schemas.microsoft.com/office/powerpoint/2010/main" xmlns="" val="39487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</a:t>
            </a:r>
            <a:r>
              <a:rPr lang="en-IN" dirty="0" smtClean="0"/>
              <a:t>Structure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7200" y="125252"/>
            <a:ext cx="4482707" cy="673274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194560"/>
          <a:ext cx="4114800" cy="266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 of rounds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Key size</a:t>
                      </a:r>
                    </a:p>
                    <a:p>
                      <a:pPr algn="ctr"/>
                      <a:r>
                        <a:rPr lang="en-US" sz="2400" dirty="0" smtClean="0"/>
                        <a:t> (in bits)</a:t>
                      </a:r>
                      <a:endParaRPr lang="en-US" sz="2400" dirty="0"/>
                    </a:p>
                  </a:txBody>
                  <a:tcPr anchor="ctr"/>
                </a:tc>
              </a:tr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</a:tr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192</a:t>
                      </a:r>
                      <a:endParaRPr lang="en-US" sz="2400" dirty="0"/>
                    </a:p>
                  </a:txBody>
                  <a:tcPr anchor="ctr"/>
                </a:tc>
              </a:tr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256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</a:t>
            </a:r>
            <a:r>
              <a:rPr lang="en-IN" dirty="0" smtClean="0"/>
              <a:t>Parameters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" y="1524000"/>
          <a:ext cx="8763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AES-128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AES-192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AES-256</a:t>
                      </a:r>
                      <a:endParaRPr lang="en-US" sz="2400" dirty="0"/>
                    </a:p>
                  </a:txBody>
                  <a:tcPr anchor="ctr"/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Key</a:t>
                      </a:r>
                      <a:r>
                        <a:rPr lang="en-US" sz="2400" baseline="0" dirty="0" smtClean="0"/>
                        <a:t>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256</a:t>
                      </a:r>
                      <a:endParaRPr lang="en-US" sz="2400" dirty="0"/>
                    </a:p>
                  </a:txBody>
                  <a:tcPr anchor="ctr"/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Plainttext</a:t>
                      </a:r>
                      <a:r>
                        <a:rPr lang="en-US" sz="2400" dirty="0" smtClean="0"/>
                        <a:t>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No. of Rounds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anchor="ctr"/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Round Key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7963"/>
            <a:ext cx="8001000" cy="9096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AES Encryption and Decryption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(Advanced Encryption Standard)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Outline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Recall the AES structure and the relationship between the key size and number of rounds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Understand the AES encryption and decryption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Know the various transformations in AES encryption and decryption process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</a:t>
            </a:r>
            <a:r>
              <a:rPr lang="en-IN" dirty="0" smtClean="0"/>
              <a:t>Structure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7200" y="125252"/>
            <a:ext cx="4482707" cy="673274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194560"/>
          <a:ext cx="4114800" cy="266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 of rounds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Key size</a:t>
                      </a:r>
                    </a:p>
                    <a:p>
                      <a:pPr algn="ctr"/>
                      <a:r>
                        <a:rPr lang="en-US" sz="2400" dirty="0" smtClean="0"/>
                        <a:t> (in bits)</a:t>
                      </a:r>
                      <a:endParaRPr lang="en-US" sz="2400" dirty="0"/>
                    </a:p>
                  </a:txBody>
                  <a:tcPr anchor="ctr"/>
                </a:tc>
              </a:tr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</a:tr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192</a:t>
                      </a:r>
                      <a:endParaRPr lang="en-US" sz="2400" dirty="0"/>
                    </a:p>
                  </a:txBody>
                  <a:tcPr anchor="ctr"/>
                </a:tc>
              </a:tr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256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AES Encryption and Decryption</a:t>
            </a:r>
            <a:endParaRPr lang="en-IN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894" y="1087437"/>
            <a:ext cx="7542212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7963"/>
            <a:ext cx="8001000" cy="9096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AES Round Transformation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Round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Outline 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Understand the four transformation in AES encryption and decryption process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</a:t>
            </a:r>
            <a:r>
              <a:rPr lang="en-IN" dirty="0" smtClean="0"/>
              <a:t>Structure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7200" y="125252"/>
            <a:ext cx="4482707" cy="673274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194560"/>
          <a:ext cx="4114800" cy="266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 of rounds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Key size</a:t>
                      </a:r>
                    </a:p>
                    <a:p>
                      <a:pPr algn="ctr"/>
                      <a:r>
                        <a:rPr lang="en-US" sz="2400" dirty="0" smtClean="0"/>
                        <a:t> (in bits)</a:t>
                      </a:r>
                      <a:endParaRPr lang="en-US" sz="2400" dirty="0"/>
                    </a:p>
                  </a:txBody>
                  <a:tcPr anchor="ctr"/>
                </a:tc>
              </a:tr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</a:tr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192</a:t>
                      </a:r>
                      <a:endParaRPr lang="en-US" sz="2400" dirty="0"/>
                    </a:p>
                  </a:txBody>
                  <a:tcPr anchor="ctr"/>
                </a:tc>
              </a:tr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256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AES Encryption and Decryption</a:t>
            </a:r>
            <a:endParaRPr lang="en-IN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894" y="1087437"/>
            <a:ext cx="7542212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stream cipher</a:t>
            </a:r>
            <a:r>
              <a:rPr lang="en-IN" dirty="0"/>
              <a:t> is one that encrypts a digital data stream </a:t>
            </a:r>
            <a:r>
              <a:rPr lang="en-IN" dirty="0" smtClean="0"/>
              <a:t>one </a:t>
            </a:r>
            <a:r>
              <a:rPr lang="en-IN" dirty="0"/>
              <a:t>bit or one byte at a time. </a:t>
            </a:r>
          </a:p>
          <a:p>
            <a:r>
              <a:rPr lang="en-IN" dirty="0"/>
              <a:t>Examples of classical stream ciphers are </a:t>
            </a:r>
            <a:r>
              <a:rPr lang="en-IN" dirty="0" err="1"/>
              <a:t>Autokeyed</a:t>
            </a:r>
            <a:r>
              <a:rPr lang="en-IN" dirty="0"/>
              <a:t> </a:t>
            </a:r>
            <a:r>
              <a:rPr lang="en-IN" dirty="0" err="1"/>
              <a:t>Vigenère</a:t>
            </a:r>
            <a:r>
              <a:rPr lang="en-IN" dirty="0"/>
              <a:t> cipher ,A5/1,  RC4 and Vernam cipher.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3" y="2924944"/>
            <a:ext cx="8922395" cy="32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75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</a:t>
            </a:r>
            <a:r>
              <a:rPr lang="en-IN" dirty="0" smtClean="0"/>
              <a:t>Transformation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Substitute Bytes  ------ It is Substitution or S-box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Shifts Rows ------ It is Permutation or P-box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Mix Columns  ------ It is Substitution or S-box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rgbClr val="FF0000"/>
                </a:solidFill>
              </a:rPr>
              <a:t>Add Round Key </a:t>
            </a:r>
            <a:r>
              <a:rPr lang="en-IN" dirty="0" smtClean="0">
                <a:solidFill>
                  <a:srgbClr val="FF0000"/>
                </a:solidFill>
              </a:rPr>
              <a:t>------ It is Substitution or S-box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34825"/>
          </a:xfrm>
        </p:spPr>
        <p:txBody>
          <a:bodyPr/>
          <a:lstStyle/>
          <a:p>
            <a:r>
              <a:rPr lang="en-IN" dirty="0"/>
              <a:t>The first N-1 rounds consist of four distinct transformation functions.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15"/>
          <p:cNvGrpSpPr/>
          <p:nvPr/>
        </p:nvGrpSpPr>
        <p:grpSpPr>
          <a:xfrm>
            <a:off x="288440" y="2026954"/>
            <a:ext cx="8567119" cy="1015281"/>
            <a:chOff x="288440" y="2026954"/>
            <a:chExt cx="8567119" cy="1015281"/>
          </a:xfrm>
        </p:grpSpPr>
        <p:sp>
          <p:nvSpPr>
            <p:cNvPr id="8" name="Freeform 7"/>
            <p:cNvSpPr/>
            <p:nvPr/>
          </p:nvSpPr>
          <p:spPr>
            <a:xfrm>
              <a:off x="2314367" y="2128484"/>
              <a:ext cx="6541192" cy="812224"/>
            </a:xfrm>
            <a:custGeom>
              <a:avLst/>
              <a:gdLst>
                <a:gd name="connsiteX0" fmla="*/ 135373 w 812224"/>
                <a:gd name="connsiteY0" fmla="*/ 0 h 6541192"/>
                <a:gd name="connsiteX1" fmla="*/ 676851 w 812224"/>
                <a:gd name="connsiteY1" fmla="*/ 0 h 6541192"/>
                <a:gd name="connsiteX2" fmla="*/ 812224 w 812224"/>
                <a:gd name="connsiteY2" fmla="*/ 135373 h 6541192"/>
                <a:gd name="connsiteX3" fmla="*/ 812224 w 812224"/>
                <a:gd name="connsiteY3" fmla="*/ 6541192 h 6541192"/>
                <a:gd name="connsiteX4" fmla="*/ 812224 w 812224"/>
                <a:gd name="connsiteY4" fmla="*/ 6541192 h 6541192"/>
                <a:gd name="connsiteX5" fmla="*/ 0 w 812224"/>
                <a:gd name="connsiteY5" fmla="*/ 6541192 h 6541192"/>
                <a:gd name="connsiteX6" fmla="*/ 0 w 812224"/>
                <a:gd name="connsiteY6" fmla="*/ 6541192 h 6541192"/>
                <a:gd name="connsiteX7" fmla="*/ 0 w 812224"/>
                <a:gd name="connsiteY7" fmla="*/ 135373 h 6541192"/>
                <a:gd name="connsiteX8" fmla="*/ 135373 w 812224"/>
                <a:gd name="connsiteY8" fmla="*/ 0 h 65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224" h="6541192">
                  <a:moveTo>
                    <a:pt x="812224" y="1090220"/>
                  </a:moveTo>
                  <a:lnTo>
                    <a:pt x="812224" y="5450972"/>
                  </a:lnTo>
                  <a:cubicBezTo>
                    <a:pt x="812224" y="6053078"/>
                    <a:pt x="804698" y="6541188"/>
                    <a:pt x="795415" y="6541188"/>
                  </a:cubicBezTo>
                  <a:lnTo>
                    <a:pt x="0" y="6541188"/>
                  </a:lnTo>
                  <a:lnTo>
                    <a:pt x="0" y="654118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95415" y="4"/>
                  </a:lnTo>
                  <a:cubicBezTo>
                    <a:pt x="804698" y="4"/>
                    <a:pt x="812224" y="488114"/>
                    <a:pt x="812224" y="1090220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3475" rIns="287300" bIns="16347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400" kern="1200" dirty="0"/>
                <a:t>The 16 input bytes are substituted using an </a:t>
              </a:r>
              <a:r>
                <a:rPr lang="en-IN" sz="2400" b="1" kern="1200" dirty="0">
                  <a:solidFill>
                    <a:schemeClr val="tx2"/>
                  </a:solidFill>
                </a:rPr>
                <a:t>S-box</a:t>
              </a:r>
              <a:endParaRPr lang="en-US" sz="2400" b="1" kern="1200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88440" y="2026954"/>
              <a:ext cx="2025927" cy="1015281"/>
            </a:xfrm>
            <a:custGeom>
              <a:avLst/>
              <a:gdLst>
                <a:gd name="connsiteX0" fmla="*/ 0 w 2025927"/>
                <a:gd name="connsiteY0" fmla="*/ 169217 h 1015281"/>
                <a:gd name="connsiteX1" fmla="*/ 169217 w 2025927"/>
                <a:gd name="connsiteY1" fmla="*/ 0 h 1015281"/>
                <a:gd name="connsiteX2" fmla="*/ 1856710 w 2025927"/>
                <a:gd name="connsiteY2" fmla="*/ 0 h 1015281"/>
                <a:gd name="connsiteX3" fmla="*/ 2025927 w 2025927"/>
                <a:gd name="connsiteY3" fmla="*/ 169217 h 1015281"/>
                <a:gd name="connsiteX4" fmla="*/ 2025927 w 2025927"/>
                <a:gd name="connsiteY4" fmla="*/ 846064 h 1015281"/>
                <a:gd name="connsiteX5" fmla="*/ 1856710 w 2025927"/>
                <a:gd name="connsiteY5" fmla="*/ 1015281 h 1015281"/>
                <a:gd name="connsiteX6" fmla="*/ 169217 w 2025927"/>
                <a:gd name="connsiteY6" fmla="*/ 1015281 h 1015281"/>
                <a:gd name="connsiteX7" fmla="*/ 0 w 2025927"/>
                <a:gd name="connsiteY7" fmla="*/ 846064 h 1015281"/>
                <a:gd name="connsiteX8" fmla="*/ 0 w 2025927"/>
                <a:gd name="connsiteY8" fmla="*/ 169217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5927" h="1015281">
                  <a:moveTo>
                    <a:pt x="0" y="169217"/>
                  </a:moveTo>
                  <a:cubicBezTo>
                    <a:pt x="0" y="75761"/>
                    <a:pt x="75761" y="0"/>
                    <a:pt x="169217" y="0"/>
                  </a:cubicBezTo>
                  <a:lnTo>
                    <a:pt x="1856710" y="0"/>
                  </a:lnTo>
                  <a:cubicBezTo>
                    <a:pt x="1950166" y="0"/>
                    <a:pt x="2025927" y="75761"/>
                    <a:pt x="2025927" y="169217"/>
                  </a:cubicBezTo>
                  <a:lnTo>
                    <a:pt x="2025927" y="846064"/>
                  </a:lnTo>
                  <a:cubicBezTo>
                    <a:pt x="2025927" y="939520"/>
                    <a:pt x="1950166" y="1015281"/>
                    <a:pt x="1856710" y="1015281"/>
                  </a:cubicBezTo>
                  <a:lnTo>
                    <a:pt x="169217" y="1015281"/>
                  </a:lnTo>
                  <a:cubicBezTo>
                    <a:pt x="75761" y="1015281"/>
                    <a:pt x="0" y="939520"/>
                    <a:pt x="0" y="846064"/>
                  </a:cubicBezTo>
                  <a:lnTo>
                    <a:pt x="0" y="16921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002" tIns="95282" rIns="141002" bIns="952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/>
                <a:t>SubBytes</a:t>
              </a:r>
              <a:endParaRPr lang="en-US" sz="2400" kern="1200" dirty="0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88440" y="3092999"/>
            <a:ext cx="8567119" cy="1015281"/>
            <a:chOff x="288440" y="3092999"/>
            <a:chExt cx="8567119" cy="1015281"/>
          </a:xfrm>
        </p:grpSpPr>
        <p:sp>
          <p:nvSpPr>
            <p:cNvPr id="10" name="Freeform 9"/>
            <p:cNvSpPr/>
            <p:nvPr/>
          </p:nvSpPr>
          <p:spPr>
            <a:xfrm>
              <a:off x="2314367" y="3194529"/>
              <a:ext cx="6541192" cy="812224"/>
            </a:xfrm>
            <a:custGeom>
              <a:avLst/>
              <a:gdLst>
                <a:gd name="connsiteX0" fmla="*/ 135373 w 812224"/>
                <a:gd name="connsiteY0" fmla="*/ 0 h 6541192"/>
                <a:gd name="connsiteX1" fmla="*/ 676851 w 812224"/>
                <a:gd name="connsiteY1" fmla="*/ 0 h 6541192"/>
                <a:gd name="connsiteX2" fmla="*/ 812224 w 812224"/>
                <a:gd name="connsiteY2" fmla="*/ 135373 h 6541192"/>
                <a:gd name="connsiteX3" fmla="*/ 812224 w 812224"/>
                <a:gd name="connsiteY3" fmla="*/ 6541192 h 6541192"/>
                <a:gd name="connsiteX4" fmla="*/ 812224 w 812224"/>
                <a:gd name="connsiteY4" fmla="*/ 6541192 h 6541192"/>
                <a:gd name="connsiteX5" fmla="*/ 0 w 812224"/>
                <a:gd name="connsiteY5" fmla="*/ 6541192 h 6541192"/>
                <a:gd name="connsiteX6" fmla="*/ 0 w 812224"/>
                <a:gd name="connsiteY6" fmla="*/ 6541192 h 6541192"/>
                <a:gd name="connsiteX7" fmla="*/ 0 w 812224"/>
                <a:gd name="connsiteY7" fmla="*/ 135373 h 6541192"/>
                <a:gd name="connsiteX8" fmla="*/ 135373 w 812224"/>
                <a:gd name="connsiteY8" fmla="*/ 0 h 65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224" h="6541192">
                  <a:moveTo>
                    <a:pt x="812224" y="1090220"/>
                  </a:moveTo>
                  <a:lnTo>
                    <a:pt x="812224" y="5450972"/>
                  </a:lnTo>
                  <a:cubicBezTo>
                    <a:pt x="812224" y="6053078"/>
                    <a:pt x="804698" y="6541188"/>
                    <a:pt x="795415" y="6541188"/>
                  </a:cubicBezTo>
                  <a:lnTo>
                    <a:pt x="0" y="6541188"/>
                  </a:lnTo>
                  <a:lnTo>
                    <a:pt x="0" y="654118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95415" y="4"/>
                  </a:lnTo>
                  <a:cubicBezTo>
                    <a:pt x="804698" y="4"/>
                    <a:pt x="812224" y="488114"/>
                    <a:pt x="812224" y="1090220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3475" rIns="287300" bIns="16347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400" kern="1200" dirty="0"/>
                <a:t>Each of the four rows of the matrix is shifted to the left</a:t>
              </a:r>
              <a:endParaRPr lang="en-US" sz="24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88440" y="3092999"/>
              <a:ext cx="2025927" cy="1015281"/>
            </a:xfrm>
            <a:custGeom>
              <a:avLst/>
              <a:gdLst>
                <a:gd name="connsiteX0" fmla="*/ 0 w 2025927"/>
                <a:gd name="connsiteY0" fmla="*/ 169217 h 1015281"/>
                <a:gd name="connsiteX1" fmla="*/ 169217 w 2025927"/>
                <a:gd name="connsiteY1" fmla="*/ 0 h 1015281"/>
                <a:gd name="connsiteX2" fmla="*/ 1856710 w 2025927"/>
                <a:gd name="connsiteY2" fmla="*/ 0 h 1015281"/>
                <a:gd name="connsiteX3" fmla="*/ 2025927 w 2025927"/>
                <a:gd name="connsiteY3" fmla="*/ 169217 h 1015281"/>
                <a:gd name="connsiteX4" fmla="*/ 2025927 w 2025927"/>
                <a:gd name="connsiteY4" fmla="*/ 846064 h 1015281"/>
                <a:gd name="connsiteX5" fmla="*/ 1856710 w 2025927"/>
                <a:gd name="connsiteY5" fmla="*/ 1015281 h 1015281"/>
                <a:gd name="connsiteX6" fmla="*/ 169217 w 2025927"/>
                <a:gd name="connsiteY6" fmla="*/ 1015281 h 1015281"/>
                <a:gd name="connsiteX7" fmla="*/ 0 w 2025927"/>
                <a:gd name="connsiteY7" fmla="*/ 846064 h 1015281"/>
                <a:gd name="connsiteX8" fmla="*/ 0 w 2025927"/>
                <a:gd name="connsiteY8" fmla="*/ 169217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5927" h="1015281">
                  <a:moveTo>
                    <a:pt x="0" y="169217"/>
                  </a:moveTo>
                  <a:cubicBezTo>
                    <a:pt x="0" y="75761"/>
                    <a:pt x="75761" y="0"/>
                    <a:pt x="169217" y="0"/>
                  </a:cubicBezTo>
                  <a:lnTo>
                    <a:pt x="1856710" y="0"/>
                  </a:lnTo>
                  <a:cubicBezTo>
                    <a:pt x="1950166" y="0"/>
                    <a:pt x="2025927" y="75761"/>
                    <a:pt x="2025927" y="169217"/>
                  </a:cubicBezTo>
                  <a:lnTo>
                    <a:pt x="2025927" y="846064"/>
                  </a:lnTo>
                  <a:cubicBezTo>
                    <a:pt x="2025927" y="939520"/>
                    <a:pt x="1950166" y="1015281"/>
                    <a:pt x="1856710" y="1015281"/>
                  </a:cubicBezTo>
                  <a:lnTo>
                    <a:pt x="169217" y="1015281"/>
                  </a:lnTo>
                  <a:cubicBezTo>
                    <a:pt x="75761" y="1015281"/>
                    <a:pt x="0" y="939520"/>
                    <a:pt x="0" y="846064"/>
                  </a:cubicBezTo>
                  <a:lnTo>
                    <a:pt x="0" y="16921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002" tIns="95282" rIns="141002" bIns="952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/>
                <a:t>ShiftRows</a:t>
              </a:r>
              <a:endParaRPr lang="en-US" sz="2400" kern="1200" dirty="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288440" y="4159045"/>
            <a:ext cx="8567119" cy="1015281"/>
            <a:chOff x="288440" y="4159045"/>
            <a:chExt cx="8567119" cy="1015281"/>
          </a:xfrm>
        </p:grpSpPr>
        <p:sp>
          <p:nvSpPr>
            <p:cNvPr id="12" name="Freeform 11"/>
            <p:cNvSpPr/>
            <p:nvPr/>
          </p:nvSpPr>
          <p:spPr>
            <a:xfrm>
              <a:off x="2314367" y="4260574"/>
              <a:ext cx="6541192" cy="812224"/>
            </a:xfrm>
            <a:custGeom>
              <a:avLst/>
              <a:gdLst>
                <a:gd name="connsiteX0" fmla="*/ 135373 w 812224"/>
                <a:gd name="connsiteY0" fmla="*/ 0 h 6541192"/>
                <a:gd name="connsiteX1" fmla="*/ 676851 w 812224"/>
                <a:gd name="connsiteY1" fmla="*/ 0 h 6541192"/>
                <a:gd name="connsiteX2" fmla="*/ 812224 w 812224"/>
                <a:gd name="connsiteY2" fmla="*/ 135373 h 6541192"/>
                <a:gd name="connsiteX3" fmla="*/ 812224 w 812224"/>
                <a:gd name="connsiteY3" fmla="*/ 6541192 h 6541192"/>
                <a:gd name="connsiteX4" fmla="*/ 812224 w 812224"/>
                <a:gd name="connsiteY4" fmla="*/ 6541192 h 6541192"/>
                <a:gd name="connsiteX5" fmla="*/ 0 w 812224"/>
                <a:gd name="connsiteY5" fmla="*/ 6541192 h 6541192"/>
                <a:gd name="connsiteX6" fmla="*/ 0 w 812224"/>
                <a:gd name="connsiteY6" fmla="*/ 6541192 h 6541192"/>
                <a:gd name="connsiteX7" fmla="*/ 0 w 812224"/>
                <a:gd name="connsiteY7" fmla="*/ 135373 h 6541192"/>
                <a:gd name="connsiteX8" fmla="*/ 135373 w 812224"/>
                <a:gd name="connsiteY8" fmla="*/ 0 h 65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224" h="6541192">
                  <a:moveTo>
                    <a:pt x="812224" y="1090220"/>
                  </a:moveTo>
                  <a:lnTo>
                    <a:pt x="812224" y="5450972"/>
                  </a:lnTo>
                  <a:cubicBezTo>
                    <a:pt x="812224" y="6053078"/>
                    <a:pt x="804698" y="6541188"/>
                    <a:pt x="795415" y="6541188"/>
                  </a:cubicBezTo>
                  <a:lnTo>
                    <a:pt x="0" y="6541188"/>
                  </a:lnTo>
                  <a:lnTo>
                    <a:pt x="0" y="654118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95415" y="4"/>
                  </a:lnTo>
                  <a:cubicBezTo>
                    <a:pt x="804698" y="4"/>
                    <a:pt x="812224" y="488114"/>
                    <a:pt x="812224" y="1090220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3475" rIns="287300" bIns="163475" numCol="1" spcCol="1270" anchor="ctr" anchorCtr="0">
              <a:noAutofit/>
            </a:bodyPr>
            <a:lstStyle/>
            <a:p>
              <a:pPr marL="228600" lvl="1" indent="-228600" algn="just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400" kern="1200" dirty="0"/>
                <a:t>Each column of four bytes is now transformed using a special mathematical function.</a:t>
              </a:r>
              <a:endParaRPr lang="en-US" sz="24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440" y="4159045"/>
              <a:ext cx="2025927" cy="1015281"/>
            </a:xfrm>
            <a:custGeom>
              <a:avLst/>
              <a:gdLst>
                <a:gd name="connsiteX0" fmla="*/ 0 w 2025927"/>
                <a:gd name="connsiteY0" fmla="*/ 169217 h 1015281"/>
                <a:gd name="connsiteX1" fmla="*/ 169217 w 2025927"/>
                <a:gd name="connsiteY1" fmla="*/ 0 h 1015281"/>
                <a:gd name="connsiteX2" fmla="*/ 1856710 w 2025927"/>
                <a:gd name="connsiteY2" fmla="*/ 0 h 1015281"/>
                <a:gd name="connsiteX3" fmla="*/ 2025927 w 2025927"/>
                <a:gd name="connsiteY3" fmla="*/ 169217 h 1015281"/>
                <a:gd name="connsiteX4" fmla="*/ 2025927 w 2025927"/>
                <a:gd name="connsiteY4" fmla="*/ 846064 h 1015281"/>
                <a:gd name="connsiteX5" fmla="*/ 1856710 w 2025927"/>
                <a:gd name="connsiteY5" fmla="*/ 1015281 h 1015281"/>
                <a:gd name="connsiteX6" fmla="*/ 169217 w 2025927"/>
                <a:gd name="connsiteY6" fmla="*/ 1015281 h 1015281"/>
                <a:gd name="connsiteX7" fmla="*/ 0 w 2025927"/>
                <a:gd name="connsiteY7" fmla="*/ 846064 h 1015281"/>
                <a:gd name="connsiteX8" fmla="*/ 0 w 2025927"/>
                <a:gd name="connsiteY8" fmla="*/ 169217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5927" h="1015281">
                  <a:moveTo>
                    <a:pt x="0" y="169217"/>
                  </a:moveTo>
                  <a:cubicBezTo>
                    <a:pt x="0" y="75761"/>
                    <a:pt x="75761" y="0"/>
                    <a:pt x="169217" y="0"/>
                  </a:cubicBezTo>
                  <a:lnTo>
                    <a:pt x="1856710" y="0"/>
                  </a:lnTo>
                  <a:cubicBezTo>
                    <a:pt x="1950166" y="0"/>
                    <a:pt x="2025927" y="75761"/>
                    <a:pt x="2025927" y="169217"/>
                  </a:cubicBezTo>
                  <a:lnTo>
                    <a:pt x="2025927" y="846064"/>
                  </a:lnTo>
                  <a:cubicBezTo>
                    <a:pt x="2025927" y="939520"/>
                    <a:pt x="1950166" y="1015281"/>
                    <a:pt x="1856710" y="1015281"/>
                  </a:cubicBezTo>
                  <a:lnTo>
                    <a:pt x="169217" y="1015281"/>
                  </a:lnTo>
                  <a:cubicBezTo>
                    <a:pt x="75761" y="1015281"/>
                    <a:pt x="0" y="939520"/>
                    <a:pt x="0" y="846064"/>
                  </a:cubicBezTo>
                  <a:lnTo>
                    <a:pt x="0" y="16921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002" tIns="95282" rIns="141002" bIns="952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/>
                <a:t>MixColumns</a:t>
              </a:r>
              <a:endParaRPr lang="en-US" sz="2400" kern="1200" dirty="0"/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288440" y="5222858"/>
            <a:ext cx="8547664" cy="1018706"/>
            <a:chOff x="288440" y="5222858"/>
            <a:chExt cx="8547664" cy="1018706"/>
          </a:xfrm>
        </p:grpSpPr>
        <p:sp>
          <p:nvSpPr>
            <p:cNvPr id="14" name="Freeform 13"/>
            <p:cNvSpPr/>
            <p:nvPr/>
          </p:nvSpPr>
          <p:spPr>
            <a:xfrm>
              <a:off x="2294912" y="5222858"/>
              <a:ext cx="6541192" cy="1018706"/>
            </a:xfrm>
            <a:custGeom>
              <a:avLst/>
              <a:gdLst>
                <a:gd name="connsiteX0" fmla="*/ 135373 w 812224"/>
                <a:gd name="connsiteY0" fmla="*/ 0 h 6541192"/>
                <a:gd name="connsiteX1" fmla="*/ 676851 w 812224"/>
                <a:gd name="connsiteY1" fmla="*/ 0 h 6541192"/>
                <a:gd name="connsiteX2" fmla="*/ 812224 w 812224"/>
                <a:gd name="connsiteY2" fmla="*/ 135373 h 6541192"/>
                <a:gd name="connsiteX3" fmla="*/ 812224 w 812224"/>
                <a:gd name="connsiteY3" fmla="*/ 6541192 h 6541192"/>
                <a:gd name="connsiteX4" fmla="*/ 812224 w 812224"/>
                <a:gd name="connsiteY4" fmla="*/ 6541192 h 6541192"/>
                <a:gd name="connsiteX5" fmla="*/ 0 w 812224"/>
                <a:gd name="connsiteY5" fmla="*/ 6541192 h 6541192"/>
                <a:gd name="connsiteX6" fmla="*/ 0 w 812224"/>
                <a:gd name="connsiteY6" fmla="*/ 6541192 h 6541192"/>
                <a:gd name="connsiteX7" fmla="*/ 0 w 812224"/>
                <a:gd name="connsiteY7" fmla="*/ 135373 h 6541192"/>
                <a:gd name="connsiteX8" fmla="*/ 135373 w 812224"/>
                <a:gd name="connsiteY8" fmla="*/ 0 h 65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224" h="6541192">
                  <a:moveTo>
                    <a:pt x="812224" y="1090220"/>
                  </a:moveTo>
                  <a:lnTo>
                    <a:pt x="812224" y="5450972"/>
                  </a:lnTo>
                  <a:cubicBezTo>
                    <a:pt x="812224" y="6053078"/>
                    <a:pt x="804698" y="6541188"/>
                    <a:pt x="795415" y="6541188"/>
                  </a:cubicBezTo>
                  <a:lnTo>
                    <a:pt x="0" y="6541188"/>
                  </a:lnTo>
                  <a:lnTo>
                    <a:pt x="0" y="654118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95415" y="4"/>
                  </a:lnTo>
                  <a:cubicBezTo>
                    <a:pt x="804698" y="4"/>
                    <a:pt x="812224" y="488114"/>
                    <a:pt x="812224" y="1090220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3475" rIns="287300" bIns="163475" numCol="1" spcCol="1270" anchor="ctr" anchorCtr="0">
              <a:noAutofit/>
            </a:bodyPr>
            <a:lstStyle/>
            <a:p>
              <a:pPr marL="228600" lvl="1" indent="-228600" algn="just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200" kern="1200" dirty="0"/>
                <a:t>The 16 bytes of the matrix are now considered as 128 bits and are </a:t>
              </a:r>
              <a:r>
                <a:rPr lang="en-IN" sz="2200" kern="1200" dirty="0" err="1"/>
                <a:t>XORed</a:t>
              </a:r>
              <a:r>
                <a:rPr lang="en-IN" sz="2200" kern="1200" dirty="0"/>
                <a:t> to the 128 bits of the round key.</a:t>
              </a:r>
              <a:endParaRPr lang="en-US" sz="22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8440" y="5225090"/>
              <a:ext cx="2025927" cy="1015281"/>
            </a:xfrm>
            <a:custGeom>
              <a:avLst/>
              <a:gdLst>
                <a:gd name="connsiteX0" fmla="*/ 0 w 2025927"/>
                <a:gd name="connsiteY0" fmla="*/ 169217 h 1015281"/>
                <a:gd name="connsiteX1" fmla="*/ 169217 w 2025927"/>
                <a:gd name="connsiteY1" fmla="*/ 0 h 1015281"/>
                <a:gd name="connsiteX2" fmla="*/ 1856710 w 2025927"/>
                <a:gd name="connsiteY2" fmla="*/ 0 h 1015281"/>
                <a:gd name="connsiteX3" fmla="*/ 2025927 w 2025927"/>
                <a:gd name="connsiteY3" fmla="*/ 169217 h 1015281"/>
                <a:gd name="connsiteX4" fmla="*/ 2025927 w 2025927"/>
                <a:gd name="connsiteY4" fmla="*/ 846064 h 1015281"/>
                <a:gd name="connsiteX5" fmla="*/ 1856710 w 2025927"/>
                <a:gd name="connsiteY5" fmla="*/ 1015281 h 1015281"/>
                <a:gd name="connsiteX6" fmla="*/ 169217 w 2025927"/>
                <a:gd name="connsiteY6" fmla="*/ 1015281 h 1015281"/>
                <a:gd name="connsiteX7" fmla="*/ 0 w 2025927"/>
                <a:gd name="connsiteY7" fmla="*/ 846064 h 1015281"/>
                <a:gd name="connsiteX8" fmla="*/ 0 w 2025927"/>
                <a:gd name="connsiteY8" fmla="*/ 169217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5927" h="1015281">
                  <a:moveTo>
                    <a:pt x="0" y="169217"/>
                  </a:moveTo>
                  <a:cubicBezTo>
                    <a:pt x="0" y="75761"/>
                    <a:pt x="75761" y="0"/>
                    <a:pt x="169217" y="0"/>
                  </a:cubicBezTo>
                  <a:lnTo>
                    <a:pt x="1856710" y="0"/>
                  </a:lnTo>
                  <a:cubicBezTo>
                    <a:pt x="1950166" y="0"/>
                    <a:pt x="2025927" y="75761"/>
                    <a:pt x="2025927" y="169217"/>
                  </a:cubicBezTo>
                  <a:lnTo>
                    <a:pt x="2025927" y="846064"/>
                  </a:lnTo>
                  <a:cubicBezTo>
                    <a:pt x="2025927" y="939520"/>
                    <a:pt x="1950166" y="1015281"/>
                    <a:pt x="1856710" y="1015281"/>
                  </a:cubicBezTo>
                  <a:lnTo>
                    <a:pt x="169217" y="1015281"/>
                  </a:lnTo>
                  <a:cubicBezTo>
                    <a:pt x="75761" y="1015281"/>
                    <a:pt x="0" y="939520"/>
                    <a:pt x="0" y="846064"/>
                  </a:cubicBezTo>
                  <a:lnTo>
                    <a:pt x="0" y="16921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002" tIns="95282" rIns="141002" bIns="952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/>
                <a:t>AddRoundKey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3337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SubByte</a:t>
            </a:r>
            <a:r>
              <a:rPr lang="en-IN" dirty="0"/>
              <a:t>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forward substitute byte transformation, called </a:t>
            </a:r>
            <a:r>
              <a:rPr lang="en-IN" b="1" dirty="0" err="1">
                <a:solidFill>
                  <a:schemeClr val="accent1"/>
                </a:solidFill>
              </a:rPr>
              <a:t>SubBytes</a:t>
            </a:r>
            <a:r>
              <a:rPr lang="en-IN" dirty="0"/>
              <a:t>, is a simple table lookup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28" y="1916833"/>
            <a:ext cx="7117144" cy="41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072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 Rows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first row of </a:t>
            </a:r>
            <a:r>
              <a:rPr lang="en-IN" b="1" dirty="0">
                <a:solidFill>
                  <a:schemeClr val="accent1"/>
                </a:solidFill>
              </a:rPr>
              <a:t>State is not altered</a:t>
            </a:r>
            <a:r>
              <a:rPr lang="en-IN" dirty="0"/>
              <a:t>.</a:t>
            </a:r>
            <a:r>
              <a:rPr lang="en-IN" b="1" dirty="0"/>
              <a:t> </a:t>
            </a:r>
          </a:p>
          <a:p>
            <a:r>
              <a:rPr lang="en-IN" dirty="0"/>
              <a:t>For</a:t>
            </a:r>
            <a:r>
              <a:rPr lang="en-IN" b="1" dirty="0"/>
              <a:t> </a:t>
            </a:r>
            <a:r>
              <a:rPr lang="en-IN" dirty="0"/>
              <a:t>the second row, a 1-byte circular left shift is performed. </a:t>
            </a:r>
          </a:p>
          <a:p>
            <a:r>
              <a:rPr lang="en-IN" dirty="0"/>
              <a:t>For the third row, a 2-byte circular left shift is performed. </a:t>
            </a:r>
          </a:p>
          <a:p>
            <a:r>
              <a:rPr lang="en-IN" dirty="0"/>
              <a:t>For the fourth row, a 3-byte circular left shift is performed.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55" y="4800600"/>
            <a:ext cx="8175145" cy="197463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921000"/>
          <a:ext cx="3200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  <a:gridCol w="800100"/>
                <a:gridCol w="8001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0,3</a:t>
                      </a:r>
                    </a:p>
                  </a:txBody>
                  <a:tcPr anchor="ctr"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1,3</a:t>
                      </a:r>
                    </a:p>
                  </a:txBody>
                  <a:tcPr anchor="ctr"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2,3</a:t>
                      </a:r>
                    </a:p>
                  </a:txBody>
                  <a:tcPr anchor="ctr"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2895600"/>
          <a:ext cx="3200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  <a:gridCol w="800100"/>
                <a:gridCol w="8001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0,3</a:t>
                      </a:r>
                    </a:p>
                  </a:txBody>
                  <a:tcPr anchor="ctr"/>
                </a:tc>
              </a:tr>
              <a:tr h="431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1,0</a:t>
                      </a:r>
                    </a:p>
                  </a:txBody>
                  <a:tcPr anchor="ctr"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2,2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2,1</a:t>
                      </a:r>
                    </a:p>
                  </a:txBody>
                  <a:tcPr anchor="ctr"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3,3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191000" y="3810000"/>
            <a:ext cx="609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7562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byte of a column is mapped into a new value that is a function of all four bytes in that column.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025440"/>
            <a:ext cx="7774702" cy="168016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9434" y="2514600"/>
          <a:ext cx="2438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0,3</a:t>
                      </a:r>
                    </a:p>
                  </a:txBody>
                  <a:tcPr anchor="ctr"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1,3</a:t>
                      </a:r>
                    </a:p>
                  </a:txBody>
                  <a:tcPr anchor="ctr"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2,3</a:t>
                      </a:r>
                    </a:p>
                  </a:txBody>
                  <a:tcPr anchor="ctr"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79234" y="2590800"/>
          <a:ext cx="2438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0,0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0,3</a:t>
                      </a:r>
                    </a:p>
                  </a:txBody>
                  <a:tcPr anchor="ctr"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1,0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1,3</a:t>
                      </a:r>
                    </a:p>
                  </a:txBody>
                  <a:tcPr anchor="ctr"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2,0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2,2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2,3</a:t>
                      </a:r>
                    </a:p>
                  </a:txBody>
                  <a:tcPr anchor="ctr"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3,0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3,1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3,2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3,3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834" y="2667000"/>
            <a:ext cx="8936966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147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Round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forward add round key transformation, the 128 bits of State are bitwise </a:t>
            </a:r>
            <a:r>
              <a:rPr lang="en-IN" dirty="0" err="1"/>
              <a:t>XORed</a:t>
            </a:r>
            <a:r>
              <a:rPr lang="en-IN" dirty="0"/>
              <a:t> with the 128 bits of the round key.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5754" y="4628517"/>
            <a:ext cx="8892493" cy="2077083"/>
            <a:chOff x="125754" y="2065042"/>
            <a:chExt cx="8892493" cy="20770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754" y="2065042"/>
              <a:ext cx="8892493" cy="16020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71600" y="3680460"/>
              <a:ext cx="9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State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8424" y="3676822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Round Key</a:t>
              </a: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2057400"/>
          <a:ext cx="2438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0,3</a:t>
                      </a:r>
                    </a:p>
                  </a:txBody>
                  <a:tcPr anchor="ctr"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1,3</a:t>
                      </a:r>
                    </a:p>
                  </a:txBody>
                  <a:tcPr anchor="ctr"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2,3</a:t>
                      </a:r>
                    </a:p>
                  </a:txBody>
                  <a:tcPr anchor="ctr"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3,1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3,3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53200" y="2133600"/>
          <a:ext cx="2438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0,0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0,3</a:t>
                      </a:r>
                    </a:p>
                  </a:txBody>
                  <a:tcPr anchor="ctr"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1,0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1,3</a:t>
                      </a:r>
                    </a:p>
                  </a:txBody>
                  <a:tcPr anchor="ctr"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2,0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2,2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2,3</a:t>
                      </a:r>
                    </a:p>
                  </a:txBody>
                  <a:tcPr anchor="ctr"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3,0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3,1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3,2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-25000" dirty="0" smtClean="0"/>
                        <a:t>3,3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895600" y="28310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⊕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57600" y="2133600"/>
            <a:ext cx="25908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  W</a:t>
            </a:r>
            <a:r>
              <a:rPr lang="en-US" sz="2400" baseline="-25000" dirty="0" smtClean="0">
                <a:solidFill>
                  <a:schemeClr val="tx1"/>
                </a:solidFill>
              </a:rPr>
              <a:t>i+1</a:t>
            </a:r>
            <a:r>
              <a:rPr lang="en-US" sz="2400" dirty="0" smtClean="0">
                <a:solidFill>
                  <a:schemeClr val="tx1"/>
                </a:solidFill>
              </a:rPr>
              <a:t>  W</a:t>
            </a:r>
            <a:r>
              <a:rPr lang="en-US" sz="2400" baseline="-25000" dirty="0" smtClean="0">
                <a:solidFill>
                  <a:schemeClr val="tx1"/>
                </a:solidFill>
              </a:rPr>
              <a:t>i+2</a:t>
            </a:r>
            <a:r>
              <a:rPr lang="en-US" sz="2400" dirty="0" smtClean="0">
                <a:solidFill>
                  <a:schemeClr val="tx1"/>
                </a:solidFill>
              </a:rPr>
              <a:t>  W</a:t>
            </a:r>
            <a:r>
              <a:rPr lang="en-US" sz="2400" baseline="-25000" dirty="0" smtClean="0">
                <a:solidFill>
                  <a:schemeClr val="tx1"/>
                </a:solidFill>
              </a:rPr>
              <a:t>i+3 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04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7963"/>
            <a:ext cx="8001000" cy="9096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AES Key Expansion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Understand the AES key Expansion Process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</a:t>
            </a:r>
            <a:r>
              <a:rPr lang="en-IN" dirty="0" smtClean="0"/>
              <a:t>Structure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7200" y="125252"/>
            <a:ext cx="4482707" cy="673274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194560"/>
          <a:ext cx="4114800" cy="266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 of rounds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Key size</a:t>
                      </a:r>
                    </a:p>
                    <a:p>
                      <a:pPr algn="ctr"/>
                      <a:r>
                        <a:rPr lang="en-US" sz="2400" dirty="0" smtClean="0"/>
                        <a:t> (in bits)</a:t>
                      </a:r>
                      <a:endParaRPr lang="en-US" sz="2400" dirty="0"/>
                    </a:p>
                  </a:txBody>
                  <a:tcPr anchor="ctr"/>
                </a:tc>
              </a:tr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</a:tr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192</a:t>
                      </a:r>
                      <a:endParaRPr lang="en-US" sz="2400" dirty="0"/>
                    </a:p>
                  </a:txBody>
                  <a:tcPr anchor="ctr"/>
                </a:tc>
              </a:tr>
              <a:tr h="613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256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AES Encryption and Decryption</a:t>
            </a:r>
            <a:endParaRPr lang="en-IN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894" y="1087437"/>
            <a:ext cx="7542212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 </a:t>
            </a:r>
            <a:r>
              <a:rPr lang="en-IN" b="1" dirty="0">
                <a:solidFill>
                  <a:schemeClr val="tx2"/>
                </a:solidFill>
              </a:rPr>
              <a:t>block cipher</a:t>
            </a:r>
            <a:r>
              <a:rPr lang="en-IN" dirty="0"/>
              <a:t> is one in which a block of plaintext is treated as a whole and used to produce a ciphertext block of equal length.</a:t>
            </a:r>
          </a:p>
          <a:p>
            <a:r>
              <a:rPr lang="en-IN" dirty="0"/>
              <a:t>Typically, a block size of </a:t>
            </a:r>
            <a:r>
              <a:rPr lang="en-IN" b="1" dirty="0">
                <a:solidFill>
                  <a:schemeClr val="tx2"/>
                </a:solidFill>
              </a:rPr>
              <a:t>64 or 128</a:t>
            </a:r>
            <a:r>
              <a:rPr lang="en-IN" dirty="0"/>
              <a:t> bits is used.</a:t>
            </a:r>
          </a:p>
          <a:p>
            <a:r>
              <a:rPr lang="en-IN" dirty="0"/>
              <a:t>Examples are Feistel Cipher, DES, Triple DES and AES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0" y="3150956"/>
            <a:ext cx="6900441" cy="30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59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06363"/>
            <a:ext cx="2196244" cy="6660206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783796" y="1069958"/>
            <a:ext cx="3055404" cy="5254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AES key expansion algorithm takes as input a four-word (16-byte) key and produces a linear array of </a:t>
            </a:r>
            <a:r>
              <a:rPr lang="en-IN" b="1" dirty="0">
                <a:solidFill>
                  <a:schemeClr val="tx2"/>
                </a:solidFill>
              </a:rPr>
              <a:t>44 words </a:t>
            </a:r>
            <a:r>
              <a:rPr lang="en-IN" dirty="0"/>
              <a:t>(176 bytes). </a:t>
            </a:r>
          </a:p>
          <a:p>
            <a:r>
              <a:rPr lang="en-IN" dirty="0"/>
              <a:t>Each added word </a:t>
            </a:r>
            <a:r>
              <a:rPr lang="en-IN" b="1" dirty="0">
                <a:solidFill>
                  <a:schemeClr val="tx2"/>
                </a:solidFill>
              </a:rPr>
              <a:t>w[</a:t>
            </a:r>
            <a:r>
              <a:rPr lang="en-IN" b="1" dirty="0" err="1">
                <a:solidFill>
                  <a:schemeClr val="tx2"/>
                </a:solidFill>
              </a:rPr>
              <a:t>i</a:t>
            </a:r>
            <a:r>
              <a:rPr lang="en-IN" b="1" dirty="0">
                <a:solidFill>
                  <a:schemeClr val="tx2"/>
                </a:solidFill>
              </a:rPr>
              <a:t>]</a:t>
            </a:r>
            <a:r>
              <a:rPr lang="en-IN" dirty="0"/>
              <a:t> depends on the immediately preceding word, w[</a:t>
            </a:r>
            <a:r>
              <a:rPr lang="en-IN" dirty="0" err="1"/>
              <a:t>i</a:t>
            </a:r>
            <a:r>
              <a:rPr lang="en-IN" dirty="0"/>
              <a:t> - 1]. </a:t>
            </a:r>
          </a:p>
          <a:p>
            <a:r>
              <a:rPr lang="en-IN" dirty="0"/>
              <a:t>In three out of four cases, a simple XOR is used.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71800" y="106363"/>
            <a:ext cx="61817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AES Key Expansion</a:t>
            </a:r>
            <a:endParaRPr lang="en-IN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914400"/>
            <a:ext cx="247493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Rcon constants for different round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5105400"/>
            <a:ext cx="2857500" cy="1476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25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</a:t>
            </a:r>
            <a:r>
              <a:rPr lang="en-IN"/>
              <a:t>Expansion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8" y="796050"/>
            <a:ext cx="7561244" cy="1303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06" y="2064072"/>
            <a:ext cx="7570189" cy="44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1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S-box of AES key Expansion</a:t>
            </a:r>
            <a:endParaRPr lang="en-IN" dirty="0"/>
          </a:p>
        </p:txBody>
      </p:sp>
      <p:pic>
        <p:nvPicPr>
          <p:cNvPr id="1026" name="Picture 2" descr="S-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59937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538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Diffusion and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Diffusion</a:t>
            </a:r>
            <a:r>
              <a:rPr lang="en-IN" dirty="0"/>
              <a:t> hides the relationship between the ciphertext and the plaintext.</a:t>
            </a:r>
          </a:p>
          <a:p>
            <a:r>
              <a:rPr lang="en-IN" dirty="0"/>
              <a:t>This is achieved by having each plaintext digit affect the value of many ciphertext digits</a:t>
            </a:r>
            <a:r>
              <a:rPr lang="en-IN" dirty="0" smtClean="0"/>
              <a:t>. </a:t>
            </a:r>
          </a:p>
          <a:p>
            <a:r>
              <a:rPr lang="en-IN" dirty="0" smtClean="0"/>
              <a:t>This is achieved by the use of Transposition/permutation/p-box.</a:t>
            </a:r>
          </a:p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Confusion</a:t>
            </a:r>
            <a:r>
              <a:rPr lang="en-IN" dirty="0"/>
              <a:t> hides the relationship between the ciphertext and the </a:t>
            </a:r>
            <a:r>
              <a:rPr lang="en-IN" dirty="0" smtClean="0"/>
              <a:t>key. </a:t>
            </a:r>
          </a:p>
          <a:p>
            <a:r>
              <a:rPr lang="en-IN" dirty="0" smtClean="0"/>
              <a:t>This </a:t>
            </a:r>
            <a:r>
              <a:rPr lang="en-IN" dirty="0"/>
              <a:t>is achieved by the use of a complex substitution </a:t>
            </a:r>
            <a:r>
              <a:rPr lang="en-IN" dirty="0" smtClean="0"/>
              <a:t>algorithm or s-box.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581400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5160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 Cipher </a:t>
            </a:r>
            <a:r>
              <a:rPr lang="en-IN" dirty="0" err="1" smtClean="0"/>
              <a:t>vs</a:t>
            </a:r>
            <a:r>
              <a:rPr lang="en-IN" dirty="0" smtClean="0"/>
              <a:t> Block </a:t>
            </a:r>
            <a:r>
              <a:rPr lang="en-IN" dirty="0"/>
              <a:t>Cipher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219200"/>
          <a:ext cx="8458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561"/>
                <a:gridCol w="3259123"/>
                <a:gridCol w="3569516"/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Stream Cipher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Block Cipher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Length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Bite or Byte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Block</a:t>
                      </a:r>
                      <a:r>
                        <a:rPr lang="en-US" sz="2400" baseline="0" dirty="0" smtClean="0"/>
                        <a:t> size – 64 or 128 bits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Design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Complex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Simple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Principle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Confusion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Confusion</a:t>
                      </a:r>
                      <a:r>
                        <a:rPr lang="en-US" sz="2400" baseline="0" dirty="0" smtClean="0"/>
                        <a:t> and Diffusion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Speed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Faster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Slower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Encryption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CFB (Cipher Feedback)</a:t>
                      </a:r>
                    </a:p>
                    <a:p>
                      <a:pPr algn="ctr"/>
                      <a:r>
                        <a:rPr lang="en-US" sz="2400" dirty="0" smtClean="0"/>
                        <a:t>OFB(Output Feedback)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Electronic Code Block(ECB)</a:t>
                      </a:r>
                    </a:p>
                    <a:p>
                      <a:pPr algn="ctr"/>
                      <a:r>
                        <a:rPr lang="en-US" sz="2400" dirty="0" smtClean="0"/>
                        <a:t>Cipher</a:t>
                      </a:r>
                      <a:r>
                        <a:rPr lang="en-US" sz="2400" baseline="0" dirty="0" smtClean="0"/>
                        <a:t> Block Chaining(CBC)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Decryption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Reverse</a:t>
                      </a:r>
                      <a:r>
                        <a:rPr lang="en-US" sz="2400" baseline="0" dirty="0" smtClean="0"/>
                        <a:t> of encryption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Vernam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DES, AES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59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5673" y="886322"/>
            <a:ext cx="4455361" cy="1610528"/>
            <a:chOff x="15673" y="1000622"/>
            <a:chExt cx="4455361" cy="1610528"/>
          </a:xfrm>
        </p:grpSpPr>
        <p:sp>
          <p:nvSpPr>
            <p:cNvPr id="65" name="Rectangle 64"/>
            <p:cNvSpPr/>
            <p:nvPr/>
          </p:nvSpPr>
          <p:spPr>
            <a:xfrm>
              <a:off x="71500" y="1033665"/>
              <a:ext cx="4399534" cy="15774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673" y="1000622"/>
              <a:ext cx="10683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Round 1</a:t>
              </a:r>
            </a:p>
          </p:txBody>
        </p:sp>
      </p:grpSp>
      <p:sp>
        <p:nvSpPr>
          <p:cNvPr id="34" name="Freeform 33"/>
          <p:cNvSpPr/>
          <p:nvPr/>
        </p:nvSpPr>
        <p:spPr>
          <a:xfrm>
            <a:off x="2816352" y="972312"/>
            <a:ext cx="1280160" cy="652272"/>
          </a:xfrm>
          <a:custGeom>
            <a:avLst/>
            <a:gdLst>
              <a:gd name="connsiteX0" fmla="*/ 1280160 w 1280160"/>
              <a:gd name="connsiteY0" fmla="*/ 0 h 633984"/>
              <a:gd name="connsiteX1" fmla="*/ 1280160 w 1280160"/>
              <a:gd name="connsiteY1" fmla="*/ 633984 h 633984"/>
              <a:gd name="connsiteX2" fmla="*/ 0 w 1280160"/>
              <a:gd name="connsiteY2" fmla="*/ 630936 h 6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160" h="633984">
                <a:moveTo>
                  <a:pt x="1280160" y="0"/>
                </a:moveTo>
                <a:lnTo>
                  <a:pt x="1280160" y="633984"/>
                </a:lnTo>
                <a:lnTo>
                  <a:pt x="0" y="6309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624060" y="296332"/>
            <a:ext cx="2052228" cy="3240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50174" y="304676"/>
            <a:ext cx="0" cy="65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92012" y="968202"/>
            <a:ext cx="14581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650174" y="968202"/>
            <a:ext cx="14581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1619868" y="-4846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Plaintext (2</a:t>
            </a:r>
            <a:r>
              <a:rPr lang="en-IN" sz="2000" i="1" dirty="0"/>
              <a:t>w</a:t>
            </a:r>
            <a:r>
              <a:rPr lang="en-IN" sz="2000" dirty="0"/>
              <a:t> bits)</a:t>
            </a:r>
            <a:endParaRPr lang="en-IN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92012" y="958042"/>
            <a:ext cx="0" cy="486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1" name="Group 20"/>
          <p:cNvGrpSpPr/>
          <p:nvPr/>
        </p:nvGrpSpPr>
        <p:grpSpPr>
          <a:xfrm>
            <a:off x="955668" y="1454304"/>
            <a:ext cx="468052" cy="324036"/>
            <a:chOff x="483228" y="1484784"/>
            <a:chExt cx="468052" cy="324036"/>
          </a:xfrm>
        </p:grpSpPr>
        <p:sp>
          <p:nvSpPr>
            <p:cNvPr id="19" name="Rectangle 18"/>
            <p:cNvSpPr/>
            <p:nvPr/>
          </p:nvSpPr>
          <p:spPr>
            <a:xfrm>
              <a:off x="483228" y="1484784"/>
              <a:ext cx="468052" cy="3240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lowchart: Or 19"/>
            <p:cNvSpPr/>
            <p:nvPr/>
          </p:nvSpPr>
          <p:spPr>
            <a:xfrm>
              <a:off x="591240" y="1525424"/>
              <a:ext cx="252028" cy="241868"/>
            </a:xfrm>
            <a:prstGeom prst="flowChar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487837" y="1474624"/>
            <a:ext cx="324036" cy="282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cxnSp>
        <p:nvCxnSpPr>
          <p:cNvPr id="36" name="Straight Arrow Connector 35"/>
          <p:cNvCxnSpPr>
            <a:stCxn id="33" idx="1"/>
            <a:endCxn id="19" idx="3"/>
          </p:cNvCxnSpPr>
          <p:nvPr/>
        </p:nvCxnSpPr>
        <p:spPr>
          <a:xfrm flipH="1">
            <a:off x="1423720" y="1615878"/>
            <a:ext cx="1064117" cy="4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>
            <a:off x="1197864" y="1630680"/>
            <a:ext cx="2898648" cy="728472"/>
          </a:xfrm>
          <a:custGeom>
            <a:avLst/>
            <a:gdLst>
              <a:gd name="connsiteX0" fmla="*/ 2898648 w 2898648"/>
              <a:gd name="connsiteY0" fmla="*/ 0 h 728472"/>
              <a:gd name="connsiteX1" fmla="*/ 2898648 w 2898648"/>
              <a:gd name="connsiteY1" fmla="*/ 323088 h 728472"/>
              <a:gd name="connsiteX2" fmla="*/ 0 w 2898648"/>
              <a:gd name="connsiteY2" fmla="*/ 539496 h 728472"/>
              <a:gd name="connsiteX3" fmla="*/ 0 w 2898648"/>
              <a:gd name="connsiteY3" fmla="*/ 728472 h 72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8648" h="728472">
                <a:moveTo>
                  <a:pt x="2898648" y="0"/>
                </a:moveTo>
                <a:lnTo>
                  <a:pt x="2898648" y="323088"/>
                </a:lnTo>
                <a:lnTo>
                  <a:pt x="0" y="539496"/>
                </a:lnTo>
                <a:lnTo>
                  <a:pt x="0" y="728472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dk1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192530" y="1790700"/>
            <a:ext cx="2914650" cy="575310"/>
          </a:xfrm>
          <a:custGeom>
            <a:avLst/>
            <a:gdLst>
              <a:gd name="connsiteX0" fmla="*/ 0 w 2914650"/>
              <a:gd name="connsiteY0" fmla="*/ 0 h 575310"/>
              <a:gd name="connsiteX1" fmla="*/ 0 w 2914650"/>
              <a:gd name="connsiteY1" fmla="*/ 171450 h 575310"/>
              <a:gd name="connsiteX2" fmla="*/ 2914650 w 2914650"/>
              <a:gd name="connsiteY2" fmla="*/ 377190 h 575310"/>
              <a:gd name="connsiteX3" fmla="*/ 2914650 w 2914650"/>
              <a:gd name="connsiteY3" fmla="*/ 575310 h 57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575310">
                <a:moveTo>
                  <a:pt x="0" y="0"/>
                </a:moveTo>
                <a:lnTo>
                  <a:pt x="0" y="171450"/>
                </a:lnTo>
                <a:lnTo>
                  <a:pt x="2914650" y="377190"/>
                </a:lnTo>
                <a:lnTo>
                  <a:pt x="2914650" y="57531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172232" y="632340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w</a:t>
            </a:r>
            <a:r>
              <a:rPr lang="en-IN" dirty="0"/>
              <a:t> bits</a:t>
            </a:r>
            <a:endParaRPr lang="en-IN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1422316" y="63239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w</a:t>
            </a:r>
            <a:r>
              <a:rPr lang="en-IN" dirty="0"/>
              <a:t> bits</a:t>
            </a:r>
            <a:endParaRPr lang="en-IN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4060710" y="550762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R</a:t>
            </a:r>
            <a:r>
              <a:rPr lang="en-IN" sz="2000" baseline="-25000" dirty="0"/>
              <a:t>0</a:t>
            </a:r>
            <a:endParaRPr lang="en-IN" sz="24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846834" y="538555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L</a:t>
            </a:r>
            <a:r>
              <a:rPr lang="en-IN" sz="2000" baseline="-25000" dirty="0"/>
              <a:t>0</a:t>
            </a:r>
            <a:endParaRPr lang="en-IN" sz="2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471034" y="1033306"/>
            <a:ext cx="46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K</a:t>
            </a:r>
            <a:r>
              <a:rPr lang="en-IN" sz="2000" baseline="-25000" dirty="0"/>
              <a:t>1</a:t>
            </a:r>
            <a:endParaRPr lang="en-IN" sz="2400" baseline="-25000" dirty="0"/>
          </a:p>
        </p:txBody>
      </p:sp>
      <p:sp>
        <p:nvSpPr>
          <p:cNvPr id="59" name="Freeform 58"/>
          <p:cNvSpPr/>
          <p:nvPr/>
        </p:nvSpPr>
        <p:spPr>
          <a:xfrm>
            <a:off x="2651432" y="1238250"/>
            <a:ext cx="1915391" cy="228600"/>
          </a:xfrm>
          <a:custGeom>
            <a:avLst/>
            <a:gdLst>
              <a:gd name="connsiteX0" fmla="*/ 2106930 w 2106930"/>
              <a:gd name="connsiteY0" fmla="*/ 0 h 228600"/>
              <a:gd name="connsiteX1" fmla="*/ 0 w 2106930"/>
              <a:gd name="connsiteY1" fmla="*/ 0 h 228600"/>
              <a:gd name="connsiteX2" fmla="*/ 0 w 210693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930" h="228600">
                <a:moveTo>
                  <a:pt x="2106930" y="0"/>
                </a:moveTo>
                <a:lnTo>
                  <a:pt x="0" y="0"/>
                </a:lnTo>
                <a:lnTo>
                  <a:pt x="0" y="228600"/>
                </a:lnTo>
              </a:path>
            </a:pathLst>
          </a:custGeom>
          <a:noFill/>
          <a:ln w="254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4103063" y="2122140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R</a:t>
            </a:r>
            <a:r>
              <a:rPr lang="en-IN" sz="2000" baseline="-25000" dirty="0"/>
              <a:t>1</a:t>
            </a:r>
            <a:endParaRPr lang="en-IN" sz="24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846834" y="2122140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L</a:t>
            </a:r>
            <a:r>
              <a:rPr lang="en-IN" sz="2000" baseline="-25000" dirty="0"/>
              <a:t>1</a:t>
            </a:r>
            <a:endParaRPr lang="en-IN" sz="2400" baseline="-250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4079982" y="2423484"/>
            <a:ext cx="46161" cy="282592"/>
            <a:chOff x="4080644" y="2645440"/>
            <a:chExt cx="46161" cy="282592"/>
          </a:xfrm>
        </p:grpSpPr>
        <p:sp>
          <p:nvSpPr>
            <p:cNvPr id="69" name="Oval 68"/>
            <p:cNvSpPr/>
            <p:nvPr/>
          </p:nvSpPr>
          <p:spPr>
            <a:xfrm>
              <a:off x="4080644" y="264544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/>
            <p:cNvSpPr/>
            <p:nvPr/>
          </p:nvSpPr>
          <p:spPr>
            <a:xfrm>
              <a:off x="4081086" y="276609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/>
            <p:cNvSpPr/>
            <p:nvPr/>
          </p:nvSpPr>
          <p:spPr>
            <a:xfrm>
              <a:off x="4080644" y="28823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66613" y="2407268"/>
            <a:ext cx="46161" cy="282592"/>
            <a:chOff x="4080644" y="2645440"/>
            <a:chExt cx="46161" cy="282592"/>
          </a:xfrm>
        </p:grpSpPr>
        <p:sp>
          <p:nvSpPr>
            <p:cNvPr id="74" name="Oval 73"/>
            <p:cNvSpPr/>
            <p:nvPr/>
          </p:nvSpPr>
          <p:spPr>
            <a:xfrm>
              <a:off x="4080644" y="264544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/>
            <p:cNvSpPr/>
            <p:nvPr/>
          </p:nvSpPr>
          <p:spPr>
            <a:xfrm>
              <a:off x="4081086" y="276609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/>
            <p:cNvSpPr/>
            <p:nvPr/>
          </p:nvSpPr>
          <p:spPr>
            <a:xfrm>
              <a:off x="4080644" y="28823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8604968" y="5483474"/>
            <a:ext cx="63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R</a:t>
            </a:r>
            <a:r>
              <a:rPr lang="en-IN" sz="2000" baseline="-25000" dirty="0"/>
              <a:t>n+1</a:t>
            </a:r>
            <a:endParaRPr lang="en-IN" sz="2400" baseline="-25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160295" y="5495805"/>
            <a:ext cx="60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L</a:t>
            </a:r>
            <a:r>
              <a:rPr lang="en-IN" sz="2000" baseline="-25000" dirty="0"/>
              <a:t>n+1</a:t>
            </a:r>
            <a:endParaRPr lang="en-IN" sz="2400" baseline="-250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17025" y="2731099"/>
            <a:ext cx="4925037" cy="1819754"/>
            <a:chOff x="17025" y="2845399"/>
            <a:chExt cx="4925037" cy="1819754"/>
          </a:xfrm>
        </p:grpSpPr>
        <p:grpSp>
          <p:nvGrpSpPr>
            <p:cNvPr id="140" name="Group 139"/>
            <p:cNvGrpSpPr/>
            <p:nvPr/>
          </p:nvGrpSpPr>
          <p:grpSpPr>
            <a:xfrm>
              <a:off x="17025" y="2845399"/>
              <a:ext cx="4455361" cy="1610528"/>
              <a:chOff x="15673" y="1000622"/>
              <a:chExt cx="4455361" cy="1610528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1500" y="1033665"/>
                <a:ext cx="4399534" cy="15774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5673" y="1000622"/>
                <a:ext cx="1068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Round </a:t>
                </a:r>
                <a:r>
                  <a:rPr lang="en-IN" sz="2000" dirty="0" err="1"/>
                  <a:t>i</a:t>
                </a:r>
                <a:endParaRPr lang="en-IN" sz="2000" dirty="0"/>
              </a:p>
            </p:txBody>
          </p:sp>
        </p:grpSp>
        <p:sp>
          <p:nvSpPr>
            <p:cNvPr id="143" name="Freeform 142"/>
            <p:cNvSpPr/>
            <p:nvPr/>
          </p:nvSpPr>
          <p:spPr>
            <a:xfrm>
              <a:off x="2817704" y="2931389"/>
              <a:ext cx="1280160" cy="652272"/>
            </a:xfrm>
            <a:custGeom>
              <a:avLst/>
              <a:gdLst>
                <a:gd name="connsiteX0" fmla="*/ 1280160 w 1280160"/>
                <a:gd name="connsiteY0" fmla="*/ 0 h 633984"/>
                <a:gd name="connsiteX1" fmla="*/ 1280160 w 1280160"/>
                <a:gd name="connsiteY1" fmla="*/ 633984 h 633984"/>
                <a:gd name="connsiteX2" fmla="*/ 0 w 1280160"/>
                <a:gd name="connsiteY2" fmla="*/ 630936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0160" h="633984">
                  <a:moveTo>
                    <a:pt x="1280160" y="0"/>
                  </a:moveTo>
                  <a:lnTo>
                    <a:pt x="1280160" y="633984"/>
                  </a:lnTo>
                  <a:lnTo>
                    <a:pt x="0" y="630936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>
              <a:off x="1193364" y="2917119"/>
              <a:ext cx="0" cy="486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957020" y="3413381"/>
              <a:ext cx="468052" cy="324036"/>
              <a:chOff x="483228" y="1484784"/>
              <a:chExt cx="468052" cy="324036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483228" y="1484784"/>
                <a:ext cx="468052" cy="324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" name="Flowchart: Or 151"/>
              <p:cNvSpPr/>
              <p:nvPr/>
            </p:nvSpPr>
            <p:spPr>
              <a:xfrm>
                <a:off x="591240" y="1525424"/>
                <a:ext cx="252028" cy="241868"/>
              </a:xfrm>
              <a:prstGeom prst="flowChar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2489189" y="3433701"/>
              <a:ext cx="324036" cy="282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cxnSp>
          <p:nvCxnSpPr>
            <p:cNvPr id="154" name="Straight Arrow Connector 153"/>
            <p:cNvCxnSpPr>
              <a:stCxn id="153" idx="1"/>
              <a:endCxn id="151" idx="3"/>
            </p:cNvCxnSpPr>
            <p:nvPr/>
          </p:nvCxnSpPr>
          <p:spPr>
            <a:xfrm flipH="1">
              <a:off x="1425072" y="3574955"/>
              <a:ext cx="1064117" cy="44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5" name="Freeform 154"/>
            <p:cNvSpPr/>
            <p:nvPr/>
          </p:nvSpPr>
          <p:spPr>
            <a:xfrm>
              <a:off x="1199216" y="3589757"/>
              <a:ext cx="2898648" cy="728472"/>
            </a:xfrm>
            <a:custGeom>
              <a:avLst/>
              <a:gdLst>
                <a:gd name="connsiteX0" fmla="*/ 2898648 w 2898648"/>
                <a:gd name="connsiteY0" fmla="*/ 0 h 728472"/>
                <a:gd name="connsiteX1" fmla="*/ 2898648 w 2898648"/>
                <a:gd name="connsiteY1" fmla="*/ 323088 h 728472"/>
                <a:gd name="connsiteX2" fmla="*/ 0 w 2898648"/>
                <a:gd name="connsiteY2" fmla="*/ 539496 h 728472"/>
                <a:gd name="connsiteX3" fmla="*/ 0 w 2898648"/>
                <a:gd name="connsiteY3" fmla="*/ 728472 h 7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648" h="728472">
                  <a:moveTo>
                    <a:pt x="2898648" y="0"/>
                  </a:moveTo>
                  <a:lnTo>
                    <a:pt x="2898648" y="323088"/>
                  </a:lnTo>
                  <a:lnTo>
                    <a:pt x="0" y="539496"/>
                  </a:lnTo>
                  <a:lnTo>
                    <a:pt x="0" y="728472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193882" y="3749777"/>
              <a:ext cx="2914650" cy="575310"/>
            </a:xfrm>
            <a:custGeom>
              <a:avLst/>
              <a:gdLst>
                <a:gd name="connsiteX0" fmla="*/ 0 w 2914650"/>
                <a:gd name="connsiteY0" fmla="*/ 0 h 575310"/>
                <a:gd name="connsiteX1" fmla="*/ 0 w 2914650"/>
                <a:gd name="connsiteY1" fmla="*/ 171450 h 575310"/>
                <a:gd name="connsiteX2" fmla="*/ 2914650 w 2914650"/>
                <a:gd name="connsiteY2" fmla="*/ 377190 h 575310"/>
                <a:gd name="connsiteX3" fmla="*/ 2914650 w 2914650"/>
                <a:gd name="connsiteY3" fmla="*/ 575310 h 57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0" h="575310">
                  <a:moveTo>
                    <a:pt x="0" y="0"/>
                  </a:moveTo>
                  <a:lnTo>
                    <a:pt x="0" y="171450"/>
                  </a:lnTo>
                  <a:lnTo>
                    <a:pt x="2914650" y="377190"/>
                  </a:lnTo>
                  <a:lnTo>
                    <a:pt x="2914650" y="575310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472386" y="2992383"/>
              <a:ext cx="469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/>
                <a:t>K</a:t>
              </a:r>
              <a:r>
                <a:rPr lang="en-IN" sz="2000" baseline="-25000" dirty="0"/>
                <a:t>i</a:t>
              </a:r>
              <a:endParaRPr lang="en-IN" sz="2400" baseline="-25000" dirty="0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2652784" y="3197327"/>
              <a:ext cx="1915391" cy="228600"/>
            </a:xfrm>
            <a:custGeom>
              <a:avLst/>
              <a:gdLst>
                <a:gd name="connsiteX0" fmla="*/ 2106930 w 2106930"/>
                <a:gd name="connsiteY0" fmla="*/ 0 h 228600"/>
                <a:gd name="connsiteX1" fmla="*/ 0 w 2106930"/>
                <a:gd name="connsiteY1" fmla="*/ 0 h 228600"/>
                <a:gd name="connsiteX2" fmla="*/ 0 w 2106930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6930" h="228600">
                  <a:moveTo>
                    <a:pt x="2106930" y="0"/>
                  </a:moveTo>
                  <a:lnTo>
                    <a:pt x="0" y="0"/>
                  </a:lnTo>
                  <a:lnTo>
                    <a:pt x="0" y="228600"/>
                  </a:lnTo>
                </a:path>
              </a:pathLst>
            </a:custGeom>
            <a:noFill/>
            <a:ln w="254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04415" y="4081217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err="1"/>
                <a:t>R</a:t>
              </a:r>
              <a:r>
                <a:rPr lang="en-IN" sz="2000" baseline="-25000" dirty="0" err="1"/>
                <a:t>i</a:t>
              </a:r>
              <a:endParaRPr lang="en-IN" sz="2400" baseline="-25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48186" y="4081217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/>
                <a:t>L</a:t>
              </a:r>
              <a:r>
                <a:rPr lang="en-IN" sz="2000" baseline="-25000" dirty="0"/>
                <a:t>i</a:t>
              </a:r>
              <a:endParaRPr lang="en-IN" sz="2400" baseline="-25000" dirty="0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4081334" y="4382561"/>
              <a:ext cx="46161" cy="282592"/>
              <a:chOff x="4080644" y="2645440"/>
              <a:chExt cx="46161" cy="282592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1167965" y="4366345"/>
              <a:ext cx="46161" cy="282592"/>
              <a:chOff x="4080644" y="2645440"/>
              <a:chExt cx="46161" cy="282592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21455" y="4550853"/>
            <a:ext cx="4925037" cy="1621493"/>
            <a:chOff x="6122757" y="1238919"/>
            <a:chExt cx="4925037" cy="1621493"/>
          </a:xfrm>
        </p:grpSpPr>
        <p:grpSp>
          <p:nvGrpSpPr>
            <p:cNvPr id="80" name="Group 79"/>
            <p:cNvGrpSpPr/>
            <p:nvPr/>
          </p:nvGrpSpPr>
          <p:grpSpPr>
            <a:xfrm>
              <a:off x="6122757" y="1238919"/>
              <a:ext cx="4455361" cy="1610528"/>
              <a:chOff x="15673" y="1000622"/>
              <a:chExt cx="4455361" cy="1610528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1500" y="1033665"/>
                <a:ext cx="4399534" cy="15774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5673" y="1000622"/>
                <a:ext cx="1068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Round n</a:t>
                </a:r>
              </a:p>
            </p:txBody>
          </p:sp>
        </p:grpSp>
        <p:sp>
          <p:nvSpPr>
            <p:cNvPr id="83" name="Freeform 82"/>
            <p:cNvSpPr/>
            <p:nvPr/>
          </p:nvSpPr>
          <p:spPr>
            <a:xfrm>
              <a:off x="8923436" y="1324909"/>
              <a:ext cx="1280160" cy="652272"/>
            </a:xfrm>
            <a:custGeom>
              <a:avLst/>
              <a:gdLst>
                <a:gd name="connsiteX0" fmla="*/ 1280160 w 1280160"/>
                <a:gd name="connsiteY0" fmla="*/ 0 h 633984"/>
                <a:gd name="connsiteX1" fmla="*/ 1280160 w 1280160"/>
                <a:gd name="connsiteY1" fmla="*/ 633984 h 633984"/>
                <a:gd name="connsiteX2" fmla="*/ 0 w 1280160"/>
                <a:gd name="connsiteY2" fmla="*/ 630936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0160" h="633984">
                  <a:moveTo>
                    <a:pt x="1280160" y="0"/>
                  </a:moveTo>
                  <a:lnTo>
                    <a:pt x="1280160" y="633984"/>
                  </a:lnTo>
                  <a:lnTo>
                    <a:pt x="0" y="630936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7299096" y="1310639"/>
              <a:ext cx="0" cy="486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7062752" y="1806901"/>
              <a:ext cx="468052" cy="324036"/>
              <a:chOff x="483228" y="1484784"/>
              <a:chExt cx="468052" cy="32403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3228" y="1484784"/>
                <a:ext cx="468052" cy="324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Flowchart: Or 88"/>
              <p:cNvSpPr/>
              <p:nvPr/>
            </p:nvSpPr>
            <p:spPr>
              <a:xfrm>
                <a:off x="591240" y="1525424"/>
                <a:ext cx="252028" cy="241868"/>
              </a:xfrm>
              <a:prstGeom prst="flowChar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8594921" y="1827221"/>
              <a:ext cx="324036" cy="282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cxnSp>
          <p:nvCxnSpPr>
            <p:cNvPr id="91" name="Straight Arrow Connector 90"/>
            <p:cNvCxnSpPr>
              <a:stCxn id="90" idx="1"/>
              <a:endCxn id="88" idx="3"/>
            </p:cNvCxnSpPr>
            <p:nvPr/>
          </p:nvCxnSpPr>
          <p:spPr>
            <a:xfrm flipH="1">
              <a:off x="7530804" y="1968475"/>
              <a:ext cx="1064117" cy="44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Freeform 91"/>
            <p:cNvSpPr/>
            <p:nvPr/>
          </p:nvSpPr>
          <p:spPr>
            <a:xfrm>
              <a:off x="7304948" y="1983277"/>
              <a:ext cx="2898648" cy="728472"/>
            </a:xfrm>
            <a:custGeom>
              <a:avLst/>
              <a:gdLst>
                <a:gd name="connsiteX0" fmla="*/ 2898648 w 2898648"/>
                <a:gd name="connsiteY0" fmla="*/ 0 h 728472"/>
                <a:gd name="connsiteX1" fmla="*/ 2898648 w 2898648"/>
                <a:gd name="connsiteY1" fmla="*/ 323088 h 728472"/>
                <a:gd name="connsiteX2" fmla="*/ 0 w 2898648"/>
                <a:gd name="connsiteY2" fmla="*/ 539496 h 728472"/>
                <a:gd name="connsiteX3" fmla="*/ 0 w 2898648"/>
                <a:gd name="connsiteY3" fmla="*/ 728472 h 7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648" h="728472">
                  <a:moveTo>
                    <a:pt x="2898648" y="0"/>
                  </a:moveTo>
                  <a:lnTo>
                    <a:pt x="2898648" y="323088"/>
                  </a:lnTo>
                  <a:lnTo>
                    <a:pt x="0" y="539496"/>
                  </a:lnTo>
                  <a:lnTo>
                    <a:pt x="0" y="728472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>
              <a:off x="7299614" y="2143297"/>
              <a:ext cx="2914650" cy="575310"/>
            </a:xfrm>
            <a:custGeom>
              <a:avLst/>
              <a:gdLst>
                <a:gd name="connsiteX0" fmla="*/ 0 w 2914650"/>
                <a:gd name="connsiteY0" fmla="*/ 0 h 575310"/>
                <a:gd name="connsiteX1" fmla="*/ 0 w 2914650"/>
                <a:gd name="connsiteY1" fmla="*/ 171450 h 575310"/>
                <a:gd name="connsiteX2" fmla="*/ 2914650 w 2914650"/>
                <a:gd name="connsiteY2" fmla="*/ 377190 h 575310"/>
                <a:gd name="connsiteX3" fmla="*/ 2914650 w 2914650"/>
                <a:gd name="connsiteY3" fmla="*/ 575310 h 57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0" h="575310">
                  <a:moveTo>
                    <a:pt x="0" y="0"/>
                  </a:moveTo>
                  <a:lnTo>
                    <a:pt x="0" y="171450"/>
                  </a:lnTo>
                  <a:lnTo>
                    <a:pt x="2914650" y="377190"/>
                  </a:lnTo>
                  <a:lnTo>
                    <a:pt x="2914650" y="575310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578118" y="1385903"/>
              <a:ext cx="469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err="1"/>
                <a:t>K</a:t>
              </a:r>
              <a:r>
                <a:rPr lang="en-IN" sz="2000" baseline="-25000" dirty="0" err="1"/>
                <a:t>n</a:t>
              </a:r>
              <a:endParaRPr lang="en-IN" sz="2400" baseline="-25000" dirty="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8758516" y="1590847"/>
              <a:ext cx="1915391" cy="228600"/>
            </a:xfrm>
            <a:custGeom>
              <a:avLst/>
              <a:gdLst>
                <a:gd name="connsiteX0" fmla="*/ 2106930 w 2106930"/>
                <a:gd name="connsiteY0" fmla="*/ 0 h 228600"/>
                <a:gd name="connsiteX1" fmla="*/ 0 w 2106930"/>
                <a:gd name="connsiteY1" fmla="*/ 0 h 228600"/>
                <a:gd name="connsiteX2" fmla="*/ 0 w 2106930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6930" h="228600">
                  <a:moveTo>
                    <a:pt x="2106930" y="0"/>
                  </a:moveTo>
                  <a:lnTo>
                    <a:pt x="0" y="0"/>
                  </a:lnTo>
                  <a:lnTo>
                    <a:pt x="0" y="228600"/>
                  </a:lnTo>
                </a:path>
              </a:pathLst>
            </a:custGeom>
            <a:noFill/>
            <a:ln w="254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19930" y="2444502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/>
                <a:t>L</a:t>
              </a:r>
              <a:r>
                <a:rPr lang="en-IN" sz="2000" baseline="-25000" dirty="0"/>
                <a:t>n</a:t>
              </a:r>
              <a:endParaRPr lang="en-IN" sz="2400" baseline="-250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0227763" y="2460302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/>
                <a:t>R</a:t>
              </a:r>
              <a:r>
                <a:rPr lang="en-IN" sz="2000" baseline="-25000" dirty="0"/>
                <a:t>n</a:t>
              </a:r>
              <a:endParaRPr lang="en-IN" sz="2400" baseline="-250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197726" y="4929141"/>
            <a:ext cx="3823016" cy="787938"/>
            <a:chOff x="5197726" y="4929141"/>
            <a:chExt cx="3823016" cy="787938"/>
          </a:xfrm>
        </p:grpSpPr>
        <p:sp>
          <p:nvSpPr>
            <p:cNvPr id="96" name="TextBox 95"/>
            <p:cNvSpPr txBox="1"/>
            <p:nvPr/>
          </p:nvSpPr>
          <p:spPr>
            <a:xfrm>
              <a:off x="8610418" y="4929141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/>
                <a:t>R</a:t>
              </a:r>
              <a:r>
                <a:rPr lang="en-IN" sz="2000" baseline="-25000" dirty="0"/>
                <a:t>n</a:t>
              </a:r>
              <a:endParaRPr lang="en-IN" sz="2400" baseline="-25000" dirty="0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5705314" y="5141769"/>
              <a:ext cx="2914650" cy="575310"/>
              <a:chOff x="5705314" y="5141769"/>
              <a:chExt cx="2914650" cy="575310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5705314" y="5141769"/>
                <a:ext cx="2914650" cy="575310"/>
              </a:xfrm>
              <a:custGeom>
                <a:avLst/>
                <a:gdLst>
                  <a:gd name="connsiteX0" fmla="*/ 0 w 2914650"/>
                  <a:gd name="connsiteY0" fmla="*/ 0 h 575310"/>
                  <a:gd name="connsiteX1" fmla="*/ 0 w 2914650"/>
                  <a:gd name="connsiteY1" fmla="*/ 171450 h 575310"/>
                  <a:gd name="connsiteX2" fmla="*/ 2914650 w 2914650"/>
                  <a:gd name="connsiteY2" fmla="*/ 377190 h 575310"/>
                  <a:gd name="connsiteX3" fmla="*/ 2914650 w 2914650"/>
                  <a:gd name="connsiteY3" fmla="*/ 575310 h 57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4650" h="575310">
                    <a:moveTo>
                      <a:pt x="0" y="0"/>
                    </a:moveTo>
                    <a:lnTo>
                      <a:pt x="0" y="171450"/>
                    </a:lnTo>
                    <a:lnTo>
                      <a:pt x="2914650" y="377190"/>
                    </a:lnTo>
                    <a:lnTo>
                      <a:pt x="2914650" y="575310"/>
                    </a:ln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5712468" y="5148363"/>
                <a:ext cx="2901696" cy="551688"/>
              </a:xfrm>
              <a:custGeom>
                <a:avLst/>
                <a:gdLst>
                  <a:gd name="connsiteX0" fmla="*/ 2901696 w 2901696"/>
                  <a:gd name="connsiteY0" fmla="*/ 0 h 551688"/>
                  <a:gd name="connsiteX1" fmla="*/ 2901696 w 2901696"/>
                  <a:gd name="connsiteY1" fmla="*/ 161544 h 551688"/>
                  <a:gd name="connsiteX2" fmla="*/ 0 w 2901696"/>
                  <a:gd name="connsiteY2" fmla="*/ 362712 h 551688"/>
                  <a:gd name="connsiteX3" fmla="*/ 0 w 2901696"/>
                  <a:gd name="connsiteY3" fmla="*/ 551688 h 55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1696" h="551688">
                    <a:moveTo>
                      <a:pt x="2901696" y="0"/>
                    </a:moveTo>
                    <a:lnTo>
                      <a:pt x="2901696" y="161544"/>
                    </a:lnTo>
                    <a:lnTo>
                      <a:pt x="0" y="362712"/>
                    </a:lnTo>
                    <a:lnTo>
                      <a:pt x="0" y="551688"/>
                    </a:ln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5197726" y="4972528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/>
                <a:t>L</a:t>
              </a:r>
              <a:r>
                <a:rPr lang="en-IN" sz="2000" baseline="-25000" dirty="0"/>
                <a:t>n</a:t>
              </a:r>
              <a:endParaRPr lang="en-IN" sz="2400" baseline="-250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713484" y="5684547"/>
            <a:ext cx="2910840" cy="1162140"/>
            <a:chOff x="5713484" y="5684547"/>
            <a:chExt cx="2910840" cy="1162140"/>
          </a:xfrm>
        </p:grpSpPr>
        <p:grpSp>
          <p:nvGrpSpPr>
            <p:cNvPr id="175" name="Group 174"/>
            <p:cNvGrpSpPr/>
            <p:nvPr/>
          </p:nvGrpSpPr>
          <p:grpSpPr>
            <a:xfrm>
              <a:off x="5713484" y="5684547"/>
              <a:ext cx="2910840" cy="1162140"/>
              <a:chOff x="8820256" y="4897143"/>
              <a:chExt cx="2910840" cy="1162140"/>
            </a:xfrm>
          </p:grpSpPr>
          <p:sp>
            <p:nvSpPr>
              <p:cNvPr id="130" name="Freeform 129"/>
              <p:cNvSpPr/>
              <p:nvPr/>
            </p:nvSpPr>
            <p:spPr>
              <a:xfrm>
                <a:off x="8820256" y="4897143"/>
                <a:ext cx="2910840" cy="83820"/>
              </a:xfrm>
              <a:custGeom>
                <a:avLst/>
                <a:gdLst>
                  <a:gd name="connsiteX0" fmla="*/ 0 w 2910840"/>
                  <a:gd name="connsiteY0" fmla="*/ 0 h 83820"/>
                  <a:gd name="connsiteX1" fmla="*/ 0 w 2910840"/>
                  <a:gd name="connsiteY1" fmla="*/ 81915 h 83820"/>
                  <a:gd name="connsiteX2" fmla="*/ 2910840 w 2910840"/>
                  <a:gd name="connsiteY2" fmla="*/ 83820 h 83820"/>
                  <a:gd name="connsiteX3" fmla="*/ 2910840 w 2910840"/>
                  <a:gd name="connsiteY3" fmla="*/ 11430 h 83820"/>
                  <a:gd name="connsiteX4" fmla="*/ 2910840 w 2910840"/>
                  <a:gd name="connsiteY4" fmla="*/ 9525 h 8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0840" h="83820">
                    <a:moveTo>
                      <a:pt x="0" y="0"/>
                    </a:moveTo>
                    <a:lnTo>
                      <a:pt x="0" y="81915"/>
                    </a:lnTo>
                    <a:lnTo>
                      <a:pt x="2910840" y="83820"/>
                    </a:lnTo>
                    <a:lnTo>
                      <a:pt x="2910840" y="11430"/>
                    </a:lnTo>
                    <a:lnTo>
                      <a:pt x="2910840" y="9525"/>
                    </a:lnTo>
                  </a:path>
                </a:pathLst>
              </a:cu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31" name="Straight Arrow Connector 130"/>
              <p:cNvCxnSpPr/>
              <p:nvPr/>
            </p:nvCxnSpPr>
            <p:spPr>
              <a:xfrm>
                <a:off x="10286300" y="4988613"/>
                <a:ext cx="0" cy="335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9237741" y="5340678"/>
                <a:ext cx="2052228" cy="324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9128183" y="5659173"/>
                <a:ext cx="2271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Ciphertext (2</a:t>
                </a:r>
                <a:r>
                  <a:rPr lang="en-IN" sz="2000" i="1" dirty="0"/>
                  <a:t>w</a:t>
                </a:r>
                <a:r>
                  <a:rPr lang="en-IN" sz="2000" dirty="0"/>
                  <a:t> bits)</a:t>
                </a:r>
                <a:endParaRPr lang="en-IN" sz="2400" dirty="0"/>
              </a:p>
            </p:txBody>
          </p:sp>
        </p:grpSp>
        <p:cxnSp>
          <p:nvCxnSpPr>
            <p:cNvPr id="136" name="Straight Connector 135"/>
            <p:cNvCxnSpPr/>
            <p:nvPr/>
          </p:nvCxnSpPr>
          <p:spPr>
            <a:xfrm>
              <a:off x="7185315" y="6128082"/>
              <a:ext cx="0" cy="34082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2" name="Title 1"/>
          <p:cNvSpPr txBox="1">
            <a:spLocks/>
          </p:cNvSpPr>
          <p:nvPr/>
        </p:nvSpPr>
        <p:spPr>
          <a:xfrm>
            <a:off x="4728517" y="-30831"/>
            <a:ext cx="4379843" cy="9990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Feistel Cipher Structure </a:t>
            </a:r>
            <a:br>
              <a:rPr lang="en-IN" sz="3200" dirty="0"/>
            </a:br>
            <a:r>
              <a:rPr lang="en-IN" sz="3200" dirty="0"/>
              <a:t>Or Block Cipher Structure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0248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" grpId="0" animBg="1"/>
      <p:bldP spid="16" grpId="0"/>
      <p:bldP spid="33" grpId="0" animBg="1"/>
      <p:bldP spid="49" grpId="0" animBg="1"/>
      <p:bldP spid="31" grpId="0" animBg="1"/>
      <p:bldP spid="51" grpId="0"/>
      <p:bldP spid="52" grpId="0"/>
      <p:bldP spid="53" grpId="0"/>
      <p:bldP spid="54" grpId="0"/>
      <p:bldP spid="57" grpId="0"/>
      <p:bldP spid="59" grpId="0" animBg="1"/>
      <p:bldP spid="60" grpId="0"/>
      <p:bldP spid="61" grpId="0"/>
      <p:bldP spid="138" grpId="0"/>
      <p:bldP spid="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Feistel Cipher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Input plaintext block of length 2w bits</a:t>
            </a:r>
          </a:p>
          <a:p>
            <a:pPr>
              <a:lnSpc>
                <a:spcPct val="150000"/>
              </a:lnSpc>
            </a:pPr>
            <a:r>
              <a:rPr lang="en-IN" dirty="0"/>
              <a:t>key </a:t>
            </a:r>
            <a:r>
              <a:rPr lang="en-IN" i="1" dirty="0" smtClean="0"/>
              <a:t>K</a:t>
            </a:r>
            <a:r>
              <a:rPr lang="en-IN" dirty="0" smtClean="0"/>
              <a:t>, </a:t>
            </a:r>
            <a:r>
              <a:rPr lang="en-IN" dirty="0"/>
              <a:t>Sub-keys: </a:t>
            </a:r>
            <a:r>
              <a:rPr lang="en-IN" i="1" dirty="0"/>
              <a:t>K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K</a:t>
            </a:r>
            <a:r>
              <a:rPr lang="en-IN" baseline="-25000" dirty="0"/>
              <a:t>2</a:t>
            </a:r>
            <a:r>
              <a:rPr lang="en-IN" dirty="0"/>
              <a:t>, …, </a:t>
            </a:r>
            <a:r>
              <a:rPr lang="en-IN" i="1" dirty="0" err="1"/>
              <a:t>K</a:t>
            </a:r>
            <a:r>
              <a:rPr lang="en-IN" baseline="-25000" dirty="0" err="1"/>
              <a:t>n</a:t>
            </a:r>
            <a:r>
              <a:rPr lang="en-IN" dirty="0"/>
              <a:t> (Derived from </a:t>
            </a:r>
            <a:r>
              <a:rPr lang="en-IN" i="1" dirty="0"/>
              <a:t>K</a:t>
            </a:r>
            <a:r>
              <a:rPr lang="en-IN" dirty="0"/>
              <a:t>)</a:t>
            </a:r>
          </a:p>
          <a:p>
            <a:pPr>
              <a:lnSpc>
                <a:spcPct val="150000"/>
              </a:lnSpc>
            </a:pPr>
            <a:r>
              <a:rPr lang="en-IN" dirty="0"/>
              <a:t>All rounds have the same structure.</a:t>
            </a:r>
          </a:p>
          <a:p>
            <a:pPr>
              <a:lnSpc>
                <a:spcPct val="150000"/>
              </a:lnSpc>
            </a:pPr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substitution</a:t>
            </a:r>
            <a:r>
              <a:rPr lang="en-IN" dirty="0"/>
              <a:t> is performed by taking exclusive-OR on left half(</a:t>
            </a:r>
            <a:r>
              <a:rPr lang="en-IN" i="1" dirty="0"/>
              <a:t>L</a:t>
            </a:r>
            <a:r>
              <a:rPr lang="en-IN" dirty="0"/>
              <a:t>i) of the data and the output of round function F which has inputs right half(</a:t>
            </a:r>
            <a:r>
              <a:rPr lang="en-IN" i="1" dirty="0" err="1"/>
              <a:t>R</a:t>
            </a:r>
            <a:r>
              <a:rPr lang="en-IN" dirty="0" err="1"/>
              <a:t>i</a:t>
            </a:r>
            <a:r>
              <a:rPr lang="en-IN" dirty="0"/>
              <a:t>) and sub key </a:t>
            </a:r>
            <a:r>
              <a:rPr lang="en-IN" i="1" dirty="0" err="1"/>
              <a:t>k</a:t>
            </a:r>
            <a:r>
              <a:rPr lang="en-IN" dirty="0" err="1"/>
              <a:t>i</a:t>
            </a:r>
            <a:r>
              <a:rPr lang="en-IN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</a:t>
            </a:r>
            <a:r>
              <a:rPr lang="en-IN" b="1" dirty="0">
                <a:solidFill>
                  <a:schemeClr val="tx2"/>
                </a:solidFill>
              </a:rPr>
              <a:t>permutation</a:t>
            </a:r>
            <a:r>
              <a:rPr lang="en-IN" sz="2400" dirty="0"/>
              <a:t> is performed that consists of interchange of two halves of data.</a:t>
            </a:r>
          </a:p>
          <a:p>
            <a:pPr>
              <a:lnSpc>
                <a:spcPct val="150000"/>
              </a:lnSpc>
            </a:pPr>
            <a:r>
              <a:rPr lang="en-IN" dirty="0"/>
              <a:t>This structure is called </a:t>
            </a:r>
            <a:r>
              <a:rPr lang="en-IN" b="1" dirty="0">
                <a:solidFill>
                  <a:schemeClr val="tx2"/>
                </a:solidFill>
              </a:rPr>
              <a:t>Substitution-Permutation Network</a:t>
            </a:r>
            <a:r>
              <a:rPr lang="en-IN" dirty="0"/>
              <a:t> (</a:t>
            </a:r>
            <a:r>
              <a:rPr lang="en-IN" dirty="0" smtClean="0"/>
              <a:t>SPN)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02762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12907</TotalTime>
  <Words>2059</Words>
  <Application>Microsoft Office PowerPoint</Application>
  <PresentationFormat>On-screen Show (4:3)</PresentationFormat>
  <Paragraphs>763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Custom Design</vt:lpstr>
      <vt:lpstr>Cryptography and Computer Security (CSS) Lecture # 3</vt:lpstr>
      <vt:lpstr>Introduction  to  CSS Course (CS401)</vt:lpstr>
      <vt:lpstr>Unit II Symmetric Cryptography Techniques</vt:lpstr>
      <vt:lpstr>Stream Cipher</vt:lpstr>
      <vt:lpstr>Block Cipher</vt:lpstr>
      <vt:lpstr>Diffusion and Confusion</vt:lpstr>
      <vt:lpstr>Stream Cipher vs Block Cipher</vt:lpstr>
      <vt:lpstr>Slide 8</vt:lpstr>
      <vt:lpstr>Feistel Cipher Structure</vt:lpstr>
      <vt:lpstr>Feistel Network Factors</vt:lpstr>
      <vt:lpstr>Slide 11</vt:lpstr>
      <vt:lpstr>Data Encryption Standard (DES)</vt:lpstr>
      <vt:lpstr>Slide 13</vt:lpstr>
      <vt:lpstr>Initial Permutation</vt:lpstr>
      <vt:lpstr>Inverse Initial Permutation</vt:lpstr>
      <vt:lpstr>DES Summary</vt:lpstr>
      <vt:lpstr>DES Single Round</vt:lpstr>
      <vt:lpstr>Slide 18</vt:lpstr>
      <vt:lpstr>DES Single Round Summary</vt:lpstr>
      <vt:lpstr>Role of S-box</vt:lpstr>
      <vt:lpstr>Role of S-box (Cont…)</vt:lpstr>
      <vt:lpstr>Avalanche Effect</vt:lpstr>
      <vt:lpstr>Introduction  to  Advanced Encryption Standard (AES) by AVN</vt:lpstr>
      <vt:lpstr>AES (Advanced Encryption Standard)</vt:lpstr>
      <vt:lpstr>AES (Advanced Encryption Standard)</vt:lpstr>
      <vt:lpstr>AES  - I/O and O/P</vt:lpstr>
      <vt:lpstr>Data Units in AES</vt:lpstr>
      <vt:lpstr>AES - Block to State &amp; State to Block</vt:lpstr>
      <vt:lpstr>AES - Plain Text to State</vt:lpstr>
      <vt:lpstr>AES Structure</vt:lpstr>
      <vt:lpstr>AES Parameters</vt:lpstr>
      <vt:lpstr>AES Encryption and Decryption</vt:lpstr>
      <vt:lpstr>AES (Advanced Encryption Standard)</vt:lpstr>
      <vt:lpstr>AES Structure</vt:lpstr>
      <vt:lpstr>AES Encryption and Decryption</vt:lpstr>
      <vt:lpstr>AES Round Transformation</vt:lpstr>
      <vt:lpstr>AES Round Transformation</vt:lpstr>
      <vt:lpstr>AES Structure</vt:lpstr>
      <vt:lpstr>AES Encryption and Decryption</vt:lpstr>
      <vt:lpstr>AES Transformation Functions</vt:lpstr>
      <vt:lpstr>AES Structure</vt:lpstr>
      <vt:lpstr>SubByte Transformation</vt:lpstr>
      <vt:lpstr>Shift Rows</vt:lpstr>
      <vt:lpstr>Mix Columns</vt:lpstr>
      <vt:lpstr>Add Round Key</vt:lpstr>
      <vt:lpstr>AES Key Expansion</vt:lpstr>
      <vt:lpstr>Objectives</vt:lpstr>
      <vt:lpstr>AES Structure</vt:lpstr>
      <vt:lpstr>AES Encryption and Decryption</vt:lpstr>
      <vt:lpstr>Slide 50</vt:lpstr>
      <vt:lpstr>Key Expansion Example</vt:lpstr>
      <vt:lpstr>S-box of AES key Expansion</vt:lpstr>
    </vt:vector>
  </TitlesOfParts>
  <Company>Darshan Institute of Engg. &amp; Tech.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AVN</cp:lastModifiedBy>
  <cp:revision>2511</cp:revision>
  <dcterms:created xsi:type="dcterms:W3CDTF">2013-05-17T03:00:03Z</dcterms:created>
  <dcterms:modified xsi:type="dcterms:W3CDTF">2024-09-05T10:18:45Z</dcterms:modified>
</cp:coreProperties>
</file>