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87" r:id="rId35"/>
    <p:sldId id="290" r:id="rId36"/>
    <p:sldId id="291" r:id="rId37"/>
    <p:sldId id="294" r:id="rId38"/>
    <p:sldId id="295" r:id="rId39"/>
    <p:sldId id="297" r:id="rId40"/>
  </p:sldIdLst>
  <p:sldSz cx="9144000" cy="5143500" type="screen16x9"/>
  <p:notesSz cx="6858000" cy="9144000"/>
  <p:embeddedFontLst>
    <p:embeddedFont>
      <p:font typeface="Roboto" panose="020B0604020202020204" charset="0"/>
      <p:regular r:id="rId42"/>
      <p:bold r:id="rId43"/>
      <p:italic r:id="rId44"/>
      <p:boldItalic r:id="rId45"/>
    </p:embeddedFont>
    <p:embeddedFont>
      <p:font typeface="Nunito" panose="020B0604020202020204" charset="0"/>
      <p:regular r:id="rId46"/>
      <p:bold r:id="rId47"/>
      <p:italic r:id="rId48"/>
      <p:boldItalic r:id="rId49"/>
    </p:embeddedFont>
    <p:embeddedFont>
      <p:font typeface="Open Sans" panose="020B0604020202020204" charset="0"/>
      <p:regular r:id="rId50"/>
      <p:bold r:id="rId51"/>
      <p:italic r:id="rId52"/>
      <p:boldItalic r:id="rId53"/>
    </p:embeddedFont>
    <p:embeddedFont>
      <p:font typeface="Open Sans SemiBold" panose="020B0604020202020204" charset="0"/>
      <p:regular r:id="rId54"/>
      <p:bold r:id="rId55"/>
      <p:italic r:id="rId56"/>
      <p:boldItalic r:id="rId57"/>
    </p:embeddedFont>
    <p:embeddedFont>
      <p:font typeface="PT Sans Narrow" panose="020B0604020202020204" charset="0"/>
      <p:regular r:id="rId58"/>
      <p:bold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727541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6166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fdf5fe41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fdf5fe41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1576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fb35615a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fb35615a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033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f87be0d8f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f87be0d8f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1028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ead47579b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ead47579b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0245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ead47579b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ead47579b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352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ead47579b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ead47579b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4520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ead47579b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ead47579b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5208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eadf734fc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eadf734fc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174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fdf5fe410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fdf5fe410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329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fc45001f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fc45001f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035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d92e837e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d92e837e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551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eadf734fc2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eadf734fc2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5037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fdf5fe410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fdf5fe410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591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eadf734fc2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eadf734fc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6539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eadf734fc2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eadf734fc2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287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fc49117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fc49117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002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eadf734fc2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eadf734fc2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529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eadf734fc2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eadf734fc2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968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eadf734fc2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eadf734fc2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9302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eadf734fc2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eadf734fc2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348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eadf734fc2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eadf734fc2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9673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e9df741a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e9df741a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27993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eadf734fc2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eadf734fc2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0149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eadf734fc2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eadf734fc2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70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fdf9d37e5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fdf9d37e5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0307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fdf9d37e56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fdf9d37e56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09143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fdf9d37e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fdf9d37e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15270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fdf9d37e5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fdf9d37e5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2879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fdf9d37e5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fdf9d37e5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3242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eadf734fc2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eadf734fc2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576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eadf734fc2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eadf734fc2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49424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eadf734fc2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eadf734fc2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1130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d92e837e4e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d92e837e4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727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d92e837e4e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d92e837e4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6123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d92e837e4e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d92e837e4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506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fb35615a5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fb35615a5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5074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b35615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fb35615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384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ead47579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ead47579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330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Operating Systems </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CE206 </a:t>
            </a:r>
            <a:endParaRPr b="1"/>
          </a:p>
          <a:p>
            <a:pPr marL="0" lvl="0" indent="0" algn="ctr" rtl="0">
              <a:spcBef>
                <a:spcPts val="0"/>
              </a:spcBef>
              <a:spcAft>
                <a:spcPts val="0"/>
              </a:spcAft>
              <a:buNone/>
            </a:pPr>
            <a:endParaRPr b="1"/>
          </a:p>
        </p:txBody>
      </p:sp>
      <p:sp>
        <p:nvSpPr>
          <p:cNvPr id="68" name="Google Shape;68;p13"/>
          <p:cNvSpPr txBox="1"/>
          <p:nvPr/>
        </p:nvSpPr>
        <p:spPr>
          <a:xfrm>
            <a:off x="5919350" y="4096800"/>
            <a:ext cx="25143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Ruchika Patil</a:t>
            </a:r>
            <a:endParaRPr sz="1500" dirty="0">
              <a:latin typeface="Times New Roman"/>
              <a:ea typeface="Times New Roman"/>
              <a:cs typeface="Times New Roman"/>
              <a:sym typeface="Times New Roman"/>
            </a:endParaRPr>
          </a:p>
          <a:p>
            <a:pPr marL="0" lvl="0" indent="0" algn="l" rtl="0">
              <a:spcBef>
                <a:spcPts val="0"/>
              </a:spcBef>
              <a:spcAft>
                <a:spcPts val="0"/>
              </a:spcAft>
              <a:buNone/>
            </a:pPr>
            <a:r>
              <a:rPr lang="en" sz="1500" dirty="0">
                <a:latin typeface="Times New Roman"/>
                <a:ea typeface="Times New Roman"/>
                <a:cs typeface="Times New Roman"/>
                <a:sym typeface="Times New Roman"/>
              </a:rPr>
              <a:t>Assistant Professor,</a:t>
            </a:r>
            <a:endParaRPr sz="1500" dirty="0">
              <a:latin typeface="Times New Roman"/>
              <a:ea typeface="Times New Roman"/>
              <a:cs typeface="Times New Roman"/>
              <a:sym typeface="Times New Roman"/>
            </a:endParaRPr>
          </a:p>
          <a:p>
            <a:pPr marL="0" lvl="0" indent="0" algn="l" rtl="0">
              <a:spcBef>
                <a:spcPts val="0"/>
              </a:spcBef>
              <a:spcAft>
                <a:spcPts val="0"/>
              </a:spcAft>
              <a:buNone/>
            </a:pPr>
            <a:r>
              <a:rPr lang="en" sz="1500" dirty="0">
                <a:latin typeface="Times New Roman"/>
                <a:ea typeface="Times New Roman"/>
                <a:cs typeface="Times New Roman"/>
                <a:sym typeface="Times New Roman"/>
              </a:rPr>
              <a:t>Computer department</a:t>
            </a:r>
            <a:endParaRPr sz="1500" dirty="0">
              <a:latin typeface="Times New Roman"/>
              <a:ea typeface="Times New Roman"/>
              <a:cs typeface="Times New Roman"/>
              <a:sym typeface="Times New Roman"/>
            </a:endParaRPr>
          </a:p>
          <a:p>
            <a:pPr marL="0" lvl="0" indent="0" algn="l" rtl="0">
              <a:spcBef>
                <a:spcPts val="0"/>
              </a:spcBef>
              <a:spcAft>
                <a:spcPts val="0"/>
              </a:spcAft>
              <a:buNone/>
            </a:pPr>
            <a:r>
              <a:rPr lang="en" sz="1500" dirty="0">
                <a:latin typeface="Times New Roman"/>
                <a:ea typeface="Times New Roman"/>
                <a:cs typeface="Times New Roman"/>
                <a:sym typeface="Times New Roman"/>
              </a:rPr>
              <a:t>SPIT</a:t>
            </a:r>
            <a:endParaRPr sz="15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System softwares can be broadly classified into:</a:t>
            </a:r>
            <a:endParaRPr/>
          </a:p>
        </p:txBody>
      </p:sp>
      <p:sp>
        <p:nvSpPr>
          <p:cNvPr id="125" name="Google Shape;125;p22"/>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b="1">
                <a:solidFill>
                  <a:srgbClr val="0000FF"/>
                </a:solidFill>
              </a:rPr>
              <a:t>System control programs</a:t>
            </a:r>
            <a:r>
              <a:rPr lang="en" sz="1700"/>
              <a:t> </a:t>
            </a:r>
            <a:endParaRPr sz="1700"/>
          </a:p>
          <a:p>
            <a:pPr marL="457200" lvl="0" indent="-317500" algn="l" rtl="0">
              <a:spcBef>
                <a:spcPts val="1200"/>
              </a:spcBef>
              <a:spcAft>
                <a:spcPts val="0"/>
              </a:spcAft>
              <a:buClr>
                <a:srgbClr val="222222"/>
              </a:buClr>
              <a:buSzPts val="1400"/>
              <a:buChar char="●"/>
            </a:pPr>
            <a:r>
              <a:rPr lang="en">
                <a:solidFill>
                  <a:srgbClr val="222222"/>
                </a:solidFill>
              </a:rPr>
              <a:t>c</a:t>
            </a:r>
            <a:r>
              <a:rPr lang="en" sz="1700">
                <a:solidFill>
                  <a:srgbClr val="222222"/>
                </a:solidFill>
              </a:rPr>
              <a:t>ontrols the execution of programs, </a:t>
            </a:r>
            <a:endParaRPr sz="1700">
              <a:solidFill>
                <a:srgbClr val="222222"/>
              </a:solidFill>
            </a:endParaRPr>
          </a:p>
          <a:p>
            <a:pPr marL="457200" lvl="0" indent="-317500" algn="l" rtl="0">
              <a:spcBef>
                <a:spcPts val="0"/>
              </a:spcBef>
              <a:spcAft>
                <a:spcPts val="0"/>
              </a:spcAft>
              <a:buClr>
                <a:srgbClr val="222222"/>
              </a:buClr>
              <a:buSzPts val="1400"/>
              <a:buChar char="●"/>
            </a:pPr>
            <a:r>
              <a:rPr lang="en" sz="1700">
                <a:solidFill>
                  <a:srgbClr val="222222"/>
                </a:solidFill>
              </a:rPr>
              <a:t>manage the storage &amp; processing resources of the computer &amp; perform other management &amp; monitoring function</a:t>
            </a:r>
            <a:r>
              <a:rPr lang="en">
                <a:solidFill>
                  <a:srgbClr val="222222"/>
                </a:solidFill>
              </a:rPr>
              <a:t>. </a:t>
            </a:r>
            <a:endParaRPr>
              <a:solidFill>
                <a:srgbClr val="222222"/>
              </a:solidFill>
            </a:endParaRPr>
          </a:p>
        </p:txBody>
      </p:sp>
      <p:sp>
        <p:nvSpPr>
          <p:cNvPr id="126" name="Google Shape;126;p22"/>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a:solidFill>
                  <a:srgbClr val="0000FF"/>
                </a:solidFill>
              </a:rPr>
              <a:t>System support programs</a:t>
            </a:r>
            <a:r>
              <a:rPr lang="en"/>
              <a:t> </a:t>
            </a:r>
            <a:endParaRPr/>
          </a:p>
          <a:p>
            <a:pPr marL="457200" lvl="0" indent="-336550" algn="l" rtl="0">
              <a:spcBef>
                <a:spcPts val="1200"/>
              </a:spcBef>
              <a:spcAft>
                <a:spcPts val="0"/>
              </a:spcAft>
              <a:buClr>
                <a:srgbClr val="222222"/>
              </a:buClr>
              <a:buSzPts val="1700"/>
              <a:buChar char="●"/>
            </a:pPr>
            <a:r>
              <a:rPr lang="en" sz="1700">
                <a:solidFill>
                  <a:srgbClr val="222222"/>
                </a:solidFill>
              </a:rPr>
              <a:t>provide routine service functions to the other computer programs &amp; computer users</a:t>
            </a:r>
            <a:endParaRPr sz="1700">
              <a:solidFill>
                <a:srgbClr val="222222"/>
              </a:solidFill>
            </a:endParaRPr>
          </a:p>
          <a:p>
            <a:pPr marL="0" lvl="0" indent="0" algn="l" rtl="0">
              <a:spcBef>
                <a:spcPts val="1200"/>
              </a:spcBef>
              <a:spcAft>
                <a:spcPts val="1200"/>
              </a:spcAft>
              <a:buNone/>
            </a:pPr>
            <a:r>
              <a:rPr lang="en" sz="1700">
                <a:solidFill>
                  <a:srgbClr val="222222"/>
                </a:solidFill>
              </a:rPr>
              <a:t>Eg. libraries, performance monitors &amp; job accounting.  </a:t>
            </a:r>
            <a:endParaRPr sz="1700">
              <a:solidFill>
                <a:srgbClr val="22222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 Software:</a:t>
            </a:r>
            <a:endParaRPr/>
          </a:p>
        </p:txBody>
      </p:sp>
      <p:sp>
        <p:nvSpPr>
          <p:cNvPr id="132" name="Google Shape;132;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Clr>
                <a:srgbClr val="222222"/>
              </a:buClr>
              <a:buSzPts val="2400"/>
              <a:buFont typeface="Times New Roman"/>
              <a:buChar char="●"/>
            </a:pPr>
            <a:r>
              <a:rPr lang="en" sz="2400">
                <a:solidFill>
                  <a:srgbClr val="222222"/>
                </a:solidFill>
                <a:highlight>
                  <a:srgbClr val="FFFFFF"/>
                </a:highlight>
                <a:latin typeface="Times New Roman"/>
                <a:ea typeface="Times New Roman"/>
                <a:cs typeface="Times New Roman"/>
                <a:sym typeface="Times New Roman"/>
              </a:rPr>
              <a:t>Application software is a program that performs a specific task for the end user. </a:t>
            </a:r>
            <a:endParaRPr sz="2400">
              <a:solidFill>
                <a:srgbClr val="222222"/>
              </a:solidFill>
              <a:highlight>
                <a:srgbClr val="FFFFFF"/>
              </a:highlight>
              <a:latin typeface="Times New Roman"/>
              <a:ea typeface="Times New Roman"/>
              <a:cs typeface="Times New Roman"/>
              <a:sym typeface="Times New Roman"/>
            </a:endParaRPr>
          </a:p>
          <a:p>
            <a:pPr marL="457200" lvl="0" indent="-381000" algn="l" rtl="0">
              <a:spcBef>
                <a:spcPts val="0"/>
              </a:spcBef>
              <a:spcAft>
                <a:spcPts val="0"/>
              </a:spcAft>
              <a:buClr>
                <a:srgbClr val="222222"/>
              </a:buClr>
              <a:buSzPts val="2400"/>
              <a:buFont typeface="Times New Roman"/>
              <a:buChar char="●"/>
            </a:pPr>
            <a:r>
              <a:rPr lang="en" sz="2400">
                <a:solidFill>
                  <a:srgbClr val="222222"/>
                </a:solidFill>
                <a:highlight>
                  <a:srgbClr val="FFFFFF"/>
                </a:highlight>
                <a:latin typeface="Times New Roman"/>
                <a:ea typeface="Times New Roman"/>
                <a:cs typeface="Times New Roman"/>
                <a:sym typeface="Times New Roman"/>
              </a:rPr>
              <a:t>It runs on the platform provided by system software. </a:t>
            </a:r>
            <a:endParaRPr sz="2400">
              <a:solidFill>
                <a:srgbClr val="222222"/>
              </a:solidFill>
              <a:highlight>
                <a:srgbClr val="FFFFFF"/>
              </a:highlight>
              <a:latin typeface="Times New Roman"/>
              <a:ea typeface="Times New Roman"/>
              <a:cs typeface="Times New Roman"/>
              <a:sym typeface="Times New Roman"/>
            </a:endParaRPr>
          </a:p>
          <a:p>
            <a:pPr marL="457200" lvl="0" indent="-381000" algn="l" rtl="0">
              <a:spcBef>
                <a:spcPts val="0"/>
              </a:spcBef>
              <a:spcAft>
                <a:spcPts val="0"/>
              </a:spcAft>
              <a:buClr>
                <a:srgbClr val="222222"/>
              </a:buClr>
              <a:buSzPts val="2400"/>
              <a:buFont typeface="Times New Roman"/>
              <a:buChar char="●"/>
            </a:pPr>
            <a:r>
              <a:rPr lang="en" sz="2400">
                <a:solidFill>
                  <a:srgbClr val="222222"/>
                </a:solidFill>
                <a:highlight>
                  <a:srgbClr val="FFFFFF"/>
                </a:highlight>
                <a:latin typeface="Times New Roman"/>
                <a:ea typeface="Times New Roman"/>
                <a:cs typeface="Times New Roman"/>
                <a:sym typeface="Times New Roman"/>
              </a:rPr>
              <a:t>It acts as a platform between the system software and the end user.</a:t>
            </a:r>
            <a:endParaRPr sz="2400">
              <a:solidFill>
                <a:srgbClr val="222222"/>
              </a:solidFill>
              <a:highlight>
                <a:srgbClr val="FFFFFF"/>
              </a:highlight>
              <a:latin typeface="Times New Roman"/>
              <a:ea typeface="Times New Roman"/>
              <a:cs typeface="Times New Roman"/>
              <a:sym typeface="Times New Roman"/>
            </a:endParaRPr>
          </a:p>
          <a:p>
            <a:pPr marL="457200" lvl="0" indent="-381000" algn="l" rtl="0">
              <a:spcBef>
                <a:spcPts val="0"/>
              </a:spcBef>
              <a:spcAft>
                <a:spcPts val="0"/>
              </a:spcAft>
              <a:buClr>
                <a:srgbClr val="0000FF"/>
              </a:buClr>
              <a:buSzPts val="2400"/>
              <a:buFont typeface="Times New Roman"/>
              <a:buChar char="●"/>
            </a:pPr>
            <a:r>
              <a:rPr lang="en" sz="2400">
                <a:solidFill>
                  <a:srgbClr val="0000FF"/>
                </a:solidFill>
                <a:highlight>
                  <a:srgbClr val="FFFFFF"/>
                </a:highlight>
                <a:latin typeface="Times New Roman"/>
                <a:ea typeface="Times New Roman"/>
                <a:cs typeface="Times New Roman"/>
                <a:sym typeface="Times New Roman"/>
              </a:rPr>
              <a:t>Word-processing, Spreadsheet, Database, etc.</a:t>
            </a:r>
            <a:endParaRPr sz="2400">
              <a:solidFill>
                <a:srgbClr val="0000F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8" name="Google Shape;138;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9" name="Google Shape;139;p24"/>
          <p:cNvPicPr preferRelativeResize="0"/>
          <p:nvPr/>
        </p:nvPicPr>
        <p:blipFill>
          <a:blip r:embed="rId3">
            <a:alphaModFix/>
          </a:blip>
          <a:stretch>
            <a:fillRect/>
          </a:stretch>
        </p:blipFill>
        <p:spPr>
          <a:xfrm>
            <a:off x="556925" y="0"/>
            <a:ext cx="7776126" cy="4980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5" name="Google Shape;145;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6" name="Google Shape;146;p25"/>
          <p:cNvPicPr preferRelativeResize="0"/>
          <p:nvPr/>
        </p:nvPicPr>
        <p:blipFill rotWithShape="1">
          <a:blip r:embed="rId3">
            <a:alphaModFix/>
          </a:blip>
          <a:srcRect l="28283" t="17580" r="28244" b="25377"/>
          <a:stretch/>
        </p:blipFill>
        <p:spPr>
          <a:xfrm>
            <a:off x="1135000" y="-114925"/>
            <a:ext cx="6537126" cy="4870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00" y="15997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b="0">
                <a:solidFill>
                  <a:srgbClr val="FF9900"/>
                </a:solidFill>
                <a:latin typeface="Open Sans SemiBold"/>
                <a:ea typeface="Open Sans SemiBold"/>
                <a:cs typeface="Open Sans SemiBold"/>
                <a:sym typeface="Open Sans SemiBold"/>
              </a:rPr>
              <a:t>Operating System:</a:t>
            </a:r>
            <a:endParaRPr sz="5200" b="0">
              <a:solidFill>
                <a:srgbClr val="FF9900"/>
              </a:solidFill>
              <a:latin typeface="Open Sans SemiBold"/>
              <a:ea typeface="Open Sans SemiBold"/>
              <a:cs typeface="Open Sans SemiBold"/>
              <a:sym typeface="Open Sans SemiBold"/>
            </a:endParaRPr>
          </a:p>
        </p:txBody>
      </p:sp>
      <p:sp>
        <p:nvSpPr>
          <p:cNvPr id="152" name="Google Shape;152;p26"/>
          <p:cNvSpPr txBox="1">
            <a:spLocks noGrp="1"/>
          </p:cNvSpPr>
          <p:nvPr>
            <p:ph type="body" idx="1"/>
          </p:nvPr>
        </p:nvSpPr>
        <p:spPr>
          <a:xfrm>
            <a:off x="311700" y="746900"/>
            <a:ext cx="8520600" cy="3302700"/>
          </a:xfrm>
          <a:prstGeom prst="rect">
            <a:avLst/>
          </a:prstGeom>
        </p:spPr>
        <p:txBody>
          <a:bodyPr spcFirstLastPara="1" wrap="square" lIns="91425" tIns="91425" rIns="91425" bIns="91425" anchor="t" anchorCtr="0">
            <a:normAutofit/>
          </a:bodyPr>
          <a:lstStyle/>
          <a:p>
            <a:pPr marL="0" lvl="0" indent="0" algn="l" rtl="0">
              <a:spcBef>
                <a:spcPts val="800"/>
              </a:spcBef>
              <a:spcAft>
                <a:spcPts val="0"/>
              </a:spcAft>
              <a:buNone/>
            </a:pPr>
            <a:r>
              <a:rPr lang="en" sz="2400">
                <a:solidFill>
                  <a:srgbClr val="000000"/>
                </a:solidFill>
                <a:latin typeface="Times New Roman"/>
                <a:ea typeface="Times New Roman"/>
                <a:cs typeface="Times New Roman"/>
                <a:sym typeface="Times New Roman"/>
              </a:rPr>
              <a:t>A program that acts as an intermediary between a user of a computer and the computer hardware</a:t>
            </a:r>
            <a:endParaRPr sz="2400">
              <a:solidFill>
                <a:srgbClr val="000000"/>
              </a:solidFill>
              <a:latin typeface="Times New Roman"/>
              <a:ea typeface="Times New Roman"/>
              <a:cs typeface="Times New Roman"/>
              <a:sym typeface="Times New Roman"/>
            </a:endParaRPr>
          </a:p>
          <a:p>
            <a:pPr marL="0" lvl="0" indent="0" algn="l" rtl="0">
              <a:spcBef>
                <a:spcPts val="800"/>
              </a:spcBef>
              <a:spcAft>
                <a:spcPts val="0"/>
              </a:spcAft>
              <a:buNone/>
            </a:pPr>
            <a:endParaRPr sz="2400">
              <a:solidFill>
                <a:srgbClr val="000000"/>
              </a:solidFill>
              <a:latin typeface="Times New Roman"/>
              <a:ea typeface="Times New Roman"/>
              <a:cs typeface="Times New Roman"/>
              <a:sym typeface="Times New Roman"/>
            </a:endParaRPr>
          </a:p>
          <a:p>
            <a:pPr marL="0" lvl="0" indent="0" algn="l" rtl="0">
              <a:spcBef>
                <a:spcPts val="800"/>
              </a:spcBef>
              <a:spcAft>
                <a:spcPts val="0"/>
              </a:spcAft>
              <a:buNone/>
            </a:pPr>
            <a:endParaRPr sz="24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sz="2200"/>
          </a:p>
        </p:txBody>
      </p:sp>
      <p:pic>
        <p:nvPicPr>
          <p:cNvPr id="153" name="Google Shape;153;p26"/>
          <p:cNvPicPr preferRelativeResize="0"/>
          <p:nvPr/>
        </p:nvPicPr>
        <p:blipFill rotWithShape="1">
          <a:blip r:embed="rId3">
            <a:alphaModFix/>
          </a:blip>
          <a:srcRect l="1806" t="25975"/>
          <a:stretch/>
        </p:blipFill>
        <p:spPr>
          <a:xfrm>
            <a:off x="2045000" y="1765425"/>
            <a:ext cx="5596999" cy="3055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69175" y="1433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a:solidFill>
                  <a:srgbClr val="FF9900"/>
                </a:solidFill>
                <a:latin typeface="Open Sans"/>
                <a:ea typeface="Open Sans"/>
                <a:cs typeface="Open Sans"/>
                <a:sym typeface="Open Sans"/>
              </a:rPr>
              <a:t>Device Drivers:</a:t>
            </a:r>
            <a:endParaRPr sz="5200">
              <a:solidFill>
                <a:srgbClr val="FF9900"/>
              </a:solidFill>
              <a:latin typeface="Open Sans"/>
              <a:ea typeface="Open Sans"/>
              <a:cs typeface="Open Sans"/>
              <a:sym typeface="Open Sans"/>
            </a:endParaRPr>
          </a:p>
          <a:p>
            <a:pPr marL="0" lvl="0" indent="0" algn="l" rtl="0">
              <a:spcBef>
                <a:spcPts val="0"/>
              </a:spcBef>
              <a:spcAft>
                <a:spcPts val="0"/>
              </a:spcAft>
              <a:buNone/>
            </a:pPr>
            <a:endParaRPr/>
          </a:p>
        </p:txBody>
      </p:sp>
      <p:sp>
        <p:nvSpPr>
          <p:cNvPr id="159" name="Google Shape;159;p27"/>
          <p:cNvSpPr txBox="1">
            <a:spLocks noGrp="1"/>
          </p:cNvSpPr>
          <p:nvPr>
            <p:ph type="body" idx="1"/>
          </p:nvPr>
        </p:nvSpPr>
        <p:spPr>
          <a:xfrm>
            <a:off x="369175" y="791650"/>
            <a:ext cx="3941100" cy="37326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900" b="1">
                <a:solidFill>
                  <a:srgbClr val="273239"/>
                </a:solidFill>
                <a:highlight>
                  <a:srgbClr val="FFFFFF"/>
                </a:highlight>
                <a:latin typeface="Arial"/>
                <a:ea typeface="Arial"/>
                <a:cs typeface="Arial"/>
                <a:sym typeface="Arial"/>
              </a:rPr>
              <a:t>Device Driver</a:t>
            </a:r>
            <a:r>
              <a:rPr lang="en" sz="1900">
                <a:solidFill>
                  <a:srgbClr val="273239"/>
                </a:solidFill>
                <a:highlight>
                  <a:srgbClr val="FFFFFF"/>
                </a:highlight>
                <a:latin typeface="Arial"/>
                <a:ea typeface="Arial"/>
                <a:cs typeface="Arial"/>
                <a:sym typeface="Arial"/>
              </a:rPr>
              <a:t> in computing refers to a special kind of software program or a specific type of software application that controls a specific hardware device that enables different hardware devices to communicate with the computer’s Operating System</a:t>
            </a:r>
            <a:endParaRPr sz="2400"/>
          </a:p>
        </p:txBody>
      </p:sp>
      <p:pic>
        <p:nvPicPr>
          <p:cNvPr id="160" name="Google Shape;160;p27"/>
          <p:cNvPicPr preferRelativeResize="0"/>
          <p:nvPr/>
        </p:nvPicPr>
        <p:blipFill>
          <a:blip r:embed="rId3">
            <a:alphaModFix/>
          </a:blip>
          <a:stretch>
            <a:fillRect/>
          </a:stretch>
        </p:blipFill>
        <p:spPr>
          <a:xfrm>
            <a:off x="4756000" y="459750"/>
            <a:ext cx="4133774" cy="4224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00" y="1720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System utilities</a:t>
            </a:r>
            <a:endParaRPr/>
          </a:p>
        </p:txBody>
      </p:sp>
      <p:sp>
        <p:nvSpPr>
          <p:cNvPr id="166" name="Google Shape;166;p28"/>
          <p:cNvSpPr txBox="1">
            <a:spLocks noGrp="1"/>
          </p:cNvSpPr>
          <p:nvPr>
            <p:ph type="body" idx="1"/>
          </p:nvPr>
        </p:nvSpPr>
        <p:spPr>
          <a:xfrm>
            <a:off x="311700" y="920400"/>
            <a:ext cx="7963800" cy="3720300"/>
          </a:xfrm>
          <a:prstGeom prst="rect">
            <a:avLst/>
          </a:prstGeom>
        </p:spPr>
        <p:txBody>
          <a:bodyPr spcFirstLastPara="1" wrap="square" lIns="91425" tIns="91425" rIns="91425" bIns="91425" anchor="t" anchorCtr="0">
            <a:normAutofit/>
          </a:bodyPr>
          <a:lstStyle/>
          <a:p>
            <a:pPr marL="457200" lvl="0" indent="-365125" algn="l" rtl="0">
              <a:spcBef>
                <a:spcPts val="0"/>
              </a:spcBef>
              <a:spcAft>
                <a:spcPts val="0"/>
              </a:spcAft>
              <a:buClr>
                <a:srgbClr val="000000"/>
              </a:buClr>
              <a:buSzPts val="2150"/>
              <a:buFont typeface="Times New Roman"/>
              <a:buChar char="●"/>
            </a:pPr>
            <a:r>
              <a:rPr lang="en" sz="2150">
                <a:solidFill>
                  <a:srgbClr val="000000"/>
                </a:solidFill>
                <a:highlight>
                  <a:srgbClr val="FFFFFF"/>
                </a:highlight>
                <a:latin typeface="Times New Roman"/>
                <a:ea typeface="Times New Roman"/>
                <a:cs typeface="Times New Roman"/>
                <a:sym typeface="Times New Roman"/>
              </a:rPr>
              <a:t>The Utility Software is system software that helps to maintain the proper and smooth functioning of a Computer System</a:t>
            </a:r>
            <a:endParaRPr sz="2150">
              <a:solidFill>
                <a:srgbClr val="000000"/>
              </a:solidFill>
              <a:highlight>
                <a:srgbClr val="FFFFFF"/>
              </a:highlight>
              <a:latin typeface="Times New Roman"/>
              <a:ea typeface="Times New Roman"/>
              <a:cs typeface="Times New Roman"/>
              <a:sym typeface="Times New Roman"/>
            </a:endParaRPr>
          </a:p>
          <a:p>
            <a:pPr marL="457200" lvl="0" indent="-365125" algn="l" rtl="0">
              <a:spcBef>
                <a:spcPts val="0"/>
              </a:spcBef>
              <a:spcAft>
                <a:spcPts val="0"/>
              </a:spcAft>
              <a:buClr>
                <a:srgbClr val="000000"/>
              </a:buClr>
              <a:buSzPts val="2150"/>
              <a:buFont typeface="Times New Roman"/>
              <a:buChar char="●"/>
            </a:pPr>
            <a:r>
              <a:rPr lang="en" sz="2150">
                <a:solidFill>
                  <a:srgbClr val="000000"/>
                </a:solidFill>
                <a:highlight>
                  <a:srgbClr val="FFFFFF"/>
                </a:highlight>
                <a:latin typeface="Times New Roman"/>
                <a:ea typeface="Times New Roman"/>
                <a:cs typeface="Times New Roman"/>
                <a:sym typeface="Times New Roman"/>
              </a:rPr>
              <a:t>Assists the Operating System to manage, organize, maintain, and optimize the functioning of the computer system.</a:t>
            </a:r>
            <a:endParaRPr sz="2150">
              <a:solidFill>
                <a:srgbClr val="000000"/>
              </a:solidFill>
              <a:highlight>
                <a:srgbClr val="FFFFFF"/>
              </a:highlight>
              <a:latin typeface="Times New Roman"/>
              <a:ea typeface="Times New Roman"/>
              <a:cs typeface="Times New Roman"/>
              <a:sym typeface="Times New Roman"/>
            </a:endParaRPr>
          </a:p>
          <a:p>
            <a:pPr marL="457200" lvl="0" indent="-390525" algn="l" rtl="0">
              <a:spcBef>
                <a:spcPts val="0"/>
              </a:spcBef>
              <a:spcAft>
                <a:spcPts val="0"/>
              </a:spcAft>
              <a:buClr>
                <a:srgbClr val="0000FF"/>
              </a:buClr>
              <a:buSzPts val="2550"/>
              <a:buFont typeface="Times New Roman"/>
              <a:buChar char="●"/>
            </a:pPr>
            <a:r>
              <a:rPr lang="en" sz="2050">
                <a:solidFill>
                  <a:srgbClr val="0000FF"/>
                </a:solidFill>
                <a:highlight>
                  <a:srgbClr val="FFFFFF"/>
                </a:highlight>
                <a:latin typeface="Times New Roman"/>
                <a:ea typeface="Times New Roman"/>
                <a:cs typeface="Times New Roman"/>
                <a:sym typeface="Times New Roman"/>
              </a:rPr>
              <a:t>EXAMPLES: </a:t>
            </a:r>
            <a:r>
              <a:rPr lang="en" sz="2150">
                <a:solidFill>
                  <a:srgbClr val="0000FF"/>
                </a:solidFill>
                <a:highlight>
                  <a:srgbClr val="FFFFFF"/>
                </a:highlight>
                <a:latin typeface="Times New Roman"/>
                <a:ea typeface="Times New Roman"/>
                <a:cs typeface="Times New Roman"/>
                <a:sym typeface="Times New Roman"/>
              </a:rPr>
              <a:t>Antivirus software, file management tools, data compression tools, disk management tools, disk cleaners, network managers etc.</a:t>
            </a:r>
            <a:endParaRPr sz="2650">
              <a:solidFill>
                <a:srgbClr val="0000FF"/>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sz="215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System Programming</a:t>
            </a:r>
            <a:endParaRPr/>
          </a:p>
        </p:txBody>
      </p:sp>
      <p:sp>
        <p:nvSpPr>
          <p:cNvPr id="172" name="Google Shape;172;p29"/>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78" name="Google Shape;178;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9" name="Google Shape;179;p30"/>
          <p:cNvPicPr preferRelativeResize="0"/>
          <p:nvPr/>
        </p:nvPicPr>
        <p:blipFill rotWithShape="1">
          <a:blip r:embed="rId3">
            <a:alphaModFix/>
          </a:blip>
          <a:srcRect l="38897" t="26974" r="24235" b="26015"/>
          <a:stretch/>
        </p:blipFill>
        <p:spPr>
          <a:xfrm>
            <a:off x="1041075" y="122775"/>
            <a:ext cx="6531649" cy="4682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311713" y="1433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Programming Language</a:t>
            </a:r>
            <a:endParaRPr/>
          </a:p>
        </p:txBody>
      </p:sp>
      <p:sp>
        <p:nvSpPr>
          <p:cNvPr id="185" name="Google Shape;185;p31"/>
          <p:cNvSpPr txBox="1">
            <a:spLocks noGrp="1"/>
          </p:cNvSpPr>
          <p:nvPr>
            <p:ph type="body" idx="1"/>
          </p:nvPr>
        </p:nvSpPr>
        <p:spPr>
          <a:xfrm>
            <a:off x="412275" y="1065175"/>
            <a:ext cx="4159800" cy="33888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700">
                <a:solidFill>
                  <a:srgbClr val="333333"/>
                </a:solidFill>
                <a:highlight>
                  <a:srgbClr val="FFFFFF"/>
                </a:highlight>
                <a:latin typeface="Roboto"/>
                <a:ea typeface="Roboto"/>
                <a:cs typeface="Roboto"/>
                <a:sym typeface="Roboto"/>
              </a:rPr>
              <a:t>A</a:t>
            </a:r>
            <a:r>
              <a:rPr lang="en">
                <a:solidFill>
                  <a:srgbClr val="333333"/>
                </a:solidFill>
                <a:highlight>
                  <a:srgbClr val="FFFFFF"/>
                </a:highlight>
                <a:latin typeface="Roboto"/>
                <a:ea typeface="Roboto"/>
                <a:cs typeface="Roboto"/>
                <a:sym typeface="Roboto"/>
              </a:rPr>
              <a:t> programming language defines a set of instructions that are compiled together to perform a specific task by the CPU (Central Processing Uni</a:t>
            </a:r>
            <a:r>
              <a:rPr lang="en" sz="1700">
                <a:solidFill>
                  <a:srgbClr val="333333"/>
                </a:solidFill>
                <a:highlight>
                  <a:srgbClr val="FFFFFF"/>
                </a:highlight>
                <a:latin typeface="Roboto"/>
                <a:ea typeface="Roboto"/>
                <a:cs typeface="Roboto"/>
                <a:sym typeface="Roboto"/>
              </a:rPr>
              <a:t>t).</a:t>
            </a:r>
            <a:endParaRPr sz="2300"/>
          </a:p>
        </p:txBody>
      </p:sp>
      <p:pic>
        <p:nvPicPr>
          <p:cNvPr id="186" name="Google Shape;186;p31"/>
          <p:cNvPicPr preferRelativeResize="0"/>
          <p:nvPr/>
        </p:nvPicPr>
        <p:blipFill>
          <a:blip r:embed="rId3">
            <a:alphaModFix/>
          </a:blip>
          <a:stretch>
            <a:fillRect/>
          </a:stretch>
        </p:blipFill>
        <p:spPr>
          <a:xfrm>
            <a:off x="4755575" y="324300"/>
            <a:ext cx="4159800" cy="3894614"/>
          </a:xfrm>
          <a:prstGeom prst="rect">
            <a:avLst/>
          </a:prstGeom>
          <a:noFill/>
          <a:ln>
            <a:noFill/>
          </a:ln>
        </p:spPr>
      </p:pic>
      <p:sp>
        <p:nvSpPr>
          <p:cNvPr id="187" name="Google Shape;187;p31"/>
          <p:cNvSpPr txBox="1"/>
          <p:nvPr/>
        </p:nvSpPr>
        <p:spPr>
          <a:xfrm>
            <a:off x="4547675" y="4453975"/>
            <a:ext cx="4367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https://www.javatpoint.com/classification-of-programming-languages</a:t>
            </a:r>
            <a:endParaRPr/>
          </a:p>
        </p:txBody>
      </p:sp>
      <p:pic>
        <p:nvPicPr>
          <p:cNvPr id="188" name="Google Shape;188;p31"/>
          <p:cNvPicPr preferRelativeResize="0"/>
          <p:nvPr/>
        </p:nvPicPr>
        <p:blipFill rotWithShape="1">
          <a:blip r:embed="rId4">
            <a:alphaModFix/>
          </a:blip>
          <a:srcRect l="25346" t="35174" r="56354" b="49999"/>
          <a:stretch/>
        </p:blipFill>
        <p:spPr>
          <a:xfrm>
            <a:off x="622350" y="2920975"/>
            <a:ext cx="3365107" cy="1532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CREDITS</a:t>
            </a:r>
            <a:endParaRPr/>
          </a:p>
        </p:txBody>
      </p:sp>
      <p:sp>
        <p:nvSpPr>
          <p:cNvPr id="74" name="Google Shape;74;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5" name="Google Shape;75;p14"/>
          <p:cNvPicPr preferRelativeResize="0"/>
          <p:nvPr/>
        </p:nvPicPr>
        <p:blipFill rotWithShape="1">
          <a:blip r:embed="rId3">
            <a:alphaModFix/>
          </a:blip>
          <a:srcRect l="35779" t="27700" r="16779" b="47226"/>
          <a:stretch/>
        </p:blipFill>
        <p:spPr>
          <a:xfrm>
            <a:off x="507275" y="1685350"/>
            <a:ext cx="8386974" cy="2826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94" name="Google Shape;194;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5" name="Google Shape;195;p32"/>
          <p:cNvPicPr preferRelativeResize="0"/>
          <p:nvPr/>
        </p:nvPicPr>
        <p:blipFill rotWithShape="1">
          <a:blip r:embed="rId3">
            <a:alphaModFix/>
          </a:blip>
          <a:srcRect l="39333" t="33759" r="23816" b="20459"/>
          <a:stretch/>
        </p:blipFill>
        <p:spPr>
          <a:xfrm>
            <a:off x="892375" y="221950"/>
            <a:ext cx="6791899" cy="46612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01" name="Google Shape;201;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2" name="Google Shape;202;p33"/>
          <p:cNvPicPr preferRelativeResize="0"/>
          <p:nvPr/>
        </p:nvPicPr>
        <p:blipFill rotWithShape="1">
          <a:blip r:embed="rId3">
            <a:alphaModFix/>
          </a:blip>
          <a:srcRect l="40115" t="33724" r="28439" b="18776"/>
          <a:stretch/>
        </p:blipFill>
        <p:spPr>
          <a:xfrm>
            <a:off x="1536900" y="0"/>
            <a:ext cx="6202726" cy="50319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08" name="Google Shape;208;p3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9" name="Google Shape;209;p34"/>
          <p:cNvPicPr preferRelativeResize="0"/>
          <p:nvPr/>
        </p:nvPicPr>
        <p:blipFill>
          <a:blip r:embed="rId3">
            <a:alphaModFix/>
          </a:blip>
          <a:stretch>
            <a:fillRect/>
          </a:stretch>
        </p:blipFill>
        <p:spPr>
          <a:xfrm>
            <a:off x="2823856" y="0"/>
            <a:ext cx="3743588" cy="5143501"/>
          </a:xfrm>
          <a:prstGeom prst="rect">
            <a:avLst/>
          </a:prstGeom>
          <a:noFill/>
          <a:ln>
            <a:noFill/>
          </a:ln>
        </p:spPr>
      </p:pic>
      <p:sp>
        <p:nvSpPr>
          <p:cNvPr id="210" name="Google Shape;210;p34"/>
          <p:cNvSpPr txBox="1"/>
          <p:nvPr/>
        </p:nvSpPr>
        <p:spPr>
          <a:xfrm>
            <a:off x="5402100" y="2571750"/>
            <a:ext cx="185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Open Sans"/>
                <a:ea typeface="Open Sans"/>
                <a:cs typeface="Open Sans"/>
                <a:sym typeface="Open Sans"/>
              </a:rPr>
              <a:t>Object code</a:t>
            </a:r>
            <a:endParaRPr b="1">
              <a:solidFill>
                <a:srgbClr val="FF0000"/>
              </a:solidFill>
              <a:latin typeface="Open Sans"/>
              <a:ea typeface="Open Sans"/>
              <a:cs typeface="Open Sans"/>
              <a:sym typeface="Open Sans"/>
            </a:endParaRPr>
          </a:p>
        </p:txBody>
      </p:sp>
      <p:sp>
        <p:nvSpPr>
          <p:cNvPr id="211" name="Google Shape;211;p34"/>
          <p:cNvSpPr txBox="1"/>
          <p:nvPr/>
        </p:nvSpPr>
        <p:spPr>
          <a:xfrm>
            <a:off x="5180950" y="357182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Open Sans"/>
                <a:ea typeface="Open Sans"/>
                <a:cs typeface="Open Sans"/>
                <a:sym typeface="Open Sans"/>
              </a:rPr>
              <a:t>Executable file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lnSpc>
                <a:spcPct val="125000"/>
              </a:lnSpc>
              <a:spcBef>
                <a:spcPts val="0"/>
              </a:spcBef>
              <a:spcAft>
                <a:spcPts val="0"/>
              </a:spcAft>
              <a:buNone/>
            </a:pPr>
            <a:r>
              <a:rPr lang="en" sz="2800">
                <a:solidFill>
                  <a:srgbClr val="FF9900"/>
                </a:solidFill>
                <a:latin typeface="Arial"/>
                <a:ea typeface="Arial"/>
                <a:cs typeface="Arial"/>
                <a:sym typeface="Arial"/>
              </a:rPr>
              <a:t>Preprocessor</a:t>
            </a:r>
            <a:endParaRPr sz="2800">
              <a:solidFill>
                <a:srgbClr val="FF9900"/>
              </a:solidFill>
              <a:latin typeface="Arial"/>
              <a:ea typeface="Arial"/>
              <a:cs typeface="Arial"/>
              <a:sym typeface="Arial"/>
            </a:endParaRPr>
          </a:p>
          <a:p>
            <a:pPr marL="0" lvl="0" indent="0" algn="l" rtl="0">
              <a:spcBef>
                <a:spcPts val="0"/>
              </a:spcBef>
              <a:spcAft>
                <a:spcPts val="0"/>
              </a:spcAft>
              <a:buNone/>
            </a:pPr>
            <a:endParaRPr/>
          </a:p>
        </p:txBody>
      </p:sp>
      <p:sp>
        <p:nvSpPr>
          <p:cNvPr id="217" name="Google Shape;217;p3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400">
                <a:solidFill>
                  <a:srgbClr val="000000"/>
                </a:solidFill>
                <a:highlight>
                  <a:srgbClr val="FFFFFF"/>
                </a:highlight>
                <a:latin typeface="Nunito"/>
                <a:ea typeface="Nunito"/>
                <a:cs typeface="Nunito"/>
                <a:sym typeface="Nunito"/>
              </a:rPr>
              <a:t>A preprocessor, generally considered as a part of compiler, is a tool that produces input for compilers. It deals with macro-processing, augmentation, file inclusion, language extension, etc.</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11700" y="1433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Softwares of Computer</a:t>
            </a:r>
            <a:endParaRPr/>
          </a:p>
        </p:txBody>
      </p:sp>
      <p:sp>
        <p:nvSpPr>
          <p:cNvPr id="223" name="Google Shape;223;p36"/>
          <p:cNvSpPr txBox="1">
            <a:spLocks noGrp="1"/>
          </p:cNvSpPr>
          <p:nvPr>
            <p:ph type="body" idx="1"/>
          </p:nvPr>
        </p:nvSpPr>
        <p:spPr>
          <a:xfrm>
            <a:off x="397900" y="8507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0000FF"/>
                </a:solidFill>
              </a:rPr>
              <a:t>Translator Software:</a:t>
            </a:r>
            <a:endParaRPr b="1">
              <a:solidFill>
                <a:srgbClr val="0000FF"/>
              </a:solidFill>
            </a:endParaRPr>
          </a:p>
          <a:p>
            <a:pPr marL="457200" lvl="0" indent="-342900" algn="l" rtl="0">
              <a:spcBef>
                <a:spcPts val="1200"/>
              </a:spcBef>
              <a:spcAft>
                <a:spcPts val="0"/>
              </a:spcAft>
              <a:buClr>
                <a:srgbClr val="222222"/>
              </a:buClr>
              <a:buSzPts val="1800"/>
              <a:buChar char="●"/>
            </a:pPr>
            <a:r>
              <a:rPr lang="en" b="1">
                <a:solidFill>
                  <a:srgbClr val="222222"/>
                </a:solidFill>
              </a:rPr>
              <a:t>Used to convert a program written in high level language/assembly to a form that machines can understand.</a:t>
            </a:r>
            <a:endParaRPr b="1">
              <a:solidFill>
                <a:srgbClr val="222222"/>
              </a:solidFill>
            </a:endParaRPr>
          </a:p>
          <a:p>
            <a:pPr marL="457200" lvl="0" indent="-342900" algn="l" rtl="0">
              <a:spcBef>
                <a:spcPts val="0"/>
              </a:spcBef>
              <a:spcAft>
                <a:spcPts val="0"/>
              </a:spcAft>
              <a:buClr>
                <a:srgbClr val="222222"/>
              </a:buClr>
              <a:buSzPts val="1800"/>
              <a:buChar char="●"/>
            </a:pPr>
            <a:r>
              <a:rPr lang="en" b="1">
                <a:solidFill>
                  <a:srgbClr val="222222"/>
                </a:solidFill>
              </a:rPr>
              <a:t>The translated program is called Object code</a:t>
            </a:r>
            <a:endParaRPr b="1">
              <a:solidFill>
                <a:srgbClr val="222222"/>
              </a:solidFill>
            </a:endParaRPr>
          </a:p>
          <a:p>
            <a:pPr marL="457200" lvl="0" indent="-342900" algn="l" rtl="0">
              <a:spcBef>
                <a:spcPts val="0"/>
              </a:spcBef>
              <a:spcAft>
                <a:spcPts val="0"/>
              </a:spcAft>
              <a:buClr>
                <a:srgbClr val="222222"/>
              </a:buClr>
              <a:buSzPts val="1800"/>
              <a:buChar char="●"/>
            </a:pPr>
            <a:r>
              <a:rPr lang="en" b="1">
                <a:solidFill>
                  <a:srgbClr val="222222"/>
                </a:solidFill>
              </a:rPr>
              <a:t>Three kinds of Translator software:</a:t>
            </a:r>
            <a:endParaRPr b="1">
              <a:solidFill>
                <a:srgbClr val="222222"/>
              </a:solidFill>
            </a:endParaRPr>
          </a:p>
          <a:p>
            <a:pPr marL="457200" lvl="0" indent="-342900" algn="l" rtl="0">
              <a:spcBef>
                <a:spcPts val="0"/>
              </a:spcBef>
              <a:spcAft>
                <a:spcPts val="0"/>
              </a:spcAft>
              <a:buClr>
                <a:srgbClr val="222222"/>
              </a:buClr>
              <a:buSzPts val="1800"/>
              <a:buChar char="❏"/>
            </a:pPr>
            <a:r>
              <a:rPr lang="en" b="1">
                <a:solidFill>
                  <a:srgbClr val="222222"/>
                </a:solidFill>
              </a:rPr>
              <a:t>Assembler</a:t>
            </a:r>
            <a:endParaRPr b="1">
              <a:solidFill>
                <a:srgbClr val="222222"/>
              </a:solidFill>
            </a:endParaRPr>
          </a:p>
          <a:p>
            <a:pPr marL="457200" lvl="0" indent="-342900" algn="l" rtl="0">
              <a:spcBef>
                <a:spcPts val="0"/>
              </a:spcBef>
              <a:spcAft>
                <a:spcPts val="0"/>
              </a:spcAft>
              <a:buClr>
                <a:srgbClr val="222222"/>
              </a:buClr>
              <a:buSzPts val="1800"/>
              <a:buChar char="❏"/>
            </a:pPr>
            <a:r>
              <a:rPr lang="en" b="1">
                <a:solidFill>
                  <a:srgbClr val="222222"/>
                </a:solidFill>
              </a:rPr>
              <a:t>Compiler</a:t>
            </a:r>
            <a:endParaRPr b="1">
              <a:solidFill>
                <a:srgbClr val="222222"/>
              </a:solidFill>
            </a:endParaRPr>
          </a:p>
          <a:p>
            <a:pPr marL="457200" lvl="0" indent="-342900" algn="l" rtl="0">
              <a:spcBef>
                <a:spcPts val="0"/>
              </a:spcBef>
              <a:spcAft>
                <a:spcPts val="0"/>
              </a:spcAft>
              <a:buClr>
                <a:srgbClr val="222222"/>
              </a:buClr>
              <a:buSzPts val="1800"/>
              <a:buChar char="❏"/>
            </a:pPr>
            <a:r>
              <a:rPr lang="en" b="1">
                <a:solidFill>
                  <a:srgbClr val="222222"/>
                </a:solidFill>
              </a:rPr>
              <a:t>Interpreter</a:t>
            </a:r>
            <a:endParaRPr b="1">
              <a:solidFill>
                <a:srgbClr val="22222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311700" y="215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Compiler</a:t>
            </a:r>
            <a:endParaRPr/>
          </a:p>
        </p:txBody>
      </p:sp>
      <p:sp>
        <p:nvSpPr>
          <p:cNvPr id="229" name="Google Shape;229;p37"/>
          <p:cNvSpPr txBox="1">
            <a:spLocks noGrp="1"/>
          </p:cNvSpPr>
          <p:nvPr>
            <p:ph type="body" idx="1"/>
          </p:nvPr>
        </p:nvSpPr>
        <p:spPr>
          <a:xfrm>
            <a:off x="311700" y="922550"/>
            <a:ext cx="3912300" cy="3545700"/>
          </a:xfrm>
          <a:prstGeom prst="rect">
            <a:avLst/>
          </a:prstGeom>
        </p:spPr>
        <p:txBody>
          <a:bodyPr spcFirstLastPara="1" wrap="square" lIns="91425" tIns="91425" rIns="91425" bIns="91425" anchor="t" anchorCtr="0">
            <a:normAutofit fontScale="92500"/>
          </a:bodyPr>
          <a:lstStyle/>
          <a:p>
            <a:pPr marL="457200" lvl="0" indent="-369570" algn="l" rtl="0">
              <a:spcBef>
                <a:spcPts val="0"/>
              </a:spcBef>
              <a:spcAft>
                <a:spcPts val="0"/>
              </a:spcAft>
              <a:buClr>
                <a:srgbClr val="000000"/>
              </a:buClr>
              <a:buSzPct val="100000"/>
              <a:buFont typeface="Times New Roman"/>
              <a:buChar char="●"/>
            </a:pPr>
            <a:r>
              <a:rPr lang="en" sz="2400">
                <a:solidFill>
                  <a:srgbClr val="000000"/>
                </a:solidFill>
                <a:highlight>
                  <a:srgbClr val="FFFFFF"/>
                </a:highlight>
                <a:latin typeface="Times New Roman"/>
                <a:ea typeface="Times New Roman"/>
                <a:cs typeface="Times New Roman"/>
                <a:sym typeface="Times New Roman"/>
              </a:rPr>
              <a:t>A compiler is a program that converts high-level language to assembly language.</a:t>
            </a:r>
            <a:endParaRPr sz="2400">
              <a:solidFill>
                <a:srgbClr val="000000"/>
              </a:solidFill>
              <a:highlight>
                <a:srgbClr val="FFFFFF"/>
              </a:highlight>
              <a:latin typeface="Times New Roman"/>
              <a:ea typeface="Times New Roman"/>
              <a:cs typeface="Times New Roman"/>
              <a:sym typeface="Times New Roman"/>
            </a:endParaRPr>
          </a:p>
          <a:p>
            <a:pPr marL="457200" lvl="0" indent="0" algn="l" rtl="0">
              <a:spcBef>
                <a:spcPts val="1200"/>
              </a:spcBef>
              <a:spcAft>
                <a:spcPts val="0"/>
              </a:spcAft>
              <a:buNone/>
            </a:pPr>
            <a:endParaRPr sz="2400">
              <a:solidFill>
                <a:srgbClr val="000000"/>
              </a:solidFill>
              <a:highlight>
                <a:srgbClr val="FFFFFF"/>
              </a:highlight>
              <a:latin typeface="Times New Roman"/>
              <a:ea typeface="Times New Roman"/>
              <a:cs typeface="Times New Roman"/>
              <a:sym typeface="Times New Roman"/>
            </a:endParaRPr>
          </a:p>
          <a:p>
            <a:pPr marL="457200" lvl="0" indent="-369570" algn="l" rtl="0">
              <a:spcBef>
                <a:spcPts val="1200"/>
              </a:spcBef>
              <a:spcAft>
                <a:spcPts val="0"/>
              </a:spcAft>
              <a:buClr>
                <a:srgbClr val="000000"/>
              </a:buClr>
              <a:buSzPct val="100000"/>
              <a:buFont typeface="Times New Roman"/>
              <a:buChar char="●"/>
            </a:pPr>
            <a:r>
              <a:rPr lang="en" sz="2400">
                <a:solidFill>
                  <a:srgbClr val="000000"/>
                </a:solidFill>
                <a:highlight>
                  <a:srgbClr val="FFFFFF"/>
                </a:highlight>
                <a:latin typeface="Times New Roman"/>
                <a:ea typeface="Times New Roman"/>
                <a:cs typeface="Times New Roman"/>
                <a:sym typeface="Times New Roman"/>
              </a:rPr>
              <a:t>Specifies the error at the end of compilation with line numbers</a:t>
            </a:r>
            <a:endParaRPr sz="240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sz="2400">
              <a:solidFill>
                <a:srgbClr val="000000"/>
              </a:solidFill>
              <a:highlight>
                <a:srgbClr val="FFFFFF"/>
              </a:highlight>
              <a:latin typeface="Times New Roman"/>
              <a:ea typeface="Times New Roman"/>
              <a:cs typeface="Times New Roman"/>
              <a:sym typeface="Times New Roman"/>
            </a:endParaRPr>
          </a:p>
        </p:txBody>
      </p:sp>
      <p:pic>
        <p:nvPicPr>
          <p:cNvPr id="230" name="Google Shape;230;p37"/>
          <p:cNvPicPr preferRelativeResize="0"/>
          <p:nvPr/>
        </p:nvPicPr>
        <p:blipFill>
          <a:blip r:embed="rId3">
            <a:alphaModFix/>
          </a:blip>
          <a:stretch>
            <a:fillRect/>
          </a:stretch>
        </p:blipFill>
        <p:spPr>
          <a:xfrm>
            <a:off x="4462625" y="1579200"/>
            <a:ext cx="4369675" cy="198509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311700" y="1720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Interpreter</a:t>
            </a:r>
            <a:endParaRPr/>
          </a:p>
        </p:txBody>
      </p:sp>
      <p:sp>
        <p:nvSpPr>
          <p:cNvPr id="236" name="Google Shape;236;p38"/>
          <p:cNvSpPr txBox="1">
            <a:spLocks noGrp="1"/>
          </p:cNvSpPr>
          <p:nvPr>
            <p:ph type="body" idx="1"/>
          </p:nvPr>
        </p:nvSpPr>
        <p:spPr>
          <a:xfrm>
            <a:off x="311700" y="920400"/>
            <a:ext cx="8520600" cy="3302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Nunito"/>
              <a:buChar char="●"/>
            </a:pPr>
            <a:r>
              <a:rPr lang="en" sz="2200">
                <a:solidFill>
                  <a:srgbClr val="000000"/>
                </a:solidFill>
                <a:highlight>
                  <a:srgbClr val="FFFFFF"/>
                </a:highlight>
                <a:latin typeface="Nunito"/>
                <a:ea typeface="Nunito"/>
                <a:cs typeface="Nunito"/>
                <a:sym typeface="Nunito"/>
              </a:rPr>
              <a:t>Translates high-level language into low-level machine language. </a:t>
            </a:r>
            <a:endParaRPr sz="2200">
              <a:solidFill>
                <a:srgbClr val="000000"/>
              </a:solidFill>
              <a:highlight>
                <a:srgbClr val="FFFFFF"/>
              </a:highlight>
              <a:latin typeface="Nunito"/>
              <a:ea typeface="Nunito"/>
              <a:cs typeface="Nunito"/>
              <a:sym typeface="Nunito"/>
            </a:endParaRPr>
          </a:p>
          <a:p>
            <a:pPr marL="457200" lvl="0" indent="-368300" algn="l" rtl="0">
              <a:spcBef>
                <a:spcPts val="0"/>
              </a:spcBef>
              <a:spcAft>
                <a:spcPts val="0"/>
              </a:spcAft>
              <a:buClr>
                <a:srgbClr val="000000"/>
              </a:buClr>
              <a:buSzPts val="2200"/>
              <a:buFont typeface="Nunito"/>
              <a:buChar char="●"/>
            </a:pPr>
            <a:r>
              <a:rPr lang="en" sz="2200">
                <a:solidFill>
                  <a:srgbClr val="000000"/>
                </a:solidFill>
                <a:highlight>
                  <a:srgbClr val="FFFFFF"/>
                </a:highlight>
                <a:latin typeface="Nunito"/>
                <a:ea typeface="Nunito"/>
                <a:cs typeface="Nunito"/>
                <a:sym typeface="Nunito"/>
              </a:rPr>
              <a:t>A compiler reads the whole source code at once, creates tokens, checks semantics, generates intermediate code, executes the whole program and may involve many passes. In contrast, an interpreter reads a statement from the input, converts it to an intermediate code, executes it, then takes the next statement in sequence. </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Interpreter</a:t>
            </a:r>
            <a:endParaRPr/>
          </a:p>
        </p:txBody>
      </p:sp>
      <p:sp>
        <p:nvSpPr>
          <p:cNvPr id="242" name="Google Shape;242;p3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Clr>
                <a:srgbClr val="000000"/>
              </a:buClr>
              <a:buSzPts val="2400"/>
              <a:buFont typeface="Nunito"/>
              <a:buChar char="●"/>
            </a:pPr>
            <a:r>
              <a:rPr lang="en" sz="2400">
                <a:solidFill>
                  <a:srgbClr val="000000"/>
                </a:solidFill>
                <a:highlight>
                  <a:srgbClr val="FFFFFF"/>
                </a:highlight>
                <a:latin typeface="Nunito"/>
                <a:ea typeface="Nunito"/>
                <a:cs typeface="Nunito"/>
                <a:sym typeface="Nunito"/>
              </a:rPr>
              <a:t>If an error occurs, an interpreter stops execution and reports it. whereas a compiler reads the whole program even if it encounters several errors.</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Assembler</a:t>
            </a:r>
            <a:endParaRPr/>
          </a:p>
        </p:txBody>
      </p:sp>
      <p:sp>
        <p:nvSpPr>
          <p:cNvPr id="248" name="Google Shape;248;p4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Clr>
                <a:srgbClr val="000000"/>
              </a:buClr>
              <a:buSzPts val="2400"/>
              <a:buFont typeface="Nunito"/>
              <a:buChar char="●"/>
            </a:pPr>
            <a:r>
              <a:rPr lang="en" sz="2400">
                <a:solidFill>
                  <a:srgbClr val="000000"/>
                </a:solidFill>
                <a:highlight>
                  <a:srgbClr val="FFFFFF"/>
                </a:highlight>
                <a:latin typeface="Nunito"/>
                <a:ea typeface="Nunito"/>
                <a:cs typeface="Nunito"/>
                <a:sym typeface="Nunito"/>
              </a:rPr>
              <a:t>An assembler translates assembly language programs into machine code.</a:t>
            </a:r>
            <a:endParaRPr sz="2400">
              <a:solidFill>
                <a:srgbClr val="000000"/>
              </a:solidFill>
              <a:highlight>
                <a:srgbClr val="FFFFFF"/>
              </a:highlight>
              <a:latin typeface="Nunito"/>
              <a:ea typeface="Nunito"/>
              <a:cs typeface="Nunito"/>
              <a:sym typeface="Nunito"/>
            </a:endParaRPr>
          </a:p>
          <a:p>
            <a:pPr marL="457200" lvl="0" indent="-381000" algn="l" rtl="0">
              <a:spcBef>
                <a:spcPts val="0"/>
              </a:spcBef>
              <a:spcAft>
                <a:spcPts val="0"/>
              </a:spcAft>
              <a:buClr>
                <a:srgbClr val="000000"/>
              </a:buClr>
              <a:buSzPts val="2400"/>
              <a:buFont typeface="Nunito"/>
              <a:buChar char="●"/>
            </a:pPr>
            <a:r>
              <a:rPr lang="en" sz="2400">
                <a:solidFill>
                  <a:srgbClr val="000000"/>
                </a:solidFill>
                <a:highlight>
                  <a:srgbClr val="FFFFFF"/>
                </a:highlight>
                <a:latin typeface="Nunito"/>
                <a:ea typeface="Nunito"/>
                <a:cs typeface="Nunito"/>
                <a:sym typeface="Nunito"/>
              </a:rPr>
              <a:t>The output of an assembler is called an object file, which contains a combination of machine instructions as well as the data required to place these instructions in memory.</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1"/>
          <p:cNvSpPr txBox="1">
            <a:spLocks noGrp="1"/>
          </p:cNvSpPr>
          <p:nvPr>
            <p:ph type="title"/>
          </p:nvPr>
        </p:nvSpPr>
        <p:spPr>
          <a:xfrm>
            <a:off x="455375" y="1576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Linker</a:t>
            </a:r>
            <a:endParaRPr/>
          </a:p>
        </p:txBody>
      </p:sp>
      <p:sp>
        <p:nvSpPr>
          <p:cNvPr id="254" name="Google Shape;254;p41"/>
          <p:cNvSpPr txBox="1">
            <a:spLocks noGrp="1"/>
          </p:cNvSpPr>
          <p:nvPr>
            <p:ph type="body" idx="1"/>
          </p:nvPr>
        </p:nvSpPr>
        <p:spPr>
          <a:xfrm>
            <a:off x="311700" y="920400"/>
            <a:ext cx="8520600" cy="3677100"/>
          </a:xfrm>
          <a:prstGeom prst="rect">
            <a:avLst/>
          </a:prstGeom>
        </p:spPr>
        <p:txBody>
          <a:bodyPr spcFirstLastPara="1" wrap="square" lIns="91425" tIns="91425" rIns="91425" bIns="91425" anchor="t" anchorCtr="0">
            <a:normAutofit lnSpcReduction="10000"/>
          </a:bodyPr>
          <a:lstStyle/>
          <a:p>
            <a:pPr marL="457200" lvl="0" indent="-381000" algn="l" rtl="0">
              <a:spcBef>
                <a:spcPts val="0"/>
              </a:spcBef>
              <a:spcAft>
                <a:spcPts val="0"/>
              </a:spcAft>
              <a:buClr>
                <a:srgbClr val="000000"/>
              </a:buClr>
              <a:buSzPts val="2400"/>
              <a:buFont typeface="Nunito"/>
              <a:buChar char="●"/>
            </a:pPr>
            <a:r>
              <a:rPr lang="en" sz="2400">
                <a:solidFill>
                  <a:srgbClr val="000000"/>
                </a:solidFill>
                <a:highlight>
                  <a:srgbClr val="FFFFFF"/>
                </a:highlight>
                <a:latin typeface="Nunito"/>
                <a:ea typeface="Nunito"/>
                <a:cs typeface="Nunito"/>
                <a:sym typeface="Nunito"/>
              </a:rPr>
              <a:t>Linker is a computer program that links and merges various object files together in order to make an executable file. </a:t>
            </a:r>
            <a:endParaRPr sz="2400">
              <a:solidFill>
                <a:srgbClr val="000000"/>
              </a:solidFill>
              <a:highlight>
                <a:srgbClr val="FFFFFF"/>
              </a:highlight>
              <a:latin typeface="Nunito"/>
              <a:ea typeface="Nunito"/>
              <a:cs typeface="Nunito"/>
              <a:sym typeface="Nunito"/>
            </a:endParaRPr>
          </a:p>
          <a:p>
            <a:pPr marL="457200" lvl="0" indent="-381000" algn="l" rtl="0">
              <a:spcBef>
                <a:spcPts val="0"/>
              </a:spcBef>
              <a:spcAft>
                <a:spcPts val="0"/>
              </a:spcAft>
              <a:buClr>
                <a:srgbClr val="000000"/>
              </a:buClr>
              <a:buSzPts val="2400"/>
              <a:buFont typeface="Nunito"/>
              <a:buChar char="●"/>
            </a:pPr>
            <a:r>
              <a:rPr lang="en" sz="2400">
                <a:solidFill>
                  <a:srgbClr val="000000"/>
                </a:solidFill>
                <a:highlight>
                  <a:srgbClr val="FFFFFF"/>
                </a:highlight>
                <a:latin typeface="Nunito"/>
                <a:ea typeface="Nunito"/>
                <a:cs typeface="Nunito"/>
                <a:sym typeface="Nunito"/>
              </a:rPr>
              <a:t>The major task of a linker is to search and locate referenced module/routines in a program and to determine the memory location where these codes will be loaded, making the program instruction to have absolute references.</a:t>
            </a:r>
            <a:endParaRPr sz="2400">
              <a:solidFill>
                <a:srgbClr val="000000"/>
              </a:solidFill>
              <a:highlight>
                <a:srgbClr val="FFFFFF"/>
              </a:highlight>
              <a:latin typeface="Nunito"/>
              <a:ea typeface="Nunito"/>
              <a:cs typeface="Nunito"/>
              <a:sym typeface="Nunito"/>
            </a:endParaRPr>
          </a:p>
          <a:p>
            <a:pPr marL="457200" lvl="0" indent="-381000" algn="l" rtl="0">
              <a:spcBef>
                <a:spcPts val="0"/>
              </a:spcBef>
              <a:spcAft>
                <a:spcPts val="0"/>
              </a:spcAft>
              <a:buClr>
                <a:srgbClr val="000000"/>
              </a:buClr>
              <a:buSzPts val="2400"/>
              <a:buFont typeface="Nunito"/>
              <a:buChar char="●"/>
            </a:pPr>
            <a:r>
              <a:rPr lang="en" sz="2400">
                <a:solidFill>
                  <a:srgbClr val="000000"/>
                </a:solidFill>
                <a:highlight>
                  <a:srgbClr val="FFFFFF"/>
                </a:highlight>
                <a:latin typeface="Nunito"/>
                <a:ea typeface="Nunito"/>
                <a:cs typeface="Nunito"/>
                <a:sym typeface="Nunito"/>
              </a:rPr>
              <a:t>Produces .exe file</a:t>
            </a:r>
            <a:endParaRPr sz="2400">
              <a:solidFill>
                <a:srgbClr val="000000"/>
              </a:solidFill>
              <a:highlight>
                <a:srgbClr val="FFFFFF"/>
              </a:highlight>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Course Outcomes (CO)</a:t>
            </a:r>
            <a:endParaRPr/>
          </a:p>
        </p:txBody>
      </p:sp>
      <p:sp>
        <p:nvSpPr>
          <p:cNvPr id="81" name="Google Shape;81;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2" name="Google Shape;82;p15"/>
          <p:cNvPicPr preferRelativeResize="0"/>
          <p:nvPr/>
        </p:nvPicPr>
        <p:blipFill rotWithShape="1">
          <a:blip r:embed="rId3">
            <a:alphaModFix/>
          </a:blip>
          <a:srcRect l="34567" t="22646" r="16253" b="42459"/>
          <a:stretch/>
        </p:blipFill>
        <p:spPr>
          <a:xfrm>
            <a:off x="172425" y="1204157"/>
            <a:ext cx="8590849" cy="342704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60" name="Google Shape;260;p4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1" name="Google Shape;261;p42"/>
          <p:cNvPicPr preferRelativeResize="0"/>
          <p:nvPr/>
        </p:nvPicPr>
        <p:blipFill rotWithShape="1">
          <a:blip r:embed="rId3">
            <a:alphaModFix/>
          </a:blip>
          <a:srcRect l="33150" t="22385" r="10758" b="15912"/>
          <a:stretch/>
        </p:blipFill>
        <p:spPr>
          <a:xfrm>
            <a:off x="632150" y="445025"/>
            <a:ext cx="7413548" cy="4584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67" name="Google Shape;267;p4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8" name="Google Shape;268;p43"/>
          <p:cNvPicPr preferRelativeResize="0"/>
          <p:nvPr/>
        </p:nvPicPr>
        <p:blipFill rotWithShape="1">
          <a:blip r:embed="rId3">
            <a:alphaModFix/>
          </a:blip>
          <a:srcRect l="34422" t="31105" r="20301" b="12860"/>
          <a:stretch/>
        </p:blipFill>
        <p:spPr>
          <a:xfrm>
            <a:off x="1181300" y="445025"/>
            <a:ext cx="6304076" cy="43866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5"/>
          <p:cNvSpPr txBox="1">
            <a:spLocks noGrp="1"/>
          </p:cNvSpPr>
          <p:nvPr>
            <p:ph type="title"/>
          </p:nvPr>
        </p:nvSpPr>
        <p:spPr>
          <a:xfrm>
            <a:off x="311700" y="2839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linking:</a:t>
            </a:r>
            <a:endParaRPr/>
          </a:p>
        </p:txBody>
      </p:sp>
      <p:sp>
        <p:nvSpPr>
          <p:cNvPr id="280" name="Google Shape;280;p45"/>
          <p:cNvSpPr txBox="1">
            <a:spLocks noGrp="1"/>
          </p:cNvSpPr>
          <p:nvPr>
            <p:ph type="body" idx="1"/>
          </p:nvPr>
        </p:nvSpPr>
        <p:spPr>
          <a:xfrm>
            <a:off x="311700" y="10928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b="1">
                <a:solidFill>
                  <a:srgbClr val="0000FF"/>
                </a:solidFill>
                <a:highlight>
                  <a:srgbClr val="FFFFFF"/>
                </a:highlight>
                <a:latin typeface="Arial"/>
                <a:ea typeface="Arial"/>
                <a:cs typeface="Arial"/>
                <a:sym typeface="Arial"/>
              </a:rPr>
              <a:t>1. Static Linking –</a:t>
            </a:r>
            <a:endParaRPr sz="1900" b="1">
              <a:solidFill>
                <a:srgbClr val="0000FF"/>
              </a:solidFill>
              <a:highlight>
                <a:srgbClr val="FFFFFF"/>
              </a:highlight>
              <a:latin typeface="Arial"/>
              <a:ea typeface="Arial"/>
              <a:cs typeface="Arial"/>
              <a:sym typeface="Arial"/>
            </a:endParaRPr>
          </a:p>
          <a:p>
            <a:pPr marL="457200" lvl="0" indent="-355600" algn="l" rtl="0">
              <a:spcBef>
                <a:spcPts val="1200"/>
              </a:spcBef>
              <a:spcAft>
                <a:spcPts val="0"/>
              </a:spcAft>
              <a:buClr>
                <a:srgbClr val="273239"/>
              </a:buClr>
              <a:buSzPts val="2000"/>
              <a:buFont typeface="Arial"/>
              <a:buChar char="●"/>
            </a:pPr>
            <a:r>
              <a:rPr lang="en" sz="2000">
                <a:solidFill>
                  <a:srgbClr val="273239"/>
                </a:solidFill>
                <a:highlight>
                  <a:srgbClr val="FFFFFF"/>
                </a:highlight>
                <a:latin typeface="Arial"/>
                <a:ea typeface="Arial"/>
                <a:cs typeface="Arial"/>
                <a:sym typeface="Arial"/>
              </a:rPr>
              <a:t> It is performed during the compilation of source program.</a:t>
            </a:r>
            <a:endParaRPr sz="2000">
              <a:solidFill>
                <a:srgbClr val="273239"/>
              </a:solidFill>
              <a:highlight>
                <a:srgbClr val="FFFFFF"/>
              </a:highlight>
              <a:latin typeface="Arial"/>
              <a:ea typeface="Arial"/>
              <a:cs typeface="Arial"/>
              <a:sym typeface="Arial"/>
            </a:endParaRPr>
          </a:p>
          <a:p>
            <a:pPr marL="457200" lvl="0" indent="-355600" algn="l" rtl="0">
              <a:spcBef>
                <a:spcPts val="0"/>
              </a:spcBef>
              <a:spcAft>
                <a:spcPts val="0"/>
              </a:spcAft>
              <a:buClr>
                <a:srgbClr val="273239"/>
              </a:buClr>
              <a:buSzPts val="2000"/>
              <a:buFont typeface="Arial"/>
              <a:buChar char="●"/>
            </a:pPr>
            <a:r>
              <a:rPr lang="en" sz="2000">
                <a:solidFill>
                  <a:srgbClr val="273239"/>
                </a:solidFill>
                <a:highlight>
                  <a:srgbClr val="FFFFFF"/>
                </a:highlight>
                <a:latin typeface="Arial"/>
                <a:ea typeface="Arial"/>
                <a:cs typeface="Arial"/>
                <a:sym typeface="Arial"/>
              </a:rPr>
              <a:t> Linking is performed before execution in static linking. </a:t>
            </a:r>
            <a:endParaRPr sz="2000">
              <a:solidFill>
                <a:srgbClr val="273239"/>
              </a:solidFill>
              <a:highlight>
                <a:srgbClr val="FFFFFF"/>
              </a:highlight>
              <a:latin typeface="Arial"/>
              <a:ea typeface="Arial"/>
              <a:cs typeface="Arial"/>
              <a:sym typeface="Arial"/>
            </a:endParaRPr>
          </a:p>
          <a:p>
            <a:pPr marL="457200" lvl="0" indent="-355600" algn="l" rtl="0">
              <a:spcBef>
                <a:spcPts val="0"/>
              </a:spcBef>
              <a:spcAft>
                <a:spcPts val="0"/>
              </a:spcAft>
              <a:buClr>
                <a:srgbClr val="273239"/>
              </a:buClr>
              <a:buSzPts val="2000"/>
              <a:buFont typeface="Arial"/>
              <a:buChar char="●"/>
            </a:pPr>
            <a:r>
              <a:rPr lang="en" sz="2000">
                <a:solidFill>
                  <a:srgbClr val="273239"/>
                </a:solidFill>
                <a:highlight>
                  <a:srgbClr val="FFFFFF"/>
                </a:highlight>
                <a:latin typeface="Arial"/>
                <a:ea typeface="Arial"/>
                <a:cs typeface="Arial"/>
                <a:sym typeface="Arial"/>
              </a:rPr>
              <a:t>It takes collection of relocatable object file and command-line arguments and generates a fully linked object file that can be loaded and run. </a:t>
            </a:r>
            <a:endParaRPr sz="2000">
              <a:solidFill>
                <a:srgbClr val="273239"/>
              </a:solidFill>
              <a:highlight>
                <a:srgbClr val="FFFFFF"/>
              </a:highlight>
              <a:latin typeface="Arial"/>
              <a:ea typeface="Arial"/>
              <a:cs typeface="Arial"/>
              <a:sym typeface="Arial"/>
            </a:endParaRPr>
          </a:p>
          <a:p>
            <a:pPr marL="457200" lvl="0" indent="0" algn="l" rtl="0">
              <a:spcBef>
                <a:spcPts val="1200"/>
              </a:spcBef>
              <a:spcAft>
                <a:spcPts val="1200"/>
              </a:spcAft>
              <a:buNone/>
            </a:pPr>
            <a:endParaRPr sz="25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linking:</a:t>
            </a:r>
            <a:endParaRPr/>
          </a:p>
        </p:txBody>
      </p:sp>
      <p:sp>
        <p:nvSpPr>
          <p:cNvPr id="286" name="Google Shape;286;p4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rgbClr val="0000FF"/>
                </a:solidFill>
                <a:highlight>
                  <a:srgbClr val="FFFFFF"/>
                </a:highlight>
                <a:latin typeface="Arial"/>
                <a:ea typeface="Arial"/>
                <a:cs typeface="Arial"/>
                <a:sym typeface="Arial"/>
              </a:rPr>
              <a:t>2. Dynamic linking –</a:t>
            </a:r>
            <a:r>
              <a:rPr lang="en" sz="1300">
                <a:solidFill>
                  <a:srgbClr val="273239"/>
                </a:solidFill>
                <a:highlight>
                  <a:srgbClr val="FFFFFF"/>
                </a:highlight>
                <a:latin typeface="Arial"/>
                <a:ea typeface="Arial"/>
                <a:cs typeface="Arial"/>
                <a:sym typeface="Arial"/>
              </a:rPr>
              <a:t> </a:t>
            </a:r>
            <a:endParaRPr sz="1300">
              <a:solidFill>
                <a:srgbClr val="273239"/>
              </a:solidFill>
              <a:highlight>
                <a:srgbClr val="FFFFFF"/>
              </a:highlight>
              <a:latin typeface="Arial"/>
              <a:ea typeface="Arial"/>
              <a:cs typeface="Arial"/>
              <a:sym typeface="Arial"/>
            </a:endParaRPr>
          </a:p>
          <a:p>
            <a:pPr marL="457200" lvl="0" indent="-342900" algn="l" rtl="0">
              <a:spcBef>
                <a:spcPts val="1200"/>
              </a:spcBef>
              <a:spcAft>
                <a:spcPts val="0"/>
              </a:spcAft>
              <a:buClr>
                <a:srgbClr val="273239"/>
              </a:buClr>
              <a:buSzPts val="1800"/>
              <a:buFont typeface="Arial"/>
              <a:buChar char="●"/>
            </a:pPr>
            <a:r>
              <a:rPr lang="en">
                <a:solidFill>
                  <a:srgbClr val="273239"/>
                </a:solidFill>
                <a:highlight>
                  <a:srgbClr val="FFFFFF"/>
                </a:highlight>
                <a:latin typeface="Arial"/>
                <a:ea typeface="Arial"/>
                <a:cs typeface="Arial"/>
                <a:sym typeface="Arial"/>
              </a:rPr>
              <a:t>Dynamic linking is performed during the run time. </a:t>
            </a:r>
            <a:endParaRPr>
              <a:solidFill>
                <a:srgbClr val="273239"/>
              </a:solidFill>
              <a:highlight>
                <a:srgbClr val="FFFFFF"/>
              </a:highlight>
              <a:latin typeface="Arial"/>
              <a:ea typeface="Arial"/>
              <a:cs typeface="Arial"/>
              <a:sym typeface="Arial"/>
            </a:endParaRPr>
          </a:p>
          <a:p>
            <a:pPr marL="457200" lvl="0" indent="-342900" algn="l" rtl="0">
              <a:spcBef>
                <a:spcPts val="0"/>
              </a:spcBef>
              <a:spcAft>
                <a:spcPts val="0"/>
              </a:spcAft>
              <a:buClr>
                <a:srgbClr val="273239"/>
              </a:buClr>
              <a:buSzPts val="1800"/>
              <a:buFont typeface="Arial"/>
              <a:buChar char="●"/>
            </a:pPr>
            <a:r>
              <a:rPr lang="en">
                <a:solidFill>
                  <a:srgbClr val="273239"/>
                </a:solidFill>
                <a:highlight>
                  <a:srgbClr val="FFFFFF"/>
                </a:highlight>
                <a:latin typeface="Arial"/>
                <a:ea typeface="Arial"/>
                <a:cs typeface="Arial"/>
                <a:sym typeface="Arial"/>
              </a:rPr>
              <a:t>This linking is accomplished by placing the name of a shareable library in the executable image. </a:t>
            </a:r>
            <a:endParaRPr>
              <a:solidFill>
                <a:srgbClr val="273239"/>
              </a:solidFill>
              <a:highlight>
                <a:srgbClr val="FFFFFF"/>
              </a:highlight>
              <a:latin typeface="Arial"/>
              <a:ea typeface="Arial"/>
              <a:cs typeface="Arial"/>
              <a:sym typeface="Arial"/>
            </a:endParaRPr>
          </a:p>
          <a:p>
            <a:pPr marL="457200" lvl="0" indent="-342900" algn="l" rtl="0">
              <a:spcBef>
                <a:spcPts val="0"/>
              </a:spcBef>
              <a:spcAft>
                <a:spcPts val="0"/>
              </a:spcAft>
              <a:buClr>
                <a:srgbClr val="273239"/>
              </a:buClr>
              <a:buSzPts val="1800"/>
              <a:buFont typeface="Arial"/>
              <a:buChar char="●"/>
            </a:pPr>
            <a:r>
              <a:rPr lang="en">
                <a:solidFill>
                  <a:srgbClr val="273239"/>
                </a:solidFill>
                <a:highlight>
                  <a:srgbClr val="FFFFFF"/>
                </a:highlight>
                <a:latin typeface="Arial"/>
                <a:ea typeface="Arial"/>
                <a:cs typeface="Arial"/>
                <a:sym typeface="Arial"/>
              </a:rPr>
              <a:t>There are more chances of errors and failures. </a:t>
            </a:r>
            <a:endParaRPr>
              <a:solidFill>
                <a:srgbClr val="273239"/>
              </a:solidFill>
              <a:highlight>
                <a:srgbClr val="FFFFFF"/>
              </a:highlight>
              <a:latin typeface="Arial"/>
              <a:ea typeface="Arial"/>
              <a:cs typeface="Arial"/>
              <a:sym typeface="Arial"/>
            </a:endParaRPr>
          </a:p>
          <a:p>
            <a:pPr marL="457200" lvl="0" indent="-342900" algn="l" rtl="0">
              <a:spcBef>
                <a:spcPts val="0"/>
              </a:spcBef>
              <a:spcAft>
                <a:spcPts val="0"/>
              </a:spcAft>
              <a:buClr>
                <a:srgbClr val="273239"/>
              </a:buClr>
              <a:buSzPts val="1800"/>
              <a:buFont typeface="Arial"/>
              <a:buChar char="●"/>
            </a:pPr>
            <a:r>
              <a:rPr lang="en">
                <a:solidFill>
                  <a:srgbClr val="273239"/>
                </a:solidFill>
                <a:highlight>
                  <a:srgbClr val="FFFFFF"/>
                </a:highlight>
                <a:latin typeface="Arial"/>
                <a:ea typeface="Arial"/>
                <a:cs typeface="Arial"/>
                <a:sym typeface="Arial"/>
              </a:rPr>
              <a:t>It require less memory space as multiple programs can share a single copy of the library</a:t>
            </a:r>
            <a:endParaRPr sz="23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4"/>
          <p:cNvSpPr txBox="1">
            <a:spLocks noGrp="1"/>
          </p:cNvSpPr>
          <p:nvPr>
            <p:ph type="title"/>
          </p:nvPr>
        </p:nvSpPr>
        <p:spPr>
          <a:xfrm>
            <a:off x="311700" y="2095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Loaders:</a:t>
            </a:r>
            <a:endParaRPr/>
          </a:p>
        </p:txBody>
      </p:sp>
      <p:sp>
        <p:nvSpPr>
          <p:cNvPr id="274" name="Google Shape;274;p44"/>
          <p:cNvSpPr txBox="1">
            <a:spLocks noGrp="1"/>
          </p:cNvSpPr>
          <p:nvPr>
            <p:ph type="body" idx="1"/>
          </p:nvPr>
        </p:nvSpPr>
        <p:spPr>
          <a:xfrm>
            <a:off x="311700" y="920400"/>
            <a:ext cx="8520600" cy="33027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Clr>
                <a:srgbClr val="222222"/>
              </a:buClr>
              <a:buSzPts val="1900"/>
              <a:buChar char="●"/>
            </a:pPr>
            <a:r>
              <a:rPr lang="en" sz="1900">
                <a:solidFill>
                  <a:srgbClr val="222222"/>
                </a:solidFill>
              </a:rPr>
              <a:t>Loader is utility program which takes object code as input prepares it for execution and loads the executable code into the memory. Thus loader is actually responsible for initiating the execution process.</a:t>
            </a:r>
            <a:endParaRPr sz="1900">
              <a:solidFill>
                <a:srgbClr val="222222"/>
              </a:solidFill>
            </a:endParaRPr>
          </a:p>
          <a:p>
            <a:pPr marL="914400" lvl="0" indent="0" algn="l" rtl="0">
              <a:spcBef>
                <a:spcPts val="1200"/>
              </a:spcBef>
              <a:spcAft>
                <a:spcPts val="0"/>
              </a:spcAft>
              <a:buNone/>
            </a:pPr>
            <a:endParaRPr sz="1900">
              <a:solidFill>
                <a:srgbClr val="222222"/>
              </a:solidFill>
            </a:endParaRPr>
          </a:p>
          <a:p>
            <a:pPr marL="457200" lvl="0" indent="-349250" algn="l" rtl="0">
              <a:spcBef>
                <a:spcPts val="1200"/>
              </a:spcBef>
              <a:spcAft>
                <a:spcPts val="0"/>
              </a:spcAft>
              <a:buClr>
                <a:srgbClr val="222222"/>
              </a:buClr>
              <a:buSzPts val="1900"/>
              <a:buChar char="●"/>
            </a:pPr>
            <a:r>
              <a:rPr lang="en" sz="1900">
                <a:solidFill>
                  <a:srgbClr val="222222"/>
                </a:solidFill>
              </a:rPr>
              <a:t>The loader is responsible for the activities such as allocation, linking, relocation and loading</a:t>
            </a:r>
            <a:endParaRPr sz="1900">
              <a:solidFill>
                <a:srgbClr val="22222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7"/>
          <p:cNvSpPr txBox="1">
            <a:spLocks noGrp="1"/>
          </p:cNvSpPr>
          <p:nvPr>
            <p:ph type="title"/>
          </p:nvPr>
        </p:nvSpPr>
        <p:spPr>
          <a:xfrm>
            <a:off x="311700" y="2963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Functions of Loader:</a:t>
            </a:r>
            <a:endParaRPr/>
          </a:p>
        </p:txBody>
      </p:sp>
      <p:sp>
        <p:nvSpPr>
          <p:cNvPr id="292" name="Google Shape;292;p47"/>
          <p:cNvSpPr txBox="1">
            <a:spLocks noGrp="1"/>
          </p:cNvSpPr>
          <p:nvPr>
            <p:ph type="body" idx="1"/>
          </p:nvPr>
        </p:nvSpPr>
        <p:spPr>
          <a:xfrm>
            <a:off x="311700" y="11524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a:t>
            </a:r>
            <a:r>
              <a:rPr lang="en">
                <a:solidFill>
                  <a:srgbClr val="000000"/>
                </a:solidFill>
              </a:rPr>
              <a:t>) It allocates the space for program in the memory, by calculating the size of the program. This activity is called allocation. </a:t>
            </a:r>
            <a:endParaRPr>
              <a:solidFill>
                <a:srgbClr val="000000"/>
              </a:solidFill>
            </a:endParaRPr>
          </a:p>
          <a:p>
            <a:pPr marL="0" lvl="0" indent="0" algn="l" rtl="0">
              <a:spcBef>
                <a:spcPts val="1200"/>
              </a:spcBef>
              <a:spcAft>
                <a:spcPts val="1200"/>
              </a:spcAft>
              <a:buNone/>
            </a:pPr>
            <a:r>
              <a:rPr lang="en">
                <a:solidFill>
                  <a:srgbClr val="000000"/>
                </a:solidFill>
              </a:rPr>
              <a:t>2) It resolves the symbolic references (code/data) between the object modules by assigning all the user subroutine and library subroutine addresses. This activity is called linking. </a:t>
            </a:r>
            <a:endParaRPr>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Functions of Loader:</a:t>
            </a:r>
            <a:endParaRPr/>
          </a:p>
          <a:p>
            <a:pPr marL="0" lvl="0" indent="0" algn="l" rtl="0">
              <a:spcBef>
                <a:spcPts val="0"/>
              </a:spcBef>
              <a:spcAft>
                <a:spcPts val="0"/>
              </a:spcAft>
              <a:buNone/>
            </a:pPr>
            <a:endParaRPr/>
          </a:p>
        </p:txBody>
      </p:sp>
      <p:sp>
        <p:nvSpPr>
          <p:cNvPr id="298" name="Google Shape;298;p4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3) There are some address dependent locations in the program, such address constants must be adjusted according to allocated space, such activity done by loader is called relocation. </a:t>
            </a: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1200"/>
              </a:spcAft>
              <a:buNone/>
            </a:pPr>
            <a:r>
              <a:rPr lang="en">
                <a:solidFill>
                  <a:srgbClr val="000000"/>
                </a:solidFill>
              </a:rPr>
              <a:t>4) Finally it places all the machine instructions and data of corresponding programs and subroutines into the memory. Thus program now becomes ready for execution, this activity is called loading.</a:t>
            </a:r>
            <a:endParaRPr>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1"/>
          <p:cNvSpPr txBox="1">
            <a:spLocks noGrp="1"/>
          </p:cNvSpPr>
          <p:nvPr>
            <p:ph type="title"/>
          </p:nvPr>
        </p:nvSpPr>
        <p:spPr>
          <a:xfrm>
            <a:off x="311700" y="1289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Loader</a:t>
            </a:r>
            <a:endParaRPr/>
          </a:p>
        </p:txBody>
      </p:sp>
      <p:sp>
        <p:nvSpPr>
          <p:cNvPr id="317" name="Google Shape;317;p51"/>
          <p:cNvSpPr txBox="1">
            <a:spLocks noGrp="1"/>
          </p:cNvSpPr>
          <p:nvPr>
            <p:ph type="body" idx="1"/>
          </p:nvPr>
        </p:nvSpPr>
        <p:spPr>
          <a:xfrm>
            <a:off x="311700" y="980025"/>
            <a:ext cx="8520600" cy="3302700"/>
          </a:xfrm>
          <a:prstGeom prst="rect">
            <a:avLst/>
          </a:prstGeom>
        </p:spPr>
        <p:txBody>
          <a:bodyPr spcFirstLastPara="1" wrap="square" lIns="91425" tIns="91425" rIns="91425" bIns="91425" anchor="t" anchorCtr="0">
            <a:noAutofit/>
          </a:bodyPr>
          <a:lstStyle/>
          <a:p>
            <a:pPr marL="457200" lvl="0" indent="-381000" algn="just" rtl="0">
              <a:lnSpc>
                <a:spcPct val="160000"/>
              </a:lnSpc>
              <a:spcBef>
                <a:spcPts val="600"/>
              </a:spcBef>
              <a:spcAft>
                <a:spcPts val="0"/>
              </a:spcAft>
              <a:buClr>
                <a:srgbClr val="000000"/>
              </a:buClr>
              <a:buSzPts val="2400"/>
              <a:buFont typeface="Nunito"/>
              <a:buChar char="●"/>
            </a:pPr>
            <a:r>
              <a:rPr lang="en" sz="2400">
                <a:solidFill>
                  <a:srgbClr val="000000"/>
                </a:solidFill>
                <a:latin typeface="Nunito"/>
                <a:ea typeface="Nunito"/>
                <a:cs typeface="Nunito"/>
                <a:sym typeface="Nunito"/>
              </a:rPr>
              <a:t>Loader is a part of operating system and is responsible for loading executable files into memory and execute them. </a:t>
            </a:r>
            <a:endParaRPr sz="2400">
              <a:solidFill>
                <a:srgbClr val="000000"/>
              </a:solidFill>
              <a:latin typeface="Nunito"/>
              <a:ea typeface="Nunito"/>
              <a:cs typeface="Nunito"/>
              <a:sym typeface="Nunito"/>
            </a:endParaRPr>
          </a:p>
          <a:p>
            <a:pPr marL="457200" lvl="0" indent="-381000" algn="just" rtl="0">
              <a:lnSpc>
                <a:spcPct val="160000"/>
              </a:lnSpc>
              <a:spcBef>
                <a:spcPts val="0"/>
              </a:spcBef>
              <a:spcAft>
                <a:spcPts val="0"/>
              </a:spcAft>
              <a:buClr>
                <a:srgbClr val="000000"/>
              </a:buClr>
              <a:buSzPts val="2400"/>
              <a:buFont typeface="Nunito"/>
              <a:buChar char="●"/>
            </a:pPr>
            <a:r>
              <a:rPr lang="en" sz="2400">
                <a:solidFill>
                  <a:srgbClr val="000000"/>
                </a:solidFill>
                <a:latin typeface="Nunito"/>
                <a:ea typeface="Nunito"/>
                <a:cs typeface="Nunito"/>
                <a:sym typeface="Nunito"/>
              </a:rPr>
              <a:t>It calculates the size of a program (instructions and data) and creates memory space for it. It initializes various registers to initiate execution.</a:t>
            </a:r>
            <a:endParaRPr sz="2400">
              <a:solidFill>
                <a:srgbClr val="000000"/>
              </a:solidFill>
              <a:latin typeface="Nunito"/>
              <a:ea typeface="Nunito"/>
              <a:cs typeface="Nunito"/>
              <a:sym typeface="Nunito"/>
            </a:endParaRPr>
          </a:p>
          <a:p>
            <a:pPr marL="0" lvl="0" indent="0" algn="l" rtl="0">
              <a:spcBef>
                <a:spcPts val="700"/>
              </a:spcBef>
              <a:spcAft>
                <a:spcPts val="1200"/>
              </a:spcAft>
              <a:buNone/>
            </a:pP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23" name="Google Shape;323;p5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4" name="Google Shape;324;p52"/>
          <p:cNvPicPr preferRelativeResize="0"/>
          <p:nvPr/>
        </p:nvPicPr>
        <p:blipFill rotWithShape="1">
          <a:blip r:embed="rId3">
            <a:alphaModFix/>
          </a:blip>
          <a:srcRect l="37058" t="35157" r="17525" b="17960"/>
          <a:stretch/>
        </p:blipFill>
        <p:spPr>
          <a:xfrm>
            <a:off x="632150" y="315725"/>
            <a:ext cx="7329440" cy="42532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lnSpc>
                <a:spcPct val="125000"/>
              </a:lnSpc>
              <a:spcBef>
                <a:spcPts val="0"/>
              </a:spcBef>
              <a:spcAft>
                <a:spcPts val="0"/>
              </a:spcAft>
              <a:buNone/>
            </a:pPr>
            <a:endParaRPr sz="1500" b="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336" name="Google Shape;336;p5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Books</a:t>
            </a:r>
            <a:endParaRPr/>
          </a:p>
        </p:txBody>
      </p:sp>
      <p:sp>
        <p:nvSpPr>
          <p:cNvPr id="88" name="Google Shape;88;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AutoNum type="arabicParenR"/>
            </a:pPr>
            <a:r>
              <a:rPr lang="en">
                <a:solidFill>
                  <a:srgbClr val="000000"/>
                </a:solidFill>
              </a:rPr>
              <a:t>System Programming  by D M Dhamdhere </a:t>
            </a:r>
            <a:endParaRPr>
              <a:solidFill>
                <a:srgbClr val="000000"/>
              </a:solidFill>
            </a:endParaRPr>
          </a:p>
          <a:p>
            <a:pPr marL="457200" lvl="0" indent="-342900" algn="l" rtl="0">
              <a:spcBef>
                <a:spcPts val="0"/>
              </a:spcBef>
              <a:spcAft>
                <a:spcPts val="0"/>
              </a:spcAft>
              <a:buClr>
                <a:srgbClr val="000000"/>
              </a:buClr>
              <a:buSzPts val="1800"/>
              <a:buAutoNum type="arabicParenR"/>
            </a:pPr>
            <a:r>
              <a:rPr lang="en">
                <a:solidFill>
                  <a:srgbClr val="000000"/>
                </a:solidFill>
              </a:rPr>
              <a:t>System Programming  by John Donovan</a:t>
            </a:r>
            <a:endParaRPr>
              <a:solidFill>
                <a:srgbClr val="000000"/>
              </a:solidFill>
            </a:endParaRPr>
          </a:p>
          <a:p>
            <a:pPr marL="457200" lvl="0" indent="-342900" algn="l" rtl="0">
              <a:spcBef>
                <a:spcPts val="0"/>
              </a:spcBef>
              <a:spcAft>
                <a:spcPts val="0"/>
              </a:spcAft>
              <a:buClr>
                <a:srgbClr val="000000"/>
              </a:buClr>
              <a:buSzPts val="1800"/>
              <a:buAutoNum type="arabicParenR"/>
            </a:pPr>
            <a:r>
              <a:rPr lang="en">
                <a:solidFill>
                  <a:srgbClr val="000000"/>
                </a:solidFill>
              </a:rPr>
              <a:t>Operating System Concepts by Abraham Silberschatz, Peter B Galvin, Greg Gagne </a:t>
            </a:r>
            <a:endParaRPr>
              <a:solidFill>
                <a:srgbClr val="000000"/>
              </a:solidFill>
            </a:endParaRPr>
          </a:p>
          <a:p>
            <a:pPr marL="457200" lvl="0" indent="-342900" algn="l" rtl="0">
              <a:spcBef>
                <a:spcPts val="0"/>
              </a:spcBef>
              <a:spcAft>
                <a:spcPts val="0"/>
              </a:spcAft>
              <a:buClr>
                <a:srgbClr val="000000"/>
              </a:buClr>
              <a:buSzPts val="1800"/>
              <a:buAutoNum type="arabicParenR"/>
            </a:pPr>
            <a:r>
              <a:rPr lang="en">
                <a:solidFill>
                  <a:srgbClr val="000000"/>
                </a:solidFill>
              </a:rPr>
              <a:t>Operating Systems: Internals and Design Principles by William Stallings</a:t>
            </a:r>
            <a:endParaRPr>
              <a:solidFill>
                <a:srgbClr val="000000"/>
              </a:solidFill>
            </a:endParaRPr>
          </a:p>
          <a:p>
            <a:pPr marL="457200" lvl="0" indent="-342900" algn="l" rtl="0">
              <a:spcBef>
                <a:spcPts val="0"/>
              </a:spcBef>
              <a:spcAft>
                <a:spcPts val="0"/>
              </a:spcAft>
              <a:buClr>
                <a:srgbClr val="000000"/>
              </a:buClr>
              <a:buSzPts val="1800"/>
              <a:buAutoNum type="arabicParenR"/>
            </a:pPr>
            <a:r>
              <a:rPr lang="en">
                <a:solidFill>
                  <a:srgbClr val="000000"/>
                </a:solidFill>
              </a:rPr>
              <a:t>Modern Operating Systems by Andrew S. Tanenbaum, Herbert Bos </a:t>
            </a:r>
            <a:endParaRPr>
              <a:solidFill>
                <a:srgbClr val="000000"/>
              </a:solidFill>
            </a:endParaRPr>
          </a:p>
          <a:p>
            <a:pPr marL="457200" lvl="0" indent="-342900" algn="l" rtl="0">
              <a:spcBef>
                <a:spcPts val="0"/>
              </a:spcBef>
              <a:spcAft>
                <a:spcPts val="0"/>
              </a:spcAft>
              <a:buClr>
                <a:srgbClr val="000000"/>
              </a:buClr>
              <a:buSzPts val="1800"/>
              <a:buAutoNum type="arabicParenR"/>
            </a:pPr>
            <a:r>
              <a:rPr lang="en">
                <a:solidFill>
                  <a:srgbClr val="000000"/>
                </a:solidFill>
              </a:rPr>
              <a:t>Design of the UNIX Operating Systems by Maurice J. Bach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ctrTitle"/>
          </p:nvPr>
        </p:nvSpPr>
        <p:spPr>
          <a:xfrm>
            <a:off x="1053750" y="24571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Introduction to System Software and </a:t>
            </a:r>
            <a:endParaRPr/>
          </a:p>
          <a:p>
            <a:pPr marL="0" lvl="0" indent="0" algn="ctr" rtl="0">
              <a:spcBef>
                <a:spcPts val="0"/>
              </a:spcBef>
              <a:spcAft>
                <a:spcPts val="0"/>
              </a:spcAft>
              <a:buNone/>
            </a:pPr>
            <a:r>
              <a:rPr lang="en"/>
              <a:t>Operating Systems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9" name="Google Shape;99;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0" name="Google Shape;100;p18"/>
          <p:cNvPicPr preferRelativeResize="0"/>
          <p:nvPr/>
        </p:nvPicPr>
        <p:blipFill>
          <a:blip r:embed="rId3">
            <a:alphaModFix/>
          </a:blip>
          <a:stretch>
            <a:fillRect/>
          </a:stretch>
        </p:blipFill>
        <p:spPr>
          <a:xfrm>
            <a:off x="457138" y="358550"/>
            <a:ext cx="8229725" cy="4077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Software</a:t>
            </a:r>
            <a:endParaRPr/>
          </a:p>
        </p:txBody>
      </p:sp>
      <p:sp>
        <p:nvSpPr>
          <p:cNvPr id="106" name="Google Shape;106;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solidFill>
                  <a:srgbClr val="444444"/>
                </a:solidFill>
                <a:latin typeface="Times New Roman"/>
                <a:ea typeface="Times New Roman"/>
                <a:cs typeface="Times New Roman"/>
                <a:sym typeface="Times New Roman"/>
              </a:rPr>
              <a:t>Computer software, or just software, is a general term primarily used for set of instructions such as computer programs and other kinds of information read and written by computers.</a:t>
            </a:r>
            <a:endParaRPr sz="2400">
              <a:solidFill>
                <a:srgbClr val="444444"/>
              </a:solidFill>
              <a:latin typeface="Times New Roman"/>
              <a:ea typeface="Times New Roman"/>
              <a:cs typeface="Times New Roman"/>
              <a:sym typeface="Times New Roman"/>
            </a:endParaRPr>
          </a:p>
          <a:p>
            <a:pPr marL="0" lvl="0" indent="0" algn="l" rtl="0">
              <a:spcBef>
                <a:spcPts val="1200"/>
              </a:spcBef>
              <a:spcAft>
                <a:spcPts val="1200"/>
              </a:spcAft>
              <a:buNone/>
            </a:pPr>
            <a:endParaRPr sz="2400">
              <a:solidFill>
                <a:srgbClr val="444444"/>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858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System Softwares:</a:t>
            </a:r>
            <a:endParaRPr/>
          </a:p>
        </p:txBody>
      </p:sp>
      <p:sp>
        <p:nvSpPr>
          <p:cNvPr id="112" name="Google Shape;112;p20"/>
          <p:cNvSpPr txBox="1">
            <a:spLocks noGrp="1"/>
          </p:cNvSpPr>
          <p:nvPr>
            <p:ph type="body" idx="1"/>
          </p:nvPr>
        </p:nvSpPr>
        <p:spPr>
          <a:xfrm>
            <a:off x="311700" y="793225"/>
            <a:ext cx="8682300" cy="3991200"/>
          </a:xfrm>
          <a:prstGeom prst="rect">
            <a:avLst/>
          </a:prstGeom>
        </p:spPr>
        <p:txBody>
          <a:bodyPr spcFirstLastPara="1" wrap="square" lIns="91425" tIns="91425" rIns="91425" bIns="91425" anchor="t" anchorCtr="0">
            <a:normAutofit fontScale="70000" lnSpcReduction="10000"/>
          </a:bodyPr>
          <a:lstStyle/>
          <a:p>
            <a:pPr marL="457200" lvl="0" indent="-348456" algn="l" rtl="0">
              <a:spcBef>
                <a:spcPts val="0"/>
              </a:spcBef>
              <a:spcAft>
                <a:spcPts val="0"/>
              </a:spcAft>
              <a:buClr>
                <a:srgbClr val="444444"/>
              </a:buClr>
              <a:buSzPct val="100000"/>
              <a:buFont typeface="Times New Roman"/>
              <a:buChar char="●"/>
            </a:pPr>
            <a:r>
              <a:rPr lang="en" sz="3431">
                <a:solidFill>
                  <a:srgbClr val="444444"/>
                </a:solidFill>
                <a:highlight>
                  <a:srgbClr val="FFFFFF"/>
                </a:highlight>
                <a:latin typeface="Times New Roman"/>
                <a:ea typeface="Times New Roman"/>
                <a:cs typeface="Times New Roman"/>
                <a:sym typeface="Times New Roman"/>
              </a:rPr>
              <a:t>System softwares is a set of program that manages the resources of computer system.</a:t>
            </a:r>
            <a:endParaRPr sz="3431">
              <a:solidFill>
                <a:srgbClr val="444444"/>
              </a:solidFill>
              <a:highlight>
                <a:srgbClr val="FFFFFF"/>
              </a:highlight>
              <a:latin typeface="Times New Roman"/>
              <a:ea typeface="Times New Roman"/>
              <a:cs typeface="Times New Roman"/>
              <a:sym typeface="Times New Roman"/>
            </a:endParaRPr>
          </a:p>
          <a:p>
            <a:pPr marL="457200" lvl="0" indent="-348456" algn="l" rtl="0">
              <a:spcBef>
                <a:spcPts val="0"/>
              </a:spcBef>
              <a:spcAft>
                <a:spcPts val="0"/>
              </a:spcAft>
              <a:buClr>
                <a:srgbClr val="444444"/>
              </a:buClr>
              <a:buSzPct val="100000"/>
              <a:buFont typeface="Times New Roman"/>
              <a:buChar char="●"/>
            </a:pPr>
            <a:r>
              <a:rPr lang="en" sz="3431">
                <a:solidFill>
                  <a:srgbClr val="444444"/>
                </a:solidFill>
                <a:highlight>
                  <a:srgbClr val="FFFFFF"/>
                </a:highlight>
                <a:latin typeface="Times New Roman"/>
                <a:ea typeface="Times New Roman"/>
                <a:cs typeface="Times New Roman"/>
                <a:sym typeface="Times New Roman"/>
              </a:rPr>
              <a:t>Acts as the computer hardware and application software interface.</a:t>
            </a:r>
            <a:endParaRPr sz="3431">
              <a:solidFill>
                <a:srgbClr val="444444"/>
              </a:solidFill>
              <a:highlight>
                <a:srgbClr val="FFFFFF"/>
              </a:highlight>
              <a:latin typeface="Times New Roman"/>
              <a:ea typeface="Times New Roman"/>
              <a:cs typeface="Times New Roman"/>
              <a:sym typeface="Times New Roman"/>
            </a:endParaRPr>
          </a:p>
          <a:p>
            <a:pPr marL="457200" lvl="0" indent="-348456" algn="l" rtl="0">
              <a:spcBef>
                <a:spcPts val="0"/>
              </a:spcBef>
              <a:spcAft>
                <a:spcPts val="0"/>
              </a:spcAft>
              <a:buClr>
                <a:srgbClr val="444444"/>
              </a:buClr>
              <a:buSzPct val="100000"/>
              <a:buFont typeface="Times New Roman"/>
              <a:buChar char="●"/>
            </a:pPr>
            <a:r>
              <a:rPr lang="en" sz="3431">
                <a:solidFill>
                  <a:srgbClr val="444444"/>
                </a:solidFill>
                <a:highlight>
                  <a:srgbClr val="FFFFFF"/>
                </a:highlight>
                <a:latin typeface="Times New Roman"/>
                <a:ea typeface="Times New Roman"/>
                <a:cs typeface="Times New Roman"/>
                <a:sym typeface="Times New Roman"/>
              </a:rPr>
              <a:t>Provides platform to other softwares.</a:t>
            </a:r>
            <a:endParaRPr sz="3431">
              <a:solidFill>
                <a:srgbClr val="444444"/>
              </a:solidFill>
              <a:highlight>
                <a:srgbClr val="FFFFFF"/>
              </a:highlight>
              <a:latin typeface="Times New Roman"/>
              <a:ea typeface="Times New Roman"/>
              <a:cs typeface="Times New Roman"/>
              <a:sym typeface="Times New Roman"/>
            </a:endParaRPr>
          </a:p>
          <a:p>
            <a:pPr marL="457200" lvl="0" indent="-348456" algn="l" rtl="0">
              <a:spcBef>
                <a:spcPts val="0"/>
              </a:spcBef>
              <a:spcAft>
                <a:spcPts val="0"/>
              </a:spcAft>
              <a:buClr>
                <a:srgbClr val="445578"/>
              </a:buClr>
              <a:buSzPct val="100000"/>
              <a:buFont typeface="Times New Roman"/>
              <a:buChar char="●"/>
            </a:pPr>
            <a:r>
              <a:rPr lang="en" sz="3431">
                <a:solidFill>
                  <a:srgbClr val="445578"/>
                </a:solidFill>
                <a:highlight>
                  <a:srgbClr val="FFFFFF"/>
                </a:highlight>
                <a:latin typeface="Times New Roman"/>
                <a:ea typeface="Times New Roman"/>
                <a:cs typeface="Times New Roman"/>
                <a:sym typeface="Times New Roman"/>
              </a:rPr>
              <a:t>The end-user usually does not directly communicate with the system software; instead, the user interacts with the user interface created by the system software.</a:t>
            </a:r>
            <a:endParaRPr sz="3431">
              <a:solidFill>
                <a:srgbClr val="445578"/>
              </a:solidFill>
              <a:highlight>
                <a:srgbClr val="FFFFFF"/>
              </a:highlight>
              <a:latin typeface="Times New Roman"/>
              <a:ea typeface="Times New Roman"/>
              <a:cs typeface="Times New Roman"/>
              <a:sym typeface="Times New Roman"/>
            </a:endParaRPr>
          </a:p>
          <a:p>
            <a:pPr marL="457200" lvl="0" indent="-348456" algn="l" rtl="0">
              <a:spcBef>
                <a:spcPts val="0"/>
              </a:spcBef>
              <a:spcAft>
                <a:spcPts val="0"/>
              </a:spcAft>
              <a:buClr>
                <a:srgbClr val="445578"/>
              </a:buClr>
              <a:buSzPct val="100000"/>
              <a:buFont typeface="Times New Roman"/>
              <a:buChar char="●"/>
            </a:pPr>
            <a:r>
              <a:rPr lang="en" sz="3431">
                <a:solidFill>
                  <a:srgbClr val="445578"/>
                </a:solidFill>
                <a:highlight>
                  <a:srgbClr val="FFFFFF"/>
                </a:highlight>
                <a:latin typeface="Times New Roman"/>
                <a:ea typeface="Times New Roman"/>
                <a:cs typeface="Times New Roman"/>
                <a:sym typeface="Times New Roman"/>
              </a:rPr>
              <a:t>Programs written in low level language.</a:t>
            </a:r>
            <a:endParaRPr sz="3431">
              <a:solidFill>
                <a:srgbClr val="445578"/>
              </a:solidFill>
              <a:highlight>
                <a:srgbClr val="FFFFFF"/>
              </a:highlight>
              <a:latin typeface="Times New Roman"/>
              <a:ea typeface="Times New Roman"/>
              <a:cs typeface="Times New Roman"/>
              <a:sym typeface="Times New Roman"/>
            </a:endParaRPr>
          </a:p>
          <a:p>
            <a:pPr marL="457200" lvl="0" indent="-348456" algn="l" rtl="0">
              <a:spcBef>
                <a:spcPts val="0"/>
              </a:spcBef>
              <a:spcAft>
                <a:spcPts val="0"/>
              </a:spcAft>
              <a:buClr>
                <a:srgbClr val="445578"/>
              </a:buClr>
              <a:buSzPct val="100000"/>
              <a:buFont typeface="Times New Roman"/>
              <a:buChar char="●"/>
            </a:pPr>
            <a:r>
              <a:rPr lang="en" sz="3431">
                <a:solidFill>
                  <a:srgbClr val="445578"/>
                </a:solidFill>
                <a:highlight>
                  <a:srgbClr val="FFFFFF"/>
                </a:highlight>
                <a:latin typeface="Times New Roman"/>
                <a:ea typeface="Times New Roman"/>
                <a:cs typeface="Times New Roman"/>
                <a:sym typeface="Times New Roman"/>
              </a:rPr>
              <a:t>General Purpose Software</a:t>
            </a:r>
            <a:endParaRPr sz="3431">
              <a:solidFill>
                <a:srgbClr val="445578"/>
              </a:solidFill>
              <a:highlight>
                <a:srgbClr val="FFFFFF"/>
              </a:highlight>
              <a:latin typeface="Times New Roman"/>
              <a:ea typeface="Times New Roman"/>
              <a:cs typeface="Times New Roman"/>
              <a:sym typeface="Times New Roman"/>
            </a:endParaRPr>
          </a:p>
          <a:p>
            <a:pPr marL="457200" lvl="0" indent="-348456" algn="l" rtl="0">
              <a:spcBef>
                <a:spcPts val="0"/>
              </a:spcBef>
              <a:spcAft>
                <a:spcPts val="0"/>
              </a:spcAft>
              <a:buClr>
                <a:srgbClr val="0000FF"/>
              </a:buClr>
              <a:buSzPct val="100000"/>
              <a:buFont typeface="Times New Roman"/>
              <a:buChar char="●"/>
            </a:pPr>
            <a:r>
              <a:rPr lang="en" sz="3431">
                <a:solidFill>
                  <a:srgbClr val="0000FF"/>
                </a:solidFill>
                <a:highlight>
                  <a:srgbClr val="FFFFFF"/>
                </a:highlight>
                <a:latin typeface="Times New Roman"/>
                <a:ea typeface="Times New Roman"/>
                <a:cs typeface="Times New Roman"/>
                <a:sym typeface="Times New Roman"/>
              </a:rPr>
              <a:t>Examples: Operating systems, Utilities- BIOS, Device drivers</a:t>
            </a:r>
            <a:endParaRPr sz="3431">
              <a:solidFill>
                <a:srgbClr val="0000FF"/>
              </a:solidFill>
              <a:highlight>
                <a:srgbClr val="FFFFFF"/>
              </a:highlight>
              <a:latin typeface="Times New Roman"/>
              <a:ea typeface="Times New Roman"/>
              <a:cs typeface="Times New Roman"/>
              <a:sym typeface="Times New Roman"/>
            </a:endParaRPr>
          </a:p>
          <a:p>
            <a:pPr marL="457200" lvl="0" indent="0" algn="l" rtl="0">
              <a:spcBef>
                <a:spcPts val="1200"/>
              </a:spcBef>
              <a:spcAft>
                <a:spcPts val="0"/>
              </a:spcAft>
              <a:buNone/>
            </a:pPr>
            <a:endParaRPr sz="2400">
              <a:solidFill>
                <a:srgbClr val="445578"/>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sz="2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8" name="Google Shape;118;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9" name="Google Shape;119;p21"/>
          <p:cNvPicPr preferRelativeResize="0"/>
          <p:nvPr/>
        </p:nvPicPr>
        <p:blipFill rotWithShape="1">
          <a:blip r:embed="rId3">
            <a:alphaModFix/>
          </a:blip>
          <a:srcRect l="35198" t="20409" r="16406" b="15347"/>
          <a:stretch/>
        </p:blipFill>
        <p:spPr>
          <a:xfrm>
            <a:off x="948225" y="145450"/>
            <a:ext cx="6120500" cy="4568001"/>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1114</Words>
  <Application>Microsoft Office PowerPoint</Application>
  <PresentationFormat>On-screen Show (16:9)</PresentationFormat>
  <Paragraphs>105</Paragraphs>
  <Slides>39</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Roboto</vt:lpstr>
      <vt:lpstr>Nunito</vt:lpstr>
      <vt:lpstr>Open Sans</vt:lpstr>
      <vt:lpstr>Open Sans SemiBold</vt:lpstr>
      <vt:lpstr>Times New Roman</vt:lpstr>
      <vt:lpstr>PT Sans Narrow</vt:lpstr>
      <vt:lpstr>Arial</vt:lpstr>
      <vt:lpstr>Tropic</vt:lpstr>
      <vt:lpstr>Operating Systems </vt:lpstr>
      <vt:lpstr>CREDITS</vt:lpstr>
      <vt:lpstr>Course Outcomes (CO)</vt:lpstr>
      <vt:lpstr>Books</vt:lpstr>
      <vt:lpstr>Introduction to System Software and  Operating Systems</vt:lpstr>
      <vt:lpstr>PowerPoint Presentation</vt:lpstr>
      <vt:lpstr>Software</vt:lpstr>
      <vt:lpstr>System Softwares:</vt:lpstr>
      <vt:lpstr>PowerPoint Presentation</vt:lpstr>
      <vt:lpstr>System softwares can be broadly classified into:</vt:lpstr>
      <vt:lpstr>Application Software:</vt:lpstr>
      <vt:lpstr>PowerPoint Presentation</vt:lpstr>
      <vt:lpstr>PowerPoint Presentation</vt:lpstr>
      <vt:lpstr>Operating System:</vt:lpstr>
      <vt:lpstr>Device Drivers: </vt:lpstr>
      <vt:lpstr>System utilities</vt:lpstr>
      <vt:lpstr>System Programming</vt:lpstr>
      <vt:lpstr>PowerPoint Presentation</vt:lpstr>
      <vt:lpstr>Programming Language</vt:lpstr>
      <vt:lpstr>PowerPoint Presentation</vt:lpstr>
      <vt:lpstr>PowerPoint Presentation</vt:lpstr>
      <vt:lpstr>PowerPoint Presentation</vt:lpstr>
      <vt:lpstr>Preprocessor </vt:lpstr>
      <vt:lpstr>Softwares of Computer</vt:lpstr>
      <vt:lpstr>Compiler</vt:lpstr>
      <vt:lpstr>Interpreter</vt:lpstr>
      <vt:lpstr>Interpreter</vt:lpstr>
      <vt:lpstr>Assembler</vt:lpstr>
      <vt:lpstr>Linker</vt:lpstr>
      <vt:lpstr>PowerPoint Presentation</vt:lpstr>
      <vt:lpstr>PowerPoint Presentation</vt:lpstr>
      <vt:lpstr>Types of linking:</vt:lpstr>
      <vt:lpstr>Types of linking:</vt:lpstr>
      <vt:lpstr>Loaders:</vt:lpstr>
      <vt:lpstr>Functions of Loader:</vt:lpstr>
      <vt:lpstr>Functions of Loader: </vt:lpstr>
      <vt:lpstr>Loader</vt:lpstr>
      <vt:lpstr>PowerPoint Presentation</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dc:title>
  <cp:lastModifiedBy>staff</cp:lastModifiedBy>
  <cp:revision>2</cp:revision>
  <dcterms:modified xsi:type="dcterms:W3CDTF">2023-02-08T11:54:31Z</dcterms:modified>
</cp:coreProperties>
</file>