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8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lqdEKk5I5eZs5czXE4bMmvJh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74F2D-477B-45DB-92F6-C49DBD8FBBA3}">
  <a:tblStyle styleId="{6D274F2D-477B-45DB-92F6-C49DBD8FB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</a:t>
            </a:fld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10</a:t>
            </a:fld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11</a:t>
            </a:fld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12</a:t>
            </a:fld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13</a:t>
            </a:fld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14</a:t>
            </a:fld>
            <a:endParaRPr/>
          </a:p>
        </p:txBody>
      </p:sp>
      <p:sp>
        <p:nvSpPr>
          <p:cNvPr id="378" name="Google Shape;3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15</a:t>
            </a:fld>
            <a:endParaRPr/>
          </a:p>
        </p:txBody>
      </p:sp>
      <p:sp>
        <p:nvSpPr>
          <p:cNvPr id="385" name="Google Shape;3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16</a:t>
            </a:fld>
            <a:endParaRPr/>
          </a:p>
        </p:txBody>
      </p:sp>
      <p:sp>
        <p:nvSpPr>
          <p:cNvPr id="392" name="Google Shape;3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17</a:t>
            </a:fld>
            <a:endParaRPr/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18</a:t>
            </a:fld>
            <a:endParaRPr/>
          </a:p>
        </p:txBody>
      </p:sp>
      <p:sp>
        <p:nvSpPr>
          <p:cNvPr id="423" name="Google Shape;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19</a:t>
            </a:fld>
            <a:endParaRPr/>
          </a:p>
        </p:txBody>
      </p:sp>
      <p:sp>
        <p:nvSpPr>
          <p:cNvPr id="445" name="Google Shape;4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20</a:t>
            </a:fld>
            <a:endParaRPr/>
          </a:p>
        </p:txBody>
      </p:sp>
      <p:sp>
        <p:nvSpPr>
          <p:cNvPr id="480" name="Google Shape;4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21</a:t>
            </a:fld>
            <a:endParaRPr/>
          </a:p>
        </p:txBody>
      </p:sp>
      <p:sp>
        <p:nvSpPr>
          <p:cNvPr id="487" name="Google Shape;4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22</a:t>
            </a:fld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23</a:t>
            </a:fld>
            <a:endParaRPr/>
          </a:p>
        </p:txBody>
      </p:sp>
      <p:sp>
        <p:nvSpPr>
          <p:cNvPr id="541" name="Google Shape;5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24</a:t>
            </a:fld>
            <a:endParaRPr/>
          </a:p>
        </p:txBody>
      </p:sp>
      <p:sp>
        <p:nvSpPr>
          <p:cNvPr id="548" name="Google Shape;5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26</a:t>
            </a:fld>
            <a:endParaRPr/>
          </a:p>
        </p:txBody>
      </p:sp>
      <p:sp>
        <p:nvSpPr>
          <p:cNvPr id="617" name="Google Shape;6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27</a:t>
            </a:fld>
            <a:endParaRPr/>
          </a:p>
        </p:txBody>
      </p:sp>
      <p:sp>
        <p:nvSpPr>
          <p:cNvPr id="629" name="Google Shape;6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32</a:t>
            </a:fld>
            <a:endParaRPr/>
          </a:p>
        </p:txBody>
      </p:sp>
      <p:sp>
        <p:nvSpPr>
          <p:cNvPr id="765" name="Google Shape;7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Google Shape;7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33</a:t>
            </a:fld>
            <a:endParaRPr/>
          </a:p>
        </p:txBody>
      </p:sp>
      <p:sp>
        <p:nvSpPr>
          <p:cNvPr id="772" name="Google Shape;7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34</a:t>
            </a:fld>
            <a:endParaRPr/>
          </a:p>
        </p:txBody>
      </p:sp>
      <p:sp>
        <p:nvSpPr>
          <p:cNvPr id="779" name="Google Shape;7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0" name="Google Shape;78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35</a:t>
            </a:fld>
            <a:endParaRPr/>
          </a:p>
        </p:txBody>
      </p:sp>
      <p:sp>
        <p:nvSpPr>
          <p:cNvPr id="786" name="Google Shape;7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6</a:t>
            </a:fld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9</a:t>
            </a:fld>
            <a:endParaRPr/>
          </a:p>
        </p:txBody>
      </p:sp>
      <p:sp>
        <p:nvSpPr>
          <p:cNvPr id="312" name="Google Shape;3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9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ftr" idx="11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body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5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0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11" name="Google Shape;11;p40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" name="Google Shape;12;p40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3" name="Google Shape;13;p40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5" name="Google Shape;15;p40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6" name="Google Shape;16;p40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17" name="Google Shape;17;p40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l" t="t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" name="Google Shape;18;p40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l" t="t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0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0861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ftr" idx="11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dt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ulim"/>
              <a:buNone/>
              <a:defRPr sz="12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2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34" name="Google Shape;34;p42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" name="Google Shape;35;p42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6" name="Google Shape;36;p42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7" name="Google Shape;37;p42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8" name="Google Shape;38;p42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39" name="Google Shape;39;p42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0" name="Google Shape;40;p4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l" t="t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l" t="t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0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0861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684212" y="8366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Gulim"/>
              <a:buNone/>
            </a:pPr>
            <a:r>
              <a:rPr lang="en-US" sz="48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Introduction to Compilers</a:t>
            </a:r>
            <a:br>
              <a:rPr lang="en-US" sz="48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48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An Overview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1331912" y="26368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1258887" y="47974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Source code analysis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Analysis comes in three phases: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LINEAR ANALYSIS processes characters left-to-right and groups them into TOKENS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HIERARCHICAL ANALYSIS groups tokens hierarchically into nested collections of tokens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SEMANTIC ANALYSIS makes sure the program components fit together, e.g. variables should be declared before they are used , types are matched</a:t>
            </a: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Linear (lexical) analysis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linear analysis stage is called LEXICAL ANALYSIS or SCANNING.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Example: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 = initial + rate * 60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457200" lvl="0" indent="-457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gets translated as: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he IDENTIFIER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ASSIGNMENT SYMBOL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IDENTIFIER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initial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PLUS OPERATOR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IDENTIFIER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rate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MULTIPLICATION OPERATOR 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838200" lvl="1" indent="-381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NUMERIC LITERAL 60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Hierarchical (syntax) analysis</a:t>
            </a:r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hierarchical stage is called SYNTAX ANALYSIS or PARSING.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hierarchical structure of the source program can be represented by a PARSE TREE, for example: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/>
        </p:nvSpPr>
        <p:spPr>
          <a:xfrm>
            <a:off x="1690687" y="549275"/>
            <a:ext cx="25431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assignment statement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755650" y="1773237"/>
            <a:ext cx="11080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identifier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2698750" y="1773237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6904037" y="4221162"/>
            <a:ext cx="1341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755650" y="2636837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</a:t>
            </a:r>
            <a:endParaRPr/>
          </a:p>
        </p:txBody>
      </p:sp>
      <p:sp>
        <p:nvSpPr>
          <p:cNvPr id="348" name="Google Shape;348;p17"/>
          <p:cNvSpPr txBox="1"/>
          <p:nvPr/>
        </p:nvSpPr>
        <p:spPr>
          <a:xfrm>
            <a:off x="4427537" y="3141662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3852862" y="4221162"/>
            <a:ext cx="1341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</a:t>
            </a: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5318125" y="3141662"/>
            <a:ext cx="1341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</a:t>
            </a:r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2384425" y="3933825"/>
            <a:ext cx="11080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identifier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2600325" y="4652962"/>
            <a:ext cx="736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initial</a:t>
            </a:r>
            <a:endParaRPr/>
          </a:p>
        </p:txBody>
      </p:sp>
      <p:sp>
        <p:nvSpPr>
          <p:cNvPr id="353" name="Google Shape;353;p17"/>
          <p:cNvSpPr txBox="1"/>
          <p:nvPr/>
        </p:nvSpPr>
        <p:spPr>
          <a:xfrm>
            <a:off x="3779837" y="1773237"/>
            <a:ext cx="1341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</a:t>
            </a:r>
            <a:endParaRPr/>
          </a:p>
        </p:txBody>
      </p:sp>
      <p:sp>
        <p:nvSpPr>
          <p:cNvPr id="354" name="Google Shape;354;p17"/>
          <p:cNvSpPr txBox="1"/>
          <p:nvPr/>
        </p:nvSpPr>
        <p:spPr>
          <a:xfrm>
            <a:off x="2268537" y="3141662"/>
            <a:ext cx="1341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</a:t>
            </a:r>
            <a:endParaRPr/>
          </a:p>
        </p:txBody>
      </p:sp>
      <p:sp>
        <p:nvSpPr>
          <p:cNvPr id="355" name="Google Shape;355;p17"/>
          <p:cNvSpPr txBox="1"/>
          <p:nvPr/>
        </p:nvSpPr>
        <p:spPr>
          <a:xfrm>
            <a:off x="7064375" y="5084762"/>
            <a:ext cx="11080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6" name="Google Shape;356;p17"/>
          <p:cNvSpPr txBox="1"/>
          <p:nvPr/>
        </p:nvSpPr>
        <p:spPr>
          <a:xfrm>
            <a:off x="3924300" y="5084762"/>
            <a:ext cx="11080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identifier</a:t>
            </a:r>
            <a:endParaRPr/>
          </a:p>
        </p:txBody>
      </p:sp>
      <p:sp>
        <p:nvSpPr>
          <p:cNvPr id="357" name="Google Shape;357;p17"/>
          <p:cNvSpPr txBox="1"/>
          <p:nvPr/>
        </p:nvSpPr>
        <p:spPr>
          <a:xfrm>
            <a:off x="4213225" y="5876925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rate</a:t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7408862" y="5949950"/>
            <a:ext cx="447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cxnSp>
        <p:nvCxnSpPr>
          <p:cNvPr id="359" name="Google Shape;359;p17"/>
          <p:cNvCxnSpPr/>
          <p:nvPr/>
        </p:nvCxnSpPr>
        <p:spPr>
          <a:xfrm flipH="1">
            <a:off x="1330325" y="981075"/>
            <a:ext cx="1368425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0" name="Google Shape;360;p17"/>
          <p:cNvCxnSpPr/>
          <p:nvPr/>
        </p:nvCxnSpPr>
        <p:spPr>
          <a:xfrm>
            <a:off x="2843212" y="981075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2987675" y="981075"/>
            <a:ext cx="1366837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2" name="Google Shape;362;p17"/>
          <p:cNvCxnSpPr/>
          <p:nvPr/>
        </p:nvCxnSpPr>
        <p:spPr>
          <a:xfrm>
            <a:off x="1258887" y="2205037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2960687" y="35734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2960687" y="4292600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5" name="Google Shape;365;p17"/>
          <p:cNvSpPr txBox="1"/>
          <p:nvPr/>
        </p:nvSpPr>
        <p:spPr>
          <a:xfrm>
            <a:off x="5905500" y="422116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cxnSp>
        <p:nvCxnSpPr>
          <p:cNvPr id="366" name="Google Shape;366;p17"/>
          <p:cNvCxnSpPr/>
          <p:nvPr/>
        </p:nvCxnSpPr>
        <p:spPr>
          <a:xfrm>
            <a:off x="4500562" y="46529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7" name="Google Shape;367;p17"/>
          <p:cNvCxnSpPr/>
          <p:nvPr/>
        </p:nvCxnSpPr>
        <p:spPr>
          <a:xfrm>
            <a:off x="4500562" y="55165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8" name="Google Shape;368;p17"/>
          <p:cNvCxnSpPr/>
          <p:nvPr/>
        </p:nvCxnSpPr>
        <p:spPr>
          <a:xfrm>
            <a:off x="7604125" y="46529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9" name="Google Shape;369;p17"/>
          <p:cNvCxnSpPr/>
          <p:nvPr/>
        </p:nvCxnSpPr>
        <p:spPr>
          <a:xfrm>
            <a:off x="7604125" y="5516562"/>
            <a:ext cx="0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0" name="Google Shape;370;p17"/>
          <p:cNvCxnSpPr/>
          <p:nvPr/>
        </p:nvCxnSpPr>
        <p:spPr>
          <a:xfrm flipH="1">
            <a:off x="2986087" y="2349500"/>
            <a:ext cx="1368425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1" name="Google Shape;371;p17"/>
          <p:cNvCxnSpPr/>
          <p:nvPr/>
        </p:nvCxnSpPr>
        <p:spPr>
          <a:xfrm>
            <a:off x="4498975" y="2349500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2" name="Google Shape;372;p17"/>
          <p:cNvCxnSpPr/>
          <p:nvPr/>
        </p:nvCxnSpPr>
        <p:spPr>
          <a:xfrm>
            <a:off x="4643437" y="2349500"/>
            <a:ext cx="1366837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3" name="Google Shape;373;p17"/>
          <p:cNvCxnSpPr/>
          <p:nvPr/>
        </p:nvCxnSpPr>
        <p:spPr>
          <a:xfrm flipH="1">
            <a:off x="4535487" y="3573462"/>
            <a:ext cx="1368425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6048375" y="3573462"/>
            <a:ext cx="0" cy="64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5" name="Google Shape;375;p17"/>
          <p:cNvCxnSpPr/>
          <p:nvPr/>
        </p:nvCxnSpPr>
        <p:spPr>
          <a:xfrm>
            <a:off x="6192837" y="3573462"/>
            <a:ext cx="1366837" cy="7191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Syntax analysis</a:t>
            </a:r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hierarchical structure of the syntactic units in a programming language is normally represented by a set of recursive rules. Example for expressions: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Any identifier is an expression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Any number is an expression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If expression1 and expression2 are expressions, so are</a:t>
            </a:r>
            <a:endParaRPr/>
          </a:p>
          <a:p>
            <a:pPr marL="129540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expression1 + expression2</a:t>
            </a:r>
            <a:endParaRPr/>
          </a:p>
          <a:p>
            <a:pPr marL="129540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expression1 * expression2</a:t>
            </a:r>
            <a:endParaRPr/>
          </a:p>
          <a:p>
            <a:pPr marL="129540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( expression1 )</a:t>
            </a:r>
            <a:endParaRPr/>
          </a:p>
          <a:p>
            <a:pPr marL="342900" lvl="0" indent="-2540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Syntax analysis</a:t>
            </a:r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Example for statements:</a:t>
            </a:r>
            <a:endParaRPr/>
          </a:p>
          <a:p>
            <a:pPr marL="457200" lvl="0" indent="-3327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8382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If identifier1 is an identifier and expression2 is an expression, then identifier1 = expression2 is a statement.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AutoNum type="arabicPeriod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If expression1 is an expression and statement2 is a statement, then the following are statements: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while ( expression1 ) statement2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if ( expression1 ) statement2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Lexical vs. syntactic analysis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Generally if a syntactic unit can be recognized in a linear scan, we convert it into a token during lexical analysis.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More complex syntactic units, especially recursive structures, are normally processed during syntactic analysis (parsing).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Identifiers, for example, can be recognized easily in a linear scan, so identifiers are tokenized during lexical analysis.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Source code analysis</a:t>
            </a:r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It is common to convert complex parse trees to simpler SYNTAX TREES, with a node for each operator and children for the operands of each operator.</a:t>
            </a:r>
            <a:endParaRPr/>
          </a:p>
        </p:txBody>
      </p:sp>
      <p:sp>
        <p:nvSpPr>
          <p:cNvPr id="404" name="Google Shape;404;p21"/>
          <p:cNvSpPr txBox="1"/>
          <p:nvPr/>
        </p:nvSpPr>
        <p:spPr>
          <a:xfrm>
            <a:off x="1981200" y="4430712"/>
            <a:ext cx="1152525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ulim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Analysis</a:t>
            </a:r>
            <a:endParaRPr/>
          </a:p>
        </p:txBody>
      </p:sp>
      <p:cxnSp>
        <p:nvCxnSpPr>
          <p:cNvPr id="405" name="Google Shape;405;p21"/>
          <p:cNvCxnSpPr/>
          <p:nvPr/>
        </p:nvCxnSpPr>
        <p:spPr>
          <a:xfrm>
            <a:off x="3132137" y="4718050"/>
            <a:ext cx="115093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6" name="Google Shape;406;p21"/>
          <p:cNvCxnSpPr/>
          <p:nvPr/>
        </p:nvCxnSpPr>
        <p:spPr>
          <a:xfrm>
            <a:off x="2557462" y="4068762"/>
            <a:ext cx="0" cy="36195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07" name="Google Shape;407;p21"/>
          <p:cNvSpPr txBox="1"/>
          <p:nvPr/>
        </p:nvSpPr>
        <p:spPr>
          <a:xfrm>
            <a:off x="971550" y="3567112"/>
            <a:ext cx="316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 = initial + rate * 60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5470525" y="3567112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4213225" y="4143375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5508625" y="4711700"/>
            <a:ext cx="736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initial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6445250" y="4143375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7164387" y="471805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sp>
        <p:nvSpPr>
          <p:cNvPr id="413" name="Google Shape;413;p21"/>
          <p:cNvSpPr txBox="1"/>
          <p:nvPr/>
        </p:nvSpPr>
        <p:spPr>
          <a:xfrm>
            <a:off x="7740650" y="5367337"/>
            <a:ext cx="447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sp>
        <p:nvSpPr>
          <p:cNvPr id="414" name="Google Shape;414;p21"/>
          <p:cNvSpPr txBox="1"/>
          <p:nvPr/>
        </p:nvSpPr>
        <p:spPr>
          <a:xfrm>
            <a:off x="6357937" y="5367337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rate</a:t>
            </a:r>
            <a:endParaRPr/>
          </a:p>
        </p:txBody>
      </p:sp>
      <p:cxnSp>
        <p:nvCxnSpPr>
          <p:cNvPr id="415" name="Google Shape;415;p21"/>
          <p:cNvCxnSpPr/>
          <p:nvPr/>
        </p:nvCxnSpPr>
        <p:spPr>
          <a:xfrm flipH="1">
            <a:off x="4645025" y="3856037"/>
            <a:ext cx="792162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6" name="Google Shape;416;p21"/>
          <p:cNvCxnSpPr/>
          <p:nvPr/>
        </p:nvCxnSpPr>
        <p:spPr>
          <a:xfrm>
            <a:off x="5724525" y="3856037"/>
            <a:ext cx="865187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7" name="Google Shape;417;p21"/>
          <p:cNvCxnSpPr/>
          <p:nvPr/>
        </p:nvCxnSpPr>
        <p:spPr>
          <a:xfrm flipH="1">
            <a:off x="5940425" y="4430712"/>
            <a:ext cx="576262" cy="3587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8" name="Google Shape;418;p21"/>
          <p:cNvCxnSpPr/>
          <p:nvPr/>
        </p:nvCxnSpPr>
        <p:spPr>
          <a:xfrm>
            <a:off x="6661150" y="4430712"/>
            <a:ext cx="576262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9" name="Google Shape;419;p21"/>
          <p:cNvCxnSpPr/>
          <p:nvPr/>
        </p:nvCxnSpPr>
        <p:spPr>
          <a:xfrm flipH="1">
            <a:off x="6661150" y="5008562"/>
            <a:ext cx="576262" cy="3587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0" name="Google Shape;420;p21"/>
          <p:cNvCxnSpPr/>
          <p:nvPr/>
        </p:nvCxnSpPr>
        <p:spPr>
          <a:xfrm>
            <a:off x="7381875" y="5008562"/>
            <a:ext cx="576262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Semantic analysis</a:t>
            </a:r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3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semantic analysis stage: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Checks for semantic errors, e.g. undeclared 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Gathers type information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Determines the operators and operands of expressions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Example: if rate is a float, the integer literal 60 should be converted to a float before multiplying</a:t>
            </a: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</p:txBody>
      </p:sp>
      <p:sp>
        <p:nvSpPr>
          <p:cNvPr id="428" name="Google Shape;428;p22"/>
          <p:cNvSpPr txBox="1"/>
          <p:nvPr/>
        </p:nvSpPr>
        <p:spPr>
          <a:xfrm>
            <a:off x="3959225" y="3783012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2701925" y="4214812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</a:t>
            </a:r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3997325" y="4646612"/>
            <a:ext cx="736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initial</a:t>
            </a:r>
            <a:endParaRPr/>
          </a:p>
        </p:txBody>
      </p:sp>
      <p:sp>
        <p:nvSpPr>
          <p:cNvPr id="431" name="Google Shape;431;p22"/>
          <p:cNvSpPr txBox="1"/>
          <p:nvPr/>
        </p:nvSpPr>
        <p:spPr>
          <a:xfrm>
            <a:off x="4933950" y="4214812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5653087" y="464661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sp>
        <p:nvSpPr>
          <p:cNvPr id="433" name="Google Shape;433;p22"/>
          <p:cNvSpPr txBox="1"/>
          <p:nvPr/>
        </p:nvSpPr>
        <p:spPr>
          <a:xfrm>
            <a:off x="5922962" y="5149850"/>
            <a:ext cx="1025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1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inttoreal</a:t>
            </a: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4846637" y="5149850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rate</a:t>
            </a:r>
            <a:endParaRPr/>
          </a:p>
        </p:txBody>
      </p:sp>
      <p:cxnSp>
        <p:nvCxnSpPr>
          <p:cNvPr id="435" name="Google Shape;435;p22"/>
          <p:cNvCxnSpPr/>
          <p:nvPr/>
        </p:nvCxnSpPr>
        <p:spPr>
          <a:xfrm flipH="1">
            <a:off x="3133725" y="4071937"/>
            <a:ext cx="792162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6" name="Google Shape;436;p22"/>
          <p:cNvCxnSpPr/>
          <p:nvPr/>
        </p:nvCxnSpPr>
        <p:spPr>
          <a:xfrm>
            <a:off x="4213225" y="4071937"/>
            <a:ext cx="865187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7" name="Google Shape;437;p22"/>
          <p:cNvCxnSpPr/>
          <p:nvPr/>
        </p:nvCxnSpPr>
        <p:spPr>
          <a:xfrm flipH="1">
            <a:off x="4429125" y="4502150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8" name="Google Shape;438;p22"/>
          <p:cNvCxnSpPr/>
          <p:nvPr/>
        </p:nvCxnSpPr>
        <p:spPr>
          <a:xfrm>
            <a:off x="5149850" y="4502150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9" name="Google Shape;439;p22"/>
          <p:cNvSpPr txBox="1"/>
          <p:nvPr/>
        </p:nvSpPr>
        <p:spPr>
          <a:xfrm>
            <a:off x="6213475" y="5726112"/>
            <a:ext cx="447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cxnSp>
        <p:nvCxnSpPr>
          <p:cNvPr id="440" name="Google Shape;440;p22"/>
          <p:cNvCxnSpPr/>
          <p:nvPr/>
        </p:nvCxnSpPr>
        <p:spPr>
          <a:xfrm>
            <a:off x="6445250" y="5516562"/>
            <a:ext cx="0" cy="209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1" name="Google Shape;441;p22"/>
          <p:cNvCxnSpPr/>
          <p:nvPr/>
        </p:nvCxnSpPr>
        <p:spPr>
          <a:xfrm flipH="1">
            <a:off x="5149850" y="4933950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2" name="Google Shape;442;p22"/>
          <p:cNvCxnSpPr/>
          <p:nvPr/>
        </p:nvCxnSpPr>
        <p:spPr>
          <a:xfrm>
            <a:off x="5870575" y="4933950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/>
        </p:nvSpPr>
        <p:spPr>
          <a:xfrm>
            <a:off x="6011862" y="1125537"/>
            <a:ext cx="2735262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ulim"/>
              <a:buNone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rest of the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ulim"/>
              <a:buNone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process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2771775" y="3573462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intermediate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code generator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2698750" y="549275"/>
            <a:ext cx="18780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source program</a:t>
            </a:r>
            <a:endParaRPr/>
          </a:p>
        </p:txBody>
      </p:sp>
      <p:sp>
        <p:nvSpPr>
          <p:cNvPr id="451" name="Google Shape;451;p23"/>
          <p:cNvSpPr txBox="1"/>
          <p:nvPr/>
        </p:nvSpPr>
        <p:spPr>
          <a:xfrm>
            <a:off x="2730500" y="5949950"/>
            <a:ext cx="17684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target program</a:t>
            </a:r>
            <a:endParaRPr/>
          </a:p>
        </p:txBody>
      </p:sp>
      <p:sp>
        <p:nvSpPr>
          <p:cNvPr id="452" name="Google Shape;452;p23"/>
          <p:cNvSpPr txBox="1"/>
          <p:nvPr/>
        </p:nvSpPr>
        <p:spPr>
          <a:xfrm>
            <a:off x="2771775" y="2781300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semantic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analyzer</a:t>
            </a:r>
            <a:endParaRPr/>
          </a:p>
        </p:txBody>
      </p:sp>
      <p:sp>
        <p:nvSpPr>
          <p:cNvPr id="453" name="Google Shape;453;p23"/>
          <p:cNvSpPr txBox="1"/>
          <p:nvPr/>
        </p:nvSpPr>
        <p:spPr>
          <a:xfrm>
            <a:off x="2771775" y="1989137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syntax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analyzer</a:t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2771775" y="1196975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lexical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analyzer</a:t>
            </a:r>
            <a:endParaRPr/>
          </a:p>
        </p:txBody>
      </p:sp>
      <p:cxnSp>
        <p:nvCxnSpPr>
          <p:cNvPr id="455" name="Google Shape;455;p23"/>
          <p:cNvCxnSpPr/>
          <p:nvPr/>
        </p:nvCxnSpPr>
        <p:spPr>
          <a:xfrm>
            <a:off x="3635375" y="3357562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6" name="Google Shape;456;p23"/>
          <p:cNvCxnSpPr/>
          <p:nvPr/>
        </p:nvCxnSpPr>
        <p:spPr>
          <a:xfrm>
            <a:off x="3635375" y="2565400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7" name="Google Shape;457;p23"/>
          <p:cNvCxnSpPr/>
          <p:nvPr/>
        </p:nvCxnSpPr>
        <p:spPr>
          <a:xfrm>
            <a:off x="3635375" y="1773237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8" name="Google Shape;458;p23"/>
          <p:cNvCxnSpPr/>
          <p:nvPr/>
        </p:nvCxnSpPr>
        <p:spPr>
          <a:xfrm>
            <a:off x="3635375" y="981075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59" name="Google Shape;459;p23"/>
          <p:cNvSpPr txBox="1"/>
          <p:nvPr/>
        </p:nvSpPr>
        <p:spPr>
          <a:xfrm>
            <a:off x="2771775" y="4365625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code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optimizer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2771775" y="5157787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code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generator</a:t>
            </a:r>
            <a:endParaRPr/>
          </a:p>
        </p:txBody>
      </p:sp>
      <p:cxnSp>
        <p:nvCxnSpPr>
          <p:cNvPr id="461" name="Google Shape;461;p23"/>
          <p:cNvCxnSpPr/>
          <p:nvPr/>
        </p:nvCxnSpPr>
        <p:spPr>
          <a:xfrm>
            <a:off x="3635375" y="4149725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2" name="Google Shape;462;p23"/>
          <p:cNvCxnSpPr/>
          <p:nvPr/>
        </p:nvCxnSpPr>
        <p:spPr>
          <a:xfrm>
            <a:off x="3635375" y="4941887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3" name="Google Shape;463;p23"/>
          <p:cNvCxnSpPr/>
          <p:nvPr/>
        </p:nvCxnSpPr>
        <p:spPr>
          <a:xfrm>
            <a:off x="3635375" y="5734050"/>
            <a:ext cx="0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4" name="Google Shape;464;p23"/>
          <p:cNvSpPr txBox="1"/>
          <p:nvPr/>
        </p:nvSpPr>
        <p:spPr>
          <a:xfrm>
            <a:off x="4859337" y="3213100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error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handler</a:t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684212" y="3213100"/>
            <a:ext cx="172720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symbol-table</a:t>
            </a:r>
            <a:b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manager</a:t>
            </a:r>
            <a:endParaRPr/>
          </a:p>
        </p:txBody>
      </p:sp>
      <p:cxnSp>
        <p:nvCxnSpPr>
          <p:cNvPr id="466" name="Google Shape;466;p23"/>
          <p:cNvCxnSpPr/>
          <p:nvPr/>
        </p:nvCxnSpPr>
        <p:spPr>
          <a:xfrm rot="10800000" flipH="1">
            <a:off x="1547812" y="1485900"/>
            <a:ext cx="1223962" cy="172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7" name="Google Shape;467;p23"/>
          <p:cNvCxnSpPr/>
          <p:nvPr/>
        </p:nvCxnSpPr>
        <p:spPr>
          <a:xfrm rot="10800000" flipH="1">
            <a:off x="4498975" y="3789362"/>
            <a:ext cx="1223962" cy="16573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8" name="Google Shape;468;p23"/>
          <p:cNvCxnSpPr/>
          <p:nvPr/>
        </p:nvCxnSpPr>
        <p:spPr>
          <a:xfrm rot="10800000" flipH="1">
            <a:off x="1547812" y="3070225"/>
            <a:ext cx="1223962" cy="142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9" name="Google Shape;469;p23"/>
          <p:cNvCxnSpPr/>
          <p:nvPr/>
        </p:nvCxnSpPr>
        <p:spPr>
          <a:xfrm rot="10800000" flipH="1">
            <a:off x="4498975" y="3789362"/>
            <a:ext cx="1223962" cy="8651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0" name="Google Shape;470;p23"/>
          <p:cNvCxnSpPr/>
          <p:nvPr/>
        </p:nvCxnSpPr>
        <p:spPr>
          <a:xfrm rot="10800000" flipH="1">
            <a:off x="1547812" y="2278062"/>
            <a:ext cx="1223962" cy="9350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1" name="Google Shape;471;p23"/>
          <p:cNvCxnSpPr/>
          <p:nvPr/>
        </p:nvCxnSpPr>
        <p:spPr>
          <a:xfrm rot="10800000" flipH="1">
            <a:off x="4498975" y="3789362"/>
            <a:ext cx="1223962" cy="73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2" name="Google Shape;472;p23"/>
          <p:cNvCxnSpPr/>
          <p:nvPr/>
        </p:nvCxnSpPr>
        <p:spPr>
          <a:xfrm>
            <a:off x="4498975" y="3070225"/>
            <a:ext cx="1223962" cy="142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3" name="Google Shape;473;p23"/>
          <p:cNvCxnSpPr/>
          <p:nvPr/>
        </p:nvCxnSpPr>
        <p:spPr>
          <a:xfrm>
            <a:off x="4498975" y="2278062"/>
            <a:ext cx="1223962" cy="9350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4" name="Google Shape;474;p23"/>
          <p:cNvCxnSpPr/>
          <p:nvPr/>
        </p:nvCxnSpPr>
        <p:spPr>
          <a:xfrm>
            <a:off x="4498975" y="1485900"/>
            <a:ext cx="1223962" cy="172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5" name="Google Shape;475;p23"/>
          <p:cNvCxnSpPr/>
          <p:nvPr/>
        </p:nvCxnSpPr>
        <p:spPr>
          <a:xfrm>
            <a:off x="1547812" y="3789362"/>
            <a:ext cx="1223962" cy="16573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6" name="Google Shape;476;p23"/>
          <p:cNvCxnSpPr/>
          <p:nvPr/>
        </p:nvCxnSpPr>
        <p:spPr>
          <a:xfrm>
            <a:off x="1547812" y="3789362"/>
            <a:ext cx="1223962" cy="8651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77" name="Google Shape;477;p23"/>
          <p:cNvCxnSpPr/>
          <p:nvPr/>
        </p:nvCxnSpPr>
        <p:spPr>
          <a:xfrm>
            <a:off x="1547812" y="3789362"/>
            <a:ext cx="1223962" cy="730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ulim"/>
              <a:buNone/>
            </a:pPr>
            <a:r>
              <a:rPr lang="en-US" sz="32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Excercise</a:t>
            </a:r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Consider the grammar shown below(&lt;S&gt; is your start symbol). Circle which of the strings shown on the below are in the language described by the grammar? There may be zero or more correct answers.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Grammar:</a:t>
            </a:r>
            <a:endParaRPr/>
          </a:p>
          <a:p>
            <a:pPr marL="2057400" lvl="4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80"/>
              <a:buFont typeface="Noto Sans Symbols"/>
              <a:buChar char="■"/>
            </a:pPr>
            <a:r>
              <a:rPr lang="en-US" sz="1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&lt;S&gt; ::= &lt;A&gt; a &lt;B&gt; b </a:t>
            </a:r>
            <a:endParaRPr/>
          </a:p>
          <a:p>
            <a:pPr marL="2057400" lvl="4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80"/>
              <a:buFont typeface="Noto Sans Symbols"/>
              <a:buChar char="■"/>
            </a:pPr>
            <a:r>
              <a:rPr lang="en-US" sz="1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&lt;A&gt; ::= b &lt;A&gt; | b </a:t>
            </a:r>
            <a:endParaRPr/>
          </a:p>
          <a:p>
            <a:pPr marL="2057400" lvl="4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80"/>
              <a:buFont typeface="Noto Sans Symbols"/>
              <a:buChar char="■"/>
            </a:pPr>
            <a:r>
              <a:rPr lang="en-US" sz="1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&lt;B&gt; ::= &lt;A&gt; a | a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Strings: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A) baab   B) bbbabb    C) bbaaaa   D) baaabb    E) bbbabab</a:t>
            </a:r>
            <a:endParaRPr/>
          </a:p>
          <a:p>
            <a:pPr marL="342900" lvl="0" indent="-2540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Compose the grammar for the language consisting of sentences of an </a:t>
            </a:r>
            <a:r>
              <a:rPr lang="en-US" sz="2000" b="0" i="0" u="sng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equal number of </a:t>
            </a:r>
            <a:r>
              <a:rPr lang="en-US" sz="2000" b="1" i="0" u="sng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</a:t>
            </a:r>
            <a:r>
              <a:rPr lang="en-US" sz="2000" b="0" i="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b="0" i="0" u="sng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 followed by an equal number of </a:t>
            </a:r>
            <a:r>
              <a:rPr lang="en-US" sz="2000" b="1" i="0" u="sng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b</a:t>
            </a:r>
            <a:r>
              <a:rPr lang="en-US" sz="2000" b="0" i="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b="0" i="0" u="sng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 For example, </a:t>
            </a:r>
            <a:r>
              <a:rPr lang="en-US" sz="2000" b="1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aaabbb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is in the language, </a:t>
            </a:r>
            <a:r>
              <a:rPr lang="en-US" sz="2000" b="1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aabbb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is not, the empty string is not in the language.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Symbol-table management</a:t>
            </a:r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During analysis, we record the identifiers used in the program.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symbol table stores each identifier with its ATTRIBUTES.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Example attributes: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How much STORAGE is allocated for the id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id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 TYPE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id</a:t>
            </a: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 SCOPE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For functions, the PARAMETER PROTOCOL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Some attributes can be determined immediately; some are delayed.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Error detection</a:t>
            </a:r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Each compilation phase can have errors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Normally, we want to keep processing after an error, in order to find more errors.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Each stage has its own characteristic errors, e.g.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Lexical analysis: a string of characters that do not form a legal token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Syntax analysis: unmatched { } or missing 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Semantic: trying to add a float and a pointer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/>
        </p:nvSpPr>
        <p:spPr>
          <a:xfrm>
            <a:off x="5580062" y="1052512"/>
            <a:ext cx="3095625" cy="426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ulim"/>
              <a:buNone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Internal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ulim"/>
              <a:buNone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Representations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ulim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ulim"/>
              <a:buNone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Each stage of processing transforms a representation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ulim"/>
              <a:buNone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source code program into a new representation</a:t>
            </a: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2644775" y="2106612"/>
            <a:ext cx="1920875" cy="3587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syntax analyzer</a:t>
            </a:r>
            <a:endParaRPr/>
          </a:p>
        </p:txBody>
      </p:sp>
      <p:sp>
        <p:nvSpPr>
          <p:cNvPr id="499" name="Google Shape;499;p26"/>
          <p:cNvSpPr txBox="1"/>
          <p:nvPr/>
        </p:nvSpPr>
        <p:spPr>
          <a:xfrm>
            <a:off x="2647950" y="4121150"/>
            <a:ext cx="1920875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semantic analyzer</a:t>
            </a:r>
            <a:endParaRPr/>
          </a:p>
        </p:txBody>
      </p:sp>
      <p:sp>
        <p:nvSpPr>
          <p:cNvPr id="500" name="Google Shape;500;p26"/>
          <p:cNvSpPr txBox="1"/>
          <p:nvPr/>
        </p:nvSpPr>
        <p:spPr>
          <a:xfrm>
            <a:off x="2644775" y="881062"/>
            <a:ext cx="1920875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lexical analyzer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2195512" y="304800"/>
            <a:ext cx="28162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 = initial + rate * 60</a:t>
            </a:r>
            <a:endParaRPr/>
          </a:p>
        </p:txBody>
      </p:sp>
      <p:sp>
        <p:nvSpPr>
          <p:cNvPr id="502" name="Google Shape;502;p26"/>
          <p:cNvSpPr txBox="1"/>
          <p:nvPr/>
        </p:nvSpPr>
        <p:spPr>
          <a:xfrm>
            <a:off x="2555875" y="1522412"/>
            <a:ext cx="20875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</a:t>
            </a:r>
            <a:r>
              <a:rPr lang="en-US" sz="1600" b="0" i="0" u="none" baseline="-25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= id</a:t>
            </a:r>
            <a:r>
              <a:rPr lang="en-US" sz="1600" b="0" i="0" u="none" baseline="-25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+ id</a:t>
            </a:r>
            <a:r>
              <a:rPr lang="en-US" sz="1600" b="0" i="0" u="none" baseline="-25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* 60</a:t>
            </a:r>
            <a:endParaRPr/>
          </a:p>
        </p:txBody>
      </p:sp>
      <p:cxnSp>
        <p:nvCxnSpPr>
          <p:cNvPr id="503" name="Google Shape;503;p26"/>
          <p:cNvCxnSpPr/>
          <p:nvPr/>
        </p:nvCxnSpPr>
        <p:spPr>
          <a:xfrm>
            <a:off x="3603625" y="641350"/>
            <a:ext cx="1587" cy="239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04" name="Google Shape;504;p26"/>
          <p:cNvCxnSpPr/>
          <p:nvPr/>
        </p:nvCxnSpPr>
        <p:spPr>
          <a:xfrm flipH="1">
            <a:off x="3600450" y="1241425"/>
            <a:ext cx="4762" cy="2809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05" name="Google Shape;505;p26"/>
          <p:cNvCxnSpPr/>
          <p:nvPr/>
        </p:nvCxnSpPr>
        <p:spPr>
          <a:xfrm>
            <a:off x="3600450" y="1858962"/>
            <a:ext cx="4762" cy="2476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06" name="Google Shape;506;p26"/>
          <p:cNvSpPr txBox="1"/>
          <p:nvPr/>
        </p:nvSpPr>
        <p:spPr>
          <a:xfrm>
            <a:off x="3081337" y="2636837"/>
            <a:ext cx="311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507" name="Google Shape;507;p26"/>
          <p:cNvSpPr txBox="1"/>
          <p:nvPr/>
        </p:nvSpPr>
        <p:spPr>
          <a:xfrm>
            <a:off x="2584450" y="2852737"/>
            <a:ext cx="4746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</a:t>
            </a:r>
            <a:endParaRPr/>
          </a:p>
        </p:txBody>
      </p:sp>
      <p:sp>
        <p:nvSpPr>
          <p:cNvPr id="508" name="Google Shape;508;p26"/>
          <p:cNvSpPr txBox="1"/>
          <p:nvPr/>
        </p:nvSpPr>
        <p:spPr>
          <a:xfrm>
            <a:off x="3016250" y="3140075"/>
            <a:ext cx="4746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id2</a:t>
            </a:r>
            <a:endParaRPr/>
          </a:p>
        </p:txBody>
      </p:sp>
      <p:sp>
        <p:nvSpPr>
          <p:cNvPr id="509" name="Google Shape;509;p26"/>
          <p:cNvSpPr txBox="1"/>
          <p:nvPr/>
        </p:nvSpPr>
        <p:spPr>
          <a:xfrm>
            <a:off x="3490912" y="2852737"/>
            <a:ext cx="311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510" name="Google Shape;510;p26"/>
          <p:cNvSpPr txBox="1"/>
          <p:nvPr/>
        </p:nvSpPr>
        <p:spPr>
          <a:xfrm>
            <a:off x="3995737" y="30686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sp>
        <p:nvSpPr>
          <p:cNvPr id="511" name="Google Shape;511;p26"/>
          <p:cNvSpPr txBox="1"/>
          <p:nvPr/>
        </p:nvSpPr>
        <p:spPr>
          <a:xfrm>
            <a:off x="4368800" y="3355975"/>
            <a:ext cx="4191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sp>
        <p:nvSpPr>
          <p:cNvPr id="512" name="Google Shape;512;p26"/>
          <p:cNvSpPr txBox="1"/>
          <p:nvPr/>
        </p:nvSpPr>
        <p:spPr>
          <a:xfrm>
            <a:off x="3452812" y="3355975"/>
            <a:ext cx="5429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id3</a:t>
            </a:r>
            <a:endParaRPr/>
          </a:p>
        </p:txBody>
      </p:sp>
      <p:cxnSp>
        <p:nvCxnSpPr>
          <p:cNvPr id="513" name="Google Shape;513;p26"/>
          <p:cNvCxnSpPr/>
          <p:nvPr/>
        </p:nvCxnSpPr>
        <p:spPr>
          <a:xfrm flipH="1">
            <a:off x="2843212" y="2828925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4" name="Google Shape;514;p26"/>
          <p:cNvCxnSpPr/>
          <p:nvPr/>
        </p:nvCxnSpPr>
        <p:spPr>
          <a:xfrm>
            <a:off x="3321050" y="2828925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5" name="Google Shape;515;p26"/>
          <p:cNvCxnSpPr/>
          <p:nvPr/>
        </p:nvCxnSpPr>
        <p:spPr>
          <a:xfrm>
            <a:off x="3605212" y="2465387"/>
            <a:ext cx="0" cy="2873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6" name="Google Shape;516;p26"/>
          <p:cNvCxnSpPr/>
          <p:nvPr/>
        </p:nvCxnSpPr>
        <p:spPr>
          <a:xfrm>
            <a:off x="3608387" y="4481512"/>
            <a:ext cx="0" cy="3587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7" name="Google Shape;517;p26"/>
          <p:cNvCxnSpPr/>
          <p:nvPr/>
        </p:nvCxnSpPr>
        <p:spPr>
          <a:xfrm>
            <a:off x="3602037" y="3787775"/>
            <a:ext cx="0" cy="2873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aphicFrame>
        <p:nvGraphicFramePr>
          <p:cNvPr id="518" name="Google Shape;518;p26"/>
          <p:cNvGraphicFramePr/>
          <p:nvPr/>
        </p:nvGraphicFramePr>
        <p:xfrm>
          <a:off x="179387" y="2997200"/>
          <a:ext cx="1752575" cy="1403995"/>
        </p:xfrm>
        <a:graphic>
          <a:graphicData uri="http://schemas.openxmlformats.org/drawingml/2006/table">
            <a:tbl>
              <a:tblPr>
                <a:noFill/>
                <a:tableStyleId>{6D274F2D-477B-45DB-92F6-C49DBD8FBBA3}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Position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initial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rate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ulim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9" name="Google Shape;519;p26"/>
          <p:cNvCxnSpPr/>
          <p:nvPr/>
        </p:nvCxnSpPr>
        <p:spPr>
          <a:xfrm flipH="1">
            <a:off x="3228975" y="3068637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0" name="Google Shape;520;p26"/>
          <p:cNvCxnSpPr/>
          <p:nvPr/>
        </p:nvCxnSpPr>
        <p:spPr>
          <a:xfrm>
            <a:off x="3706812" y="3068637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1" name="Google Shape;521;p26"/>
          <p:cNvCxnSpPr/>
          <p:nvPr/>
        </p:nvCxnSpPr>
        <p:spPr>
          <a:xfrm flipH="1">
            <a:off x="3751262" y="3311525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2" name="Google Shape;522;p26"/>
          <p:cNvCxnSpPr/>
          <p:nvPr/>
        </p:nvCxnSpPr>
        <p:spPr>
          <a:xfrm>
            <a:off x="4229100" y="3311525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3" name="Google Shape;523;p26"/>
          <p:cNvSpPr txBox="1"/>
          <p:nvPr/>
        </p:nvSpPr>
        <p:spPr>
          <a:xfrm>
            <a:off x="3152775" y="4795837"/>
            <a:ext cx="311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2655887" y="5035550"/>
            <a:ext cx="4746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3087687" y="5322887"/>
            <a:ext cx="4746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id2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3562350" y="5035550"/>
            <a:ext cx="311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527" name="Google Shape;527;p26"/>
          <p:cNvSpPr txBox="1"/>
          <p:nvPr/>
        </p:nvSpPr>
        <p:spPr>
          <a:xfrm>
            <a:off x="4067175" y="52514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sp>
        <p:nvSpPr>
          <p:cNvPr id="528" name="Google Shape;528;p26"/>
          <p:cNvSpPr txBox="1"/>
          <p:nvPr/>
        </p:nvSpPr>
        <p:spPr>
          <a:xfrm>
            <a:off x="4167187" y="5538787"/>
            <a:ext cx="9477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inttoreal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3524250" y="5538787"/>
            <a:ext cx="5429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id3</a:t>
            </a:r>
            <a:endParaRPr/>
          </a:p>
        </p:txBody>
      </p:sp>
      <p:cxnSp>
        <p:nvCxnSpPr>
          <p:cNvPr id="530" name="Google Shape;530;p26"/>
          <p:cNvCxnSpPr/>
          <p:nvPr/>
        </p:nvCxnSpPr>
        <p:spPr>
          <a:xfrm flipH="1">
            <a:off x="2914650" y="5011737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1" name="Google Shape;531;p26"/>
          <p:cNvCxnSpPr/>
          <p:nvPr/>
        </p:nvCxnSpPr>
        <p:spPr>
          <a:xfrm>
            <a:off x="3392487" y="5011737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2" name="Google Shape;532;p26"/>
          <p:cNvCxnSpPr/>
          <p:nvPr/>
        </p:nvCxnSpPr>
        <p:spPr>
          <a:xfrm flipH="1">
            <a:off x="3300412" y="5251450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3" name="Google Shape;533;p26"/>
          <p:cNvCxnSpPr/>
          <p:nvPr/>
        </p:nvCxnSpPr>
        <p:spPr>
          <a:xfrm>
            <a:off x="3778250" y="5251450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4" name="Google Shape;534;p26"/>
          <p:cNvCxnSpPr/>
          <p:nvPr/>
        </p:nvCxnSpPr>
        <p:spPr>
          <a:xfrm flipH="1">
            <a:off x="3822700" y="5494337"/>
            <a:ext cx="284162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5" name="Google Shape;535;p26"/>
          <p:cNvCxnSpPr/>
          <p:nvPr/>
        </p:nvCxnSpPr>
        <p:spPr>
          <a:xfrm>
            <a:off x="4300537" y="5494337"/>
            <a:ext cx="314325" cy="95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6" name="Google Shape;536;p26"/>
          <p:cNvSpPr txBox="1"/>
          <p:nvPr/>
        </p:nvSpPr>
        <p:spPr>
          <a:xfrm>
            <a:off x="4440237" y="5972175"/>
            <a:ext cx="4191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cxnSp>
        <p:nvCxnSpPr>
          <p:cNvPr id="537" name="Google Shape;537;p26"/>
          <p:cNvCxnSpPr/>
          <p:nvPr/>
        </p:nvCxnSpPr>
        <p:spPr>
          <a:xfrm>
            <a:off x="4643437" y="5900737"/>
            <a:ext cx="0" cy="142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8" name="Google Shape;538;p26"/>
          <p:cNvSpPr txBox="1"/>
          <p:nvPr/>
        </p:nvSpPr>
        <p:spPr>
          <a:xfrm>
            <a:off x="179387" y="2563812"/>
            <a:ext cx="17287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ulim"/>
              <a:buNone/>
            </a:pPr>
            <a:r>
              <a:rPr lang="en-US" sz="16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symbol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Intermediate code generation</a:t>
            </a:r>
            <a:endParaRPr/>
          </a:p>
        </p:txBody>
      </p:sp>
      <p:sp>
        <p:nvSpPr>
          <p:cNvPr id="545" name="Google Shape;54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Some compilers explicitly create an intermediate representation of the source code program after semantic analysis.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representation is as a program for an abstract machine.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Most common representation is 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three-address code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in which all memory locations are treated as registers, and most instructions apply an operator to two operand registers, and store the result to a destination register.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Intermediate code generation</a:t>
            </a:r>
            <a:endParaRPr/>
          </a:p>
        </p:txBody>
      </p:sp>
      <p:sp>
        <p:nvSpPr>
          <p:cNvPr id="552" name="Google Shape;552;p28"/>
          <p:cNvSpPr txBox="1"/>
          <p:nvPr/>
        </p:nvSpPr>
        <p:spPr>
          <a:xfrm>
            <a:off x="4100512" y="1341437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=</a:t>
            </a:r>
            <a:endParaRPr/>
          </a:p>
        </p:txBody>
      </p:sp>
      <p:sp>
        <p:nvSpPr>
          <p:cNvPr id="553" name="Google Shape;553;p28"/>
          <p:cNvSpPr txBox="1"/>
          <p:nvPr/>
        </p:nvSpPr>
        <p:spPr>
          <a:xfrm>
            <a:off x="2843212" y="1773237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position</a:t>
            </a:r>
            <a:endParaRPr/>
          </a:p>
        </p:txBody>
      </p:sp>
      <p:sp>
        <p:nvSpPr>
          <p:cNvPr id="554" name="Google Shape;554;p28"/>
          <p:cNvSpPr txBox="1"/>
          <p:nvPr/>
        </p:nvSpPr>
        <p:spPr>
          <a:xfrm>
            <a:off x="4138612" y="2205037"/>
            <a:ext cx="736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initial</a:t>
            </a:r>
            <a:endParaRPr/>
          </a:p>
        </p:txBody>
      </p:sp>
      <p:sp>
        <p:nvSpPr>
          <p:cNvPr id="555" name="Google Shape;555;p28"/>
          <p:cNvSpPr txBox="1"/>
          <p:nvPr/>
        </p:nvSpPr>
        <p:spPr>
          <a:xfrm>
            <a:off x="5075237" y="1773237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/>
          </a:p>
        </p:txBody>
      </p:sp>
      <p:sp>
        <p:nvSpPr>
          <p:cNvPr id="556" name="Google Shape;556;p28"/>
          <p:cNvSpPr txBox="1"/>
          <p:nvPr/>
        </p:nvSpPr>
        <p:spPr>
          <a:xfrm>
            <a:off x="5794375" y="22050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*</a:t>
            </a:r>
            <a:endParaRPr/>
          </a:p>
        </p:txBody>
      </p:sp>
      <p:sp>
        <p:nvSpPr>
          <p:cNvPr id="557" name="Google Shape;557;p28"/>
          <p:cNvSpPr txBox="1"/>
          <p:nvPr/>
        </p:nvSpPr>
        <p:spPr>
          <a:xfrm>
            <a:off x="6064250" y="2708275"/>
            <a:ext cx="1025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1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inttoreal</a:t>
            </a:r>
            <a:endParaRPr/>
          </a:p>
        </p:txBody>
      </p:sp>
      <p:sp>
        <p:nvSpPr>
          <p:cNvPr id="558" name="Google Shape;558;p28"/>
          <p:cNvSpPr txBox="1"/>
          <p:nvPr/>
        </p:nvSpPr>
        <p:spPr>
          <a:xfrm>
            <a:off x="4987925" y="2708275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rate</a:t>
            </a:r>
            <a:endParaRPr/>
          </a:p>
        </p:txBody>
      </p:sp>
      <p:cxnSp>
        <p:nvCxnSpPr>
          <p:cNvPr id="559" name="Google Shape;559;p28"/>
          <p:cNvCxnSpPr/>
          <p:nvPr/>
        </p:nvCxnSpPr>
        <p:spPr>
          <a:xfrm flipH="1">
            <a:off x="3275012" y="1630362"/>
            <a:ext cx="792162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0" name="Google Shape;560;p28"/>
          <p:cNvCxnSpPr/>
          <p:nvPr/>
        </p:nvCxnSpPr>
        <p:spPr>
          <a:xfrm>
            <a:off x="4354512" y="1630362"/>
            <a:ext cx="865187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1" name="Google Shape;561;p28"/>
          <p:cNvCxnSpPr/>
          <p:nvPr/>
        </p:nvCxnSpPr>
        <p:spPr>
          <a:xfrm flipH="1">
            <a:off x="4570412" y="2060575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2" name="Google Shape;562;p28"/>
          <p:cNvCxnSpPr/>
          <p:nvPr/>
        </p:nvCxnSpPr>
        <p:spPr>
          <a:xfrm>
            <a:off x="5291137" y="2060575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3" name="Google Shape;563;p28"/>
          <p:cNvSpPr txBox="1"/>
          <p:nvPr/>
        </p:nvSpPr>
        <p:spPr>
          <a:xfrm>
            <a:off x="6354762" y="3284537"/>
            <a:ext cx="447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60</a:t>
            </a:r>
            <a:endParaRPr/>
          </a:p>
        </p:txBody>
      </p:sp>
      <p:cxnSp>
        <p:nvCxnSpPr>
          <p:cNvPr id="564" name="Google Shape;564;p28"/>
          <p:cNvCxnSpPr/>
          <p:nvPr/>
        </p:nvCxnSpPr>
        <p:spPr>
          <a:xfrm>
            <a:off x="6586537" y="3074987"/>
            <a:ext cx="0" cy="2095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5" name="Google Shape;565;p28"/>
          <p:cNvCxnSpPr/>
          <p:nvPr/>
        </p:nvCxnSpPr>
        <p:spPr>
          <a:xfrm flipH="1">
            <a:off x="5291137" y="2492375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6" name="Google Shape;566;p28"/>
          <p:cNvCxnSpPr/>
          <p:nvPr/>
        </p:nvCxnSpPr>
        <p:spPr>
          <a:xfrm>
            <a:off x="6011862" y="2492375"/>
            <a:ext cx="576262" cy="2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67" name="Google Shape;567;p28"/>
          <p:cNvSpPr txBox="1"/>
          <p:nvPr/>
        </p:nvSpPr>
        <p:spPr>
          <a:xfrm>
            <a:off x="2990850" y="3860800"/>
            <a:ext cx="323691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Intermediate Code Generator</a:t>
            </a:r>
            <a:endParaRPr/>
          </a:p>
        </p:txBody>
      </p:sp>
      <p:sp>
        <p:nvSpPr>
          <p:cNvPr id="568" name="Google Shape;568;p28"/>
          <p:cNvSpPr txBox="1"/>
          <p:nvPr/>
        </p:nvSpPr>
        <p:spPr>
          <a:xfrm>
            <a:off x="3346450" y="4868862"/>
            <a:ext cx="2592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temp1 := inttoreal(60)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temp2 := id3 * temp1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temp3 := id2+ temp2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 := temp3</a:t>
            </a:r>
            <a:endParaRPr/>
          </a:p>
        </p:txBody>
      </p:sp>
      <p:cxnSp>
        <p:nvCxnSpPr>
          <p:cNvPr id="569" name="Google Shape;569;p28"/>
          <p:cNvCxnSpPr/>
          <p:nvPr/>
        </p:nvCxnSpPr>
        <p:spPr>
          <a:xfrm>
            <a:off x="4570412" y="3284537"/>
            <a:ext cx="0" cy="43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70" name="Google Shape;570;p28"/>
          <p:cNvCxnSpPr/>
          <p:nvPr/>
        </p:nvCxnSpPr>
        <p:spPr>
          <a:xfrm>
            <a:off x="4570412" y="4437062"/>
            <a:ext cx="0" cy="43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The Optimizer (or Middle End)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body" idx="4294967295"/>
          </p:nvPr>
        </p:nvSpPr>
        <p:spPr>
          <a:xfrm>
            <a:off x="611187" y="1341437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</a:t>
            </a: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ypical Transformations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</a:rPr>
              <a:t>🡸 performance, code size, power consumption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1200" b="0" i="0" u="none" strike="noStrike" cap="non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</a:rPr>
              <a:t>etc</a:t>
            </a:r>
            <a:endParaRPr sz="1200" b="0" i="0" u="none" strike="noStrike" cap="none">
              <a:solidFill>
                <a:schemeClr val="hlink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Discover &amp; propagate some constant value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Move a computation to a less frequently executed place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Discover a redundant computation &amp; remove 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Remove useless or unreachable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Encode an idiom in some particularly efficient form</a:t>
            </a:r>
            <a:endParaRPr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1476375" y="1268412"/>
            <a:ext cx="6345237" cy="1676400"/>
            <a:chOff x="624" y="912"/>
            <a:chExt cx="3997" cy="1056"/>
          </a:xfrm>
        </p:grpSpPr>
        <p:cxnSp>
          <p:nvCxnSpPr>
            <p:cNvPr id="578" name="Google Shape;578;p29"/>
            <p:cNvCxnSpPr/>
            <p:nvPr/>
          </p:nvCxnSpPr>
          <p:spPr>
            <a:xfrm flipH="1">
              <a:off x="1392" y="1584"/>
              <a:ext cx="2" cy="27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9" name="Google Shape;579;p29"/>
            <p:cNvCxnSpPr/>
            <p:nvPr/>
          </p:nvCxnSpPr>
          <p:spPr>
            <a:xfrm>
              <a:off x="1392" y="1872"/>
              <a:ext cx="2796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80" name="Google Shape;580;p29"/>
            <p:cNvSpPr txBox="1"/>
            <p:nvPr/>
          </p:nvSpPr>
          <p:spPr>
            <a:xfrm>
              <a:off x="4170" y="1776"/>
              <a:ext cx="45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1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Errors</a:t>
              </a: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 </a:t>
              </a:r>
              <a:endParaRPr/>
            </a:p>
          </p:txBody>
        </p:sp>
        <p:cxnSp>
          <p:nvCxnSpPr>
            <p:cNvPr id="581" name="Google Shape;581;p29"/>
            <p:cNvCxnSpPr/>
            <p:nvPr/>
          </p:nvCxnSpPr>
          <p:spPr>
            <a:xfrm flipH="1">
              <a:off x="2736" y="1584"/>
              <a:ext cx="2" cy="288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582" name="Google Shape;582;p29"/>
            <p:cNvGrpSpPr/>
            <p:nvPr/>
          </p:nvGrpSpPr>
          <p:grpSpPr>
            <a:xfrm>
              <a:off x="1152" y="1056"/>
              <a:ext cx="432" cy="528"/>
              <a:chOff x="1152" y="1104"/>
              <a:chExt cx="432" cy="528"/>
            </a:xfrm>
          </p:grpSpPr>
          <p:sp>
            <p:nvSpPr>
              <p:cNvPr id="583" name="Google Shape;583;p29"/>
              <p:cNvSpPr txBox="1"/>
              <p:nvPr/>
            </p:nvSpPr>
            <p:spPr>
              <a:xfrm>
                <a:off x="1152" y="1104"/>
                <a:ext cx="43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4" name="Google Shape;584;p29"/>
              <p:cNvSpPr txBox="1"/>
              <p:nvPr/>
            </p:nvSpPr>
            <p:spPr>
              <a:xfrm>
                <a:off x="1176" y="1193"/>
                <a:ext cx="384" cy="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O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p</a:t>
                </a: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t</a:t>
                </a:r>
                <a:endParaRPr/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1</a:t>
                </a: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2496" y="1056"/>
              <a:ext cx="432" cy="528"/>
              <a:chOff x="1152" y="1104"/>
              <a:chExt cx="432" cy="528"/>
            </a:xfrm>
          </p:grpSpPr>
          <p:sp>
            <p:nvSpPr>
              <p:cNvPr id="586" name="Google Shape;586;p29"/>
              <p:cNvSpPr txBox="1"/>
              <p:nvPr/>
            </p:nvSpPr>
            <p:spPr>
              <a:xfrm>
                <a:off x="1152" y="1104"/>
                <a:ext cx="43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87" name="Google Shape;587;p29"/>
              <p:cNvSpPr txBox="1"/>
              <p:nvPr/>
            </p:nvSpPr>
            <p:spPr>
              <a:xfrm>
                <a:off x="1176" y="1193"/>
                <a:ext cx="384" cy="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O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p</a:t>
                </a: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t</a:t>
                </a:r>
                <a:endParaRPr/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3</a:t>
                </a:r>
                <a:endParaRPr/>
              </a:p>
            </p:txBody>
          </p:sp>
        </p:grpSp>
        <p:grpSp>
          <p:nvGrpSpPr>
            <p:cNvPr id="588" name="Google Shape;588;p29"/>
            <p:cNvGrpSpPr/>
            <p:nvPr/>
          </p:nvGrpSpPr>
          <p:grpSpPr>
            <a:xfrm>
              <a:off x="1824" y="1056"/>
              <a:ext cx="432" cy="528"/>
              <a:chOff x="1152" y="1104"/>
              <a:chExt cx="432" cy="528"/>
            </a:xfrm>
          </p:grpSpPr>
          <p:sp>
            <p:nvSpPr>
              <p:cNvPr id="589" name="Google Shape;589;p29"/>
              <p:cNvSpPr txBox="1"/>
              <p:nvPr/>
            </p:nvSpPr>
            <p:spPr>
              <a:xfrm>
                <a:off x="1152" y="1104"/>
                <a:ext cx="43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0" name="Google Shape;590;p29"/>
              <p:cNvSpPr txBox="1"/>
              <p:nvPr/>
            </p:nvSpPr>
            <p:spPr>
              <a:xfrm>
                <a:off x="1176" y="1193"/>
                <a:ext cx="384" cy="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O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p</a:t>
                </a: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t</a:t>
                </a:r>
                <a:endParaRPr/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2</a:t>
                </a:r>
                <a:endParaRPr/>
              </a:p>
            </p:txBody>
          </p:sp>
        </p:grpSp>
        <p:grpSp>
          <p:nvGrpSpPr>
            <p:cNvPr id="591" name="Google Shape;591;p29"/>
            <p:cNvGrpSpPr/>
            <p:nvPr/>
          </p:nvGrpSpPr>
          <p:grpSpPr>
            <a:xfrm>
              <a:off x="3600" y="1056"/>
              <a:ext cx="432" cy="528"/>
              <a:chOff x="1152" y="1104"/>
              <a:chExt cx="432" cy="528"/>
            </a:xfrm>
          </p:grpSpPr>
          <p:sp>
            <p:nvSpPr>
              <p:cNvPr id="592" name="Google Shape;592;p29"/>
              <p:cNvSpPr txBox="1"/>
              <p:nvPr/>
            </p:nvSpPr>
            <p:spPr>
              <a:xfrm>
                <a:off x="1152" y="1104"/>
                <a:ext cx="43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593" name="Google Shape;593;p29"/>
              <p:cNvSpPr txBox="1"/>
              <p:nvPr/>
            </p:nvSpPr>
            <p:spPr>
              <a:xfrm>
                <a:off x="1176" y="1193"/>
                <a:ext cx="384" cy="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O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p</a:t>
                </a: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t</a:t>
                </a:r>
                <a:endParaRPr/>
              </a:p>
              <a:p>
                <a:pPr marL="0" marR="0" lvl="0" indent="0" algn="ctr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n</a:t>
                </a:r>
                <a:endParaRPr/>
              </a:p>
            </p:txBody>
          </p:sp>
        </p:grpSp>
        <p:cxnSp>
          <p:nvCxnSpPr>
            <p:cNvPr id="594" name="Google Shape;594;p29"/>
            <p:cNvCxnSpPr/>
            <p:nvPr/>
          </p:nvCxnSpPr>
          <p:spPr>
            <a:xfrm>
              <a:off x="1584" y="1320"/>
              <a:ext cx="24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95" name="Google Shape;595;p29"/>
            <p:cNvCxnSpPr/>
            <p:nvPr/>
          </p:nvCxnSpPr>
          <p:spPr>
            <a:xfrm>
              <a:off x="2256" y="1320"/>
              <a:ext cx="24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96" name="Google Shape;596;p29"/>
            <p:cNvCxnSpPr/>
            <p:nvPr/>
          </p:nvCxnSpPr>
          <p:spPr>
            <a:xfrm flipH="1">
              <a:off x="2016" y="1584"/>
              <a:ext cx="2" cy="288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7" name="Google Shape;597;p29"/>
            <p:cNvCxnSpPr/>
            <p:nvPr/>
          </p:nvCxnSpPr>
          <p:spPr>
            <a:xfrm flipH="1">
              <a:off x="3840" y="1584"/>
              <a:ext cx="2" cy="288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598" name="Google Shape;598;p29"/>
            <p:cNvGrpSpPr/>
            <p:nvPr/>
          </p:nvGrpSpPr>
          <p:grpSpPr>
            <a:xfrm>
              <a:off x="2932" y="1176"/>
              <a:ext cx="668" cy="212"/>
              <a:chOff x="2932" y="1152"/>
              <a:chExt cx="668" cy="212"/>
            </a:xfrm>
          </p:grpSpPr>
          <p:cxnSp>
            <p:nvCxnSpPr>
              <p:cNvPr id="599" name="Google Shape;599;p29"/>
              <p:cNvCxnSpPr/>
              <p:nvPr/>
            </p:nvCxnSpPr>
            <p:spPr>
              <a:xfrm>
                <a:off x="2932" y="1296"/>
                <a:ext cx="2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600" name="Google Shape;600;p29"/>
              <p:cNvCxnSpPr/>
              <p:nvPr/>
            </p:nvCxnSpPr>
            <p:spPr>
              <a:xfrm>
                <a:off x="3336" y="1296"/>
                <a:ext cx="2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01" name="Google Shape;601;p29"/>
              <p:cNvSpPr txBox="1"/>
              <p:nvPr/>
            </p:nvSpPr>
            <p:spPr>
              <a:xfrm>
                <a:off x="3136" y="115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...</a:t>
                </a:r>
                <a:endParaRPr/>
              </a:p>
            </p:txBody>
          </p:sp>
        </p:grpSp>
        <p:cxnSp>
          <p:nvCxnSpPr>
            <p:cNvPr id="602" name="Google Shape;602;p29"/>
            <p:cNvCxnSpPr/>
            <p:nvPr/>
          </p:nvCxnSpPr>
          <p:spPr>
            <a:xfrm>
              <a:off x="4032" y="1320"/>
              <a:ext cx="52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603" name="Google Shape;603;p29"/>
            <p:cNvCxnSpPr/>
            <p:nvPr/>
          </p:nvCxnSpPr>
          <p:spPr>
            <a:xfrm>
              <a:off x="624" y="1320"/>
              <a:ext cx="52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604" name="Google Shape;604;p29"/>
            <p:cNvCxnSpPr/>
            <p:nvPr/>
          </p:nvCxnSpPr>
          <p:spPr>
            <a:xfrm>
              <a:off x="4032" y="1152"/>
              <a:ext cx="1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5" name="Google Shape;605;p29"/>
            <p:cNvCxnSpPr/>
            <p:nvPr/>
          </p:nvCxnSpPr>
          <p:spPr>
            <a:xfrm rot="10800000">
              <a:off x="4224" y="912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6" name="Google Shape;606;p29"/>
            <p:cNvCxnSpPr/>
            <p:nvPr/>
          </p:nvCxnSpPr>
          <p:spPr>
            <a:xfrm rot="10800000">
              <a:off x="960" y="912"/>
              <a:ext cx="3264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7" name="Google Shape;607;p29"/>
            <p:cNvCxnSpPr/>
            <p:nvPr/>
          </p:nvCxnSpPr>
          <p:spPr>
            <a:xfrm>
              <a:off x="960" y="1152"/>
              <a:ext cx="1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608" name="Google Shape;608;p29"/>
            <p:cNvCxnSpPr/>
            <p:nvPr/>
          </p:nvCxnSpPr>
          <p:spPr>
            <a:xfrm rot="10800000">
              <a:off x="960" y="912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09" name="Google Shape;609;p29"/>
            <p:cNvSpPr txBox="1"/>
            <p:nvPr/>
          </p:nvSpPr>
          <p:spPr>
            <a:xfrm>
              <a:off x="624" y="1152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1584" y="1152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611" name="Google Shape;611;p29"/>
            <p:cNvSpPr txBox="1"/>
            <p:nvPr/>
          </p:nvSpPr>
          <p:spPr>
            <a:xfrm>
              <a:off x="2256" y="1152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612" name="Google Shape;612;p29"/>
            <p:cNvSpPr txBox="1"/>
            <p:nvPr/>
          </p:nvSpPr>
          <p:spPr>
            <a:xfrm>
              <a:off x="3136" y="1152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613" name="Google Shape;613;p29"/>
            <p:cNvSpPr txBox="1"/>
            <p:nvPr/>
          </p:nvSpPr>
          <p:spPr>
            <a:xfrm>
              <a:off x="4224" y="1152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</p:grpSp>
      <p:sp>
        <p:nvSpPr>
          <p:cNvPr id="614" name="Google Shape;614;p29"/>
          <p:cNvSpPr txBox="1"/>
          <p:nvPr/>
        </p:nvSpPr>
        <p:spPr>
          <a:xfrm>
            <a:off x="1547812" y="2781300"/>
            <a:ext cx="6248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81E"/>
              </a:buClr>
              <a:buSzPts val="1600"/>
              <a:buFont typeface="Arial Rounded"/>
              <a:buNone/>
            </a:pPr>
            <a:r>
              <a:rPr lang="en-US" sz="1600" b="1" i="1" u="none">
                <a:solidFill>
                  <a:srgbClr val="ED181E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Modern optimizers are structured as a series of passes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Code optimization</a:t>
            </a: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At this stage, we improve the code to make it run faster.</a:t>
            </a:r>
            <a:endParaRPr/>
          </a:p>
        </p:txBody>
      </p:sp>
      <p:sp>
        <p:nvSpPr>
          <p:cNvPr id="622" name="Google Shape;622;p30"/>
          <p:cNvSpPr txBox="1"/>
          <p:nvPr/>
        </p:nvSpPr>
        <p:spPr>
          <a:xfrm>
            <a:off x="3779837" y="3430587"/>
            <a:ext cx="1943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code optimizer</a:t>
            </a:r>
            <a:endParaRPr/>
          </a:p>
        </p:txBody>
      </p:sp>
      <p:sp>
        <p:nvSpPr>
          <p:cNvPr id="623" name="Google Shape;623;p30"/>
          <p:cNvSpPr txBox="1"/>
          <p:nvPr/>
        </p:nvSpPr>
        <p:spPr>
          <a:xfrm>
            <a:off x="684212" y="2925762"/>
            <a:ext cx="2592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temp1 := inttoreal(60)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temp2 := id3 * temp1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temp3 := id2+ temp2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 := temp3</a:t>
            </a:r>
            <a:endParaRPr/>
          </a:p>
        </p:txBody>
      </p:sp>
      <p:cxnSp>
        <p:nvCxnSpPr>
          <p:cNvPr id="624" name="Google Shape;624;p30"/>
          <p:cNvCxnSpPr/>
          <p:nvPr/>
        </p:nvCxnSpPr>
        <p:spPr>
          <a:xfrm>
            <a:off x="3348037" y="3646487"/>
            <a:ext cx="43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25" name="Google Shape;625;p30"/>
          <p:cNvCxnSpPr/>
          <p:nvPr/>
        </p:nvCxnSpPr>
        <p:spPr>
          <a:xfrm>
            <a:off x="5722937" y="3646487"/>
            <a:ext cx="43338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6" name="Google Shape;626;p30"/>
          <p:cNvSpPr txBox="1"/>
          <p:nvPr/>
        </p:nvSpPr>
        <p:spPr>
          <a:xfrm>
            <a:off x="6227762" y="2925762"/>
            <a:ext cx="259238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temp1 := id3 * 60.0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 := id2 + temp1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Code generation</a:t>
            </a:r>
            <a:endParaRPr/>
          </a:p>
        </p:txBody>
      </p:sp>
      <p:sp>
        <p:nvSpPr>
          <p:cNvPr id="633" name="Google Shape;63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 the final stage, we take the three-address code (3AC) or other intermediate representation, and convert to the target language.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We must pick memory locations for variables and allocate registers.</a:t>
            </a:r>
            <a:endParaRPr/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3779837" y="4583112"/>
            <a:ext cx="1943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code generator</a:t>
            </a:r>
            <a:endParaRPr/>
          </a:p>
        </p:txBody>
      </p:sp>
      <p:sp>
        <p:nvSpPr>
          <p:cNvPr id="635" name="Google Shape;635;p31"/>
          <p:cNvSpPr txBox="1"/>
          <p:nvPr/>
        </p:nvSpPr>
        <p:spPr>
          <a:xfrm>
            <a:off x="6227762" y="4005262"/>
            <a:ext cx="2592387" cy="158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MOVF  id3, R2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MULF  #60.0, R2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MOVF  id2, R1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ADDF  R2, R1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MOVF  R1, id1</a:t>
            </a:r>
            <a:endParaRPr/>
          </a:p>
        </p:txBody>
      </p:sp>
      <p:cxnSp>
        <p:nvCxnSpPr>
          <p:cNvPr id="636" name="Google Shape;636;p31"/>
          <p:cNvCxnSpPr/>
          <p:nvPr/>
        </p:nvCxnSpPr>
        <p:spPr>
          <a:xfrm>
            <a:off x="3348037" y="4799012"/>
            <a:ext cx="43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37" name="Google Shape;637;p31"/>
          <p:cNvCxnSpPr/>
          <p:nvPr/>
        </p:nvCxnSpPr>
        <p:spPr>
          <a:xfrm>
            <a:off x="5722937" y="4799012"/>
            <a:ext cx="43338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8" name="Google Shape;638;p31"/>
          <p:cNvSpPr txBox="1"/>
          <p:nvPr/>
        </p:nvSpPr>
        <p:spPr>
          <a:xfrm>
            <a:off x="901700" y="4149725"/>
            <a:ext cx="23749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temp1 := id3 * 60.0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rPr lang="en-US"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id1 := id2 + temp1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The Back End</a:t>
            </a:r>
            <a:endParaRPr/>
          </a:p>
        </p:txBody>
      </p:sp>
      <p:sp>
        <p:nvSpPr>
          <p:cNvPr id="644" name="Google Shape;644;p3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Responsibilities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Translate IR into target machine code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Choose instructions to implement each IR 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Decide which value to keep in registers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Ensure conformance with system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Automation has been </a:t>
            </a:r>
            <a:r>
              <a:rPr lang="en-US" sz="24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less</a:t>
            </a: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successful in the back end</a:t>
            </a:r>
            <a:endParaRPr/>
          </a:p>
        </p:txBody>
      </p:sp>
      <p:grpSp>
        <p:nvGrpSpPr>
          <p:cNvPr id="645" name="Google Shape;645;p32"/>
          <p:cNvGrpSpPr/>
          <p:nvPr/>
        </p:nvGrpSpPr>
        <p:grpSpPr>
          <a:xfrm>
            <a:off x="838200" y="1524000"/>
            <a:ext cx="7391400" cy="1447800"/>
            <a:chOff x="528" y="1104"/>
            <a:chExt cx="4656" cy="912"/>
          </a:xfrm>
        </p:grpSpPr>
        <p:grpSp>
          <p:nvGrpSpPr>
            <p:cNvPr id="646" name="Google Shape;646;p32"/>
            <p:cNvGrpSpPr/>
            <p:nvPr/>
          </p:nvGrpSpPr>
          <p:grpSpPr>
            <a:xfrm>
              <a:off x="1536" y="1632"/>
              <a:ext cx="3085" cy="384"/>
              <a:chOff x="1536" y="1632"/>
              <a:chExt cx="3085" cy="384"/>
            </a:xfrm>
          </p:grpSpPr>
          <p:cxnSp>
            <p:nvCxnSpPr>
              <p:cNvPr id="647" name="Google Shape;647;p32"/>
              <p:cNvCxnSpPr/>
              <p:nvPr/>
            </p:nvCxnSpPr>
            <p:spPr>
              <a:xfrm flipH="1">
                <a:off x="1536" y="1632"/>
                <a:ext cx="2" cy="2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32"/>
              <p:cNvCxnSpPr/>
              <p:nvPr/>
            </p:nvCxnSpPr>
            <p:spPr>
              <a:xfrm>
                <a:off x="1536" y="1920"/>
                <a:ext cx="26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49" name="Google Shape;649;p32"/>
              <p:cNvSpPr txBox="1"/>
              <p:nvPr/>
            </p:nvSpPr>
            <p:spPr>
              <a:xfrm>
                <a:off x="4170" y="1824"/>
                <a:ext cx="45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Errors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 </a:t>
                </a:r>
                <a:endParaRPr/>
              </a:p>
            </p:txBody>
          </p:sp>
          <p:cxnSp>
            <p:nvCxnSpPr>
              <p:cNvPr id="650" name="Google Shape;650;p32"/>
              <p:cNvCxnSpPr/>
              <p:nvPr/>
            </p:nvCxnSpPr>
            <p:spPr>
              <a:xfrm flipH="1">
                <a:off x="3840" y="1632"/>
                <a:ext cx="3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32"/>
              <p:cNvCxnSpPr/>
              <p:nvPr/>
            </p:nvCxnSpPr>
            <p:spPr>
              <a:xfrm flipH="1">
                <a:off x="2688" y="1632"/>
                <a:ext cx="2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52" name="Google Shape;652;p32"/>
            <p:cNvGrpSpPr/>
            <p:nvPr/>
          </p:nvGrpSpPr>
          <p:grpSpPr>
            <a:xfrm>
              <a:off x="528" y="1104"/>
              <a:ext cx="4656" cy="528"/>
              <a:chOff x="528" y="1104"/>
              <a:chExt cx="4656" cy="528"/>
            </a:xfrm>
          </p:grpSpPr>
          <p:sp>
            <p:nvSpPr>
              <p:cNvPr id="653" name="Google Shape;653;p32"/>
              <p:cNvSpPr txBox="1"/>
              <p:nvPr/>
            </p:nvSpPr>
            <p:spPr>
              <a:xfrm>
                <a:off x="674" y="1152"/>
                <a:ext cx="22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IR</a:t>
                </a:r>
                <a:endParaRPr/>
              </a:p>
            </p:txBody>
          </p:sp>
          <p:grpSp>
            <p:nvGrpSpPr>
              <p:cNvPr id="654" name="Google Shape;654;p32"/>
              <p:cNvGrpSpPr/>
              <p:nvPr/>
            </p:nvGrpSpPr>
            <p:grpSpPr>
              <a:xfrm>
                <a:off x="528" y="1104"/>
                <a:ext cx="4656" cy="528"/>
                <a:chOff x="528" y="1104"/>
                <a:chExt cx="4656" cy="528"/>
              </a:xfrm>
            </p:grpSpPr>
            <p:grpSp>
              <p:nvGrpSpPr>
                <p:cNvPr id="655" name="Google Shape;655;p32"/>
                <p:cNvGrpSpPr/>
                <p:nvPr/>
              </p:nvGrpSpPr>
              <p:grpSpPr>
                <a:xfrm>
                  <a:off x="2304" y="1104"/>
                  <a:ext cx="816" cy="528"/>
                  <a:chOff x="1536" y="1176"/>
                  <a:chExt cx="912" cy="528"/>
                </a:xfrm>
              </p:grpSpPr>
              <p:sp>
                <p:nvSpPr>
                  <p:cNvPr id="656" name="Google Shape;656;p32"/>
                  <p:cNvSpPr txBox="1"/>
                  <p:nvPr/>
                </p:nvSpPr>
                <p:spPr>
                  <a:xfrm>
                    <a:off x="1536" y="1176"/>
                    <a:ext cx="912" cy="528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lt1"/>
                      </a:solidFill>
                      <a:latin typeface="Gulim"/>
                      <a:ea typeface="Gulim"/>
                      <a:cs typeface="Gulim"/>
                      <a:sym typeface="Gulim"/>
                    </a:endParaRPr>
                  </a:p>
                </p:txBody>
              </p:sp>
              <p:sp>
                <p:nvSpPr>
                  <p:cNvPr id="657" name="Google Shape;657;p32"/>
                  <p:cNvSpPr txBox="1"/>
                  <p:nvPr/>
                </p:nvSpPr>
                <p:spPr>
                  <a:xfrm>
                    <a:off x="1625" y="1257"/>
                    <a:ext cx="748" cy="3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600"/>
                      <a:buFont typeface="Arial Rounded"/>
                      <a:buNone/>
                    </a:pPr>
                    <a:r>
                      <a:rPr lang="en-US" sz="1600" b="1" i="0" u="none">
                        <a:solidFill>
                          <a:schemeClr val="lt1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rPr>
                      <a:t>Register</a:t>
                    </a:r>
                    <a:endParaRPr/>
                  </a:p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600"/>
                      <a:buFont typeface="Arial Rounded"/>
                      <a:buNone/>
                    </a:pPr>
                    <a:r>
                      <a:rPr lang="en-US" sz="1600" b="1" i="0" u="none">
                        <a:solidFill>
                          <a:schemeClr val="lt1"/>
                        </a:solidFill>
                        <a:latin typeface="Arial Rounded"/>
                        <a:ea typeface="Arial Rounded"/>
                        <a:cs typeface="Arial Rounded"/>
                        <a:sym typeface="Arial Rounded"/>
                      </a:rPr>
                      <a:t>Allocation</a:t>
                    </a:r>
                    <a:endParaRPr/>
                  </a:p>
                </p:txBody>
              </p:sp>
            </p:grpSp>
            <p:grpSp>
              <p:nvGrpSpPr>
                <p:cNvPr id="658" name="Google Shape;658;p32"/>
                <p:cNvGrpSpPr/>
                <p:nvPr/>
              </p:nvGrpSpPr>
              <p:grpSpPr>
                <a:xfrm>
                  <a:off x="528" y="1104"/>
                  <a:ext cx="4656" cy="528"/>
                  <a:chOff x="528" y="1104"/>
                  <a:chExt cx="4656" cy="528"/>
                </a:xfrm>
              </p:grpSpPr>
              <p:cxnSp>
                <p:nvCxnSpPr>
                  <p:cNvPr id="659" name="Google Shape;659;p32"/>
                  <p:cNvCxnSpPr/>
                  <p:nvPr/>
                </p:nvCxnSpPr>
                <p:spPr>
                  <a:xfrm>
                    <a:off x="528" y="1368"/>
                    <a:ext cx="624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</p:spPr>
              </p:cxnSp>
              <p:grpSp>
                <p:nvGrpSpPr>
                  <p:cNvPr id="660" name="Google Shape;660;p32"/>
                  <p:cNvGrpSpPr/>
                  <p:nvPr/>
                </p:nvGrpSpPr>
                <p:grpSpPr>
                  <a:xfrm>
                    <a:off x="1152" y="1104"/>
                    <a:ext cx="816" cy="528"/>
                    <a:chOff x="1536" y="1176"/>
                    <a:chExt cx="912" cy="528"/>
                  </a:xfrm>
                </p:grpSpPr>
                <p:sp>
                  <p:nvSpPr>
                    <p:cNvPr id="661" name="Google Shape;661;p32"/>
                    <p:cNvSpPr txBox="1"/>
                    <p:nvPr/>
                  </p:nvSpPr>
                  <p:spPr>
                    <a:xfrm>
                      <a:off x="1536" y="1176"/>
                      <a:ext cx="912" cy="528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chemeClr val="l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lt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p:txBody>
                </p:sp>
                <p:sp>
                  <p:nvSpPr>
                    <p:cNvPr id="662" name="Google Shape;662;p32"/>
                    <p:cNvSpPr txBox="1"/>
                    <p:nvPr/>
                  </p:nvSpPr>
                  <p:spPr>
                    <a:xfrm>
                      <a:off x="1601" y="1257"/>
                      <a:ext cx="790" cy="3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Instruction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Selection</a:t>
                      </a:r>
                      <a:endParaRPr/>
                    </a:p>
                  </p:txBody>
                </p:sp>
              </p:grpSp>
              <p:grpSp>
                <p:nvGrpSpPr>
                  <p:cNvPr id="663" name="Google Shape;663;p32"/>
                  <p:cNvGrpSpPr/>
                  <p:nvPr/>
                </p:nvGrpSpPr>
                <p:grpSpPr>
                  <a:xfrm>
                    <a:off x="4216" y="1185"/>
                    <a:ext cx="968" cy="366"/>
                    <a:chOff x="4168" y="1233"/>
                    <a:chExt cx="968" cy="366"/>
                  </a:xfrm>
                </p:grpSpPr>
                <p:cxnSp>
                  <p:nvCxnSpPr>
                    <p:cNvPr id="664" name="Google Shape;664;p32"/>
                    <p:cNvCxnSpPr/>
                    <p:nvPr/>
                  </p:nvCxnSpPr>
                  <p:spPr>
                    <a:xfrm>
                      <a:off x="4168" y="1416"/>
                      <a:ext cx="968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lt1"/>
                      </a:solidFill>
                      <a:prstDash val="solid"/>
                      <a:miter lim="800000"/>
                      <a:headEnd type="none" w="med" len="med"/>
                      <a:tailEnd type="triangle" w="med" len="med"/>
                    </a:ln>
                  </p:spPr>
                </p:cxnSp>
                <p:sp>
                  <p:nvSpPr>
                    <p:cNvPr id="665" name="Google Shape;665;p32"/>
                    <p:cNvSpPr txBox="1"/>
                    <p:nvPr/>
                  </p:nvSpPr>
                  <p:spPr>
                    <a:xfrm>
                      <a:off x="4368" y="1233"/>
                      <a:ext cx="768" cy="3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1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Machine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1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code</a:t>
                      </a:r>
                      <a:endParaRPr/>
                    </a:p>
                  </p:txBody>
                </p:sp>
              </p:grpSp>
              <p:grpSp>
                <p:nvGrpSpPr>
                  <p:cNvPr id="666" name="Google Shape;666;p32"/>
                  <p:cNvGrpSpPr/>
                  <p:nvPr/>
                </p:nvGrpSpPr>
                <p:grpSpPr>
                  <a:xfrm>
                    <a:off x="3408" y="1104"/>
                    <a:ext cx="816" cy="528"/>
                    <a:chOff x="1536" y="1176"/>
                    <a:chExt cx="912" cy="528"/>
                  </a:xfrm>
                </p:grpSpPr>
                <p:sp>
                  <p:nvSpPr>
                    <p:cNvPr id="667" name="Google Shape;667;p32"/>
                    <p:cNvSpPr txBox="1"/>
                    <p:nvPr/>
                  </p:nvSpPr>
                  <p:spPr>
                    <a:xfrm>
                      <a:off x="1536" y="1176"/>
                      <a:ext cx="912" cy="528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chemeClr val="l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lt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p:txBody>
                </p:sp>
                <p:sp>
                  <p:nvSpPr>
                    <p:cNvPr id="668" name="Google Shape;668;p32"/>
                    <p:cNvSpPr txBox="1"/>
                    <p:nvPr/>
                  </p:nvSpPr>
                  <p:spPr>
                    <a:xfrm>
                      <a:off x="1580" y="1257"/>
                      <a:ext cx="834" cy="3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Instruction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Scheduling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69" name="Google Shape;669;p32"/>
                <p:cNvCxnSpPr/>
                <p:nvPr/>
              </p:nvCxnSpPr>
              <p:spPr>
                <a:xfrm>
                  <a:off x="1968" y="1368"/>
                  <a:ext cx="33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70" name="Google Shape;670;p32"/>
                <p:cNvCxnSpPr/>
                <p:nvPr/>
              </p:nvCxnSpPr>
              <p:spPr>
                <a:xfrm>
                  <a:off x="3120" y="1368"/>
                  <a:ext cx="28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671" name="Google Shape;671;p32"/>
              <p:cNvSpPr txBox="1"/>
              <p:nvPr/>
            </p:nvSpPr>
            <p:spPr>
              <a:xfrm>
                <a:off x="2018" y="1152"/>
                <a:ext cx="22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IR</a:t>
                </a:r>
                <a:endParaRPr/>
              </a:p>
            </p:txBody>
          </p:sp>
          <p:sp>
            <p:nvSpPr>
              <p:cNvPr id="672" name="Google Shape;672;p32"/>
              <p:cNvSpPr txBox="1"/>
              <p:nvPr/>
            </p:nvSpPr>
            <p:spPr>
              <a:xfrm>
                <a:off x="3138" y="1176"/>
                <a:ext cx="22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IR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The Back End</a:t>
            </a: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4294967295"/>
          </p:nvPr>
        </p:nvSpPr>
        <p:spPr>
          <a:xfrm>
            <a:off x="685800" y="1600200"/>
            <a:ext cx="792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CC"/>
                </a:solidFill>
                <a:latin typeface="Gulim"/>
                <a:ea typeface="Gulim"/>
                <a:cs typeface="Gulim"/>
                <a:sym typeface="Gulim"/>
              </a:rPr>
              <a:t>Instruction Selection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Produce fast, compact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Take advantage of target features  such as addressing modes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Usually viewed as a pattern matching problem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ad hoc </a:t>
            </a: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methods, pattern matching, dynamic programming</a:t>
            </a: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>
            <a:off x="838200" y="1524000"/>
            <a:ext cx="7391400" cy="1447800"/>
            <a:chOff x="528" y="1104"/>
            <a:chExt cx="4656" cy="912"/>
          </a:xfrm>
        </p:grpSpPr>
        <p:grpSp>
          <p:nvGrpSpPr>
            <p:cNvPr id="680" name="Google Shape;680;p33"/>
            <p:cNvGrpSpPr/>
            <p:nvPr/>
          </p:nvGrpSpPr>
          <p:grpSpPr>
            <a:xfrm>
              <a:off x="1536" y="1632"/>
              <a:ext cx="3085" cy="384"/>
              <a:chOff x="1536" y="1632"/>
              <a:chExt cx="3085" cy="384"/>
            </a:xfrm>
          </p:grpSpPr>
          <p:cxnSp>
            <p:nvCxnSpPr>
              <p:cNvPr id="681" name="Google Shape;681;p33"/>
              <p:cNvCxnSpPr/>
              <p:nvPr/>
            </p:nvCxnSpPr>
            <p:spPr>
              <a:xfrm flipH="1">
                <a:off x="1536" y="1632"/>
                <a:ext cx="2" cy="2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33"/>
              <p:cNvCxnSpPr/>
              <p:nvPr/>
            </p:nvCxnSpPr>
            <p:spPr>
              <a:xfrm>
                <a:off x="1536" y="1920"/>
                <a:ext cx="26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83" name="Google Shape;683;p33"/>
              <p:cNvSpPr txBox="1"/>
              <p:nvPr/>
            </p:nvSpPr>
            <p:spPr>
              <a:xfrm>
                <a:off x="4170" y="1824"/>
                <a:ext cx="45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Errors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 </a:t>
                </a:r>
                <a:endParaRPr/>
              </a:p>
            </p:txBody>
          </p:sp>
          <p:cxnSp>
            <p:nvCxnSpPr>
              <p:cNvPr id="684" name="Google Shape;684;p33"/>
              <p:cNvCxnSpPr/>
              <p:nvPr/>
            </p:nvCxnSpPr>
            <p:spPr>
              <a:xfrm flipH="1">
                <a:off x="3840" y="1632"/>
                <a:ext cx="3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33"/>
              <p:cNvCxnSpPr/>
              <p:nvPr/>
            </p:nvCxnSpPr>
            <p:spPr>
              <a:xfrm flipH="1">
                <a:off x="2688" y="1632"/>
                <a:ext cx="2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686" name="Google Shape;686;p33"/>
            <p:cNvSpPr txBox="1"/>
            <p:nvPr/>
          </p:nvSpPr>
          <p:spPr>
            <a:xfrm>
              <a:off x="674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687" name="Google Shape;687;p33"/>
            <p:cNvSpPr txBox="1"/>
            <p:nvPr/>
          </p:nvSpPr>
          <p:spPr>
            <a:xfrm>
              <a:off x="2304" y="1104"/>
              <a:ext cx="816" cy="528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88" name="Google Shape;688;p33"/>
            <p:cNvSpPr txBox="1"/>
            <p:nvPr/>
          </p:nvSpPr>
          <p:spPr>
            <a:xfrm>
              <a:off x="2384" y="1185"/>
              <a:ext cx="66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Register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Allocation</a:t>
              </a:r>
              <a:endParaRPr/>
            </a:p>
          </p:txBody>
        </p:sp>
        <p:cxnSp>
          <p:nvCxnSpPr>
            <p:cNvPr id="689" name="Google Shape;689;p33"/>
            <p:cNvCxnSpPr/>
            <p:nvPr/>
          </p:nvCxnSpPr>
          <p:spPr>
            <a:xfrm>
              <a:off x="528" y="1368"/>
              <a:ext cx="624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90" name="Google Shape;690;p33"/>
            <p:cNvSpPr txBox="1"/>
            <p:nvPr/>
          </p:nvSpPr>
          <p:spPr>
            <a:xfrm>
              <a:off x="1152" y="1104"/>
              <a:ext cx="816" cy="528"/>
            </a:xfrm>
            <a:prstGeom prst="rect">
              <a:avLst/>
            </a:prstGeom>
            <a:noFill/>
            <a:ln w="28575" cap="flat" cmpd="sng">
              <a:solidFill>
                <a:srgbClr val="99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91" name="Google Shape;691;p33"/>
            <p:cNvSpPr txBox="1"/>
            <p:nvPr/>
          </p:nvSpPr>
          <p:spPr>
            <a:xfrm>
              <a:off x="1210" y="1185"/>
              <a:ext cx="707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Instruction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Selection</a:t>
              </a:r>
              <a:endParaRPr/>
            </a:p>
          </p:txBody>
        </p:sp>
        <p:grpSp>
          <p:nvGrpSpPr>
            <p:cNvPr id="692" name="Google Shape;692;p33"/>
            <p:cNvGrpSpPr/>
            <p:nvPr/>
          </p:nvGrpSpPr>
          <p:grpSpPr>
            <a:xfrm>
              <a:off x="4216" y="1185"/>
              <a:ext cx="968" cy="366"/>
              <a:chOff x="4168" y="1233"/>
              <a:chExt cx="968" cy="366"/>
            </a:xfrm>
          </p:grpSpPr>
          <p:cxnSp>
            <p:nvCxnSpPr>
              <p:cNvPr id="693" name="Google Shape;693;p33"/>
              <p:cNvCxnSpPr/>
              <p:nvPr/>
            </p:nvCxnSpPr>
            <p:spPr>
              <a:xfrm>
                <a:off x="4168" y="1416"/>
                <a:ext cx="96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94" name="Google Shape;694;p33"/>
              <p:cNvSpPr txBox="1"/>
              <p:nvPr/>
            </p:nvSpPr>
            <p:spPr>
              <a:xfrm>
                <a:off x="4368" y="1233"/>
                <a:ext cx="768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Machine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code</a:t>
                </a:r>
                <a:endParaRPr/>
              </a:p>
            </p:txBody>
          </p:sp>
        </p:grpSp>
        <p:grpSp>
          <p:nvGrpSpPr>
            <p:cNvPr id="695" name="Google Shape;695;p33"/>
            <p:cNvGrpSpPr/>
            <p:nvPr/>
          </p:nvGrpSpPr>
          <p:grpSpPr>
            <a:xfrm>
              <a:off x="3408" y="1104"/>
              <a:ext cx="816" cy="528"/>
              <a:chOff x="1536" y="1176"/>
              <a:chExt cx="912" cy="528"/>
            </a:xfrm>
          </p:grpSpPr>
          <p:sp>
            <p:nvSpPr>
              <p:cNvPr id="696" name="Google Shape;696;p33"/>
              <p:cNvSpPr txBox="1"/>
              <p:nvPr/>
            </p:nvSpPr>
            <p:spPr>
              <a:xfrm>
                <a:off x="1536" y="1176"/>
                <a:ext cx="91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697" name="Google Shape;697;p33"/>
              <p:cNvSpPr txBox="1"/>
              <p:nvPr/>
            </p:nvSpPr>
            <p:spPr>
              <a:xfrm>
                <a:off x="1581" y="1257"/>
                <a:ext cx="835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Instruction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Scheduling</a:t>
                </a:r>
                <a:endParaRPr/>
              </a:p>
            </p:txBody>
          </p:sp>
        </p:grpSp>
        <p:cxnSp>
          <p:nvCxnSpPr>
            <p:cNvPr id="698" name="Google Shape;698;p33"/>
            <p:cNvCxnSpPr/>
            <p:nvPr/>
          </p:nvCxnSpPr>
          <p:spPr>
            <a:xfrm>
              <a:off x="1968" y="1368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699" name="Google Shape;699;p33"/>
            <p:cNvCxnSpPr/>
            <p:nvPr/>
          </p:nvCxnSpPr>
          <p:spPr>
            <a:xfrm>
              <a:off x="3120" y="1368"/>
              <a:ext cx="28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00" name="Google Shape;700;p33"/>
            <p:cNvSpPr txBox="1"/>
            <p:nvPr/>
          </p:nvSpPr>
          <p:spPr>
            <a:xfrm>
              <a:off x="2018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701" name="Google Shape;701;p33"/>
            <p:cNvSpPr txBox="1"/>
            <p:nvPr/>
          </p:nvSpPr>
          <p:spPr>
            <a:xfrm>
              <a:off x="3138" y="1176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Intrinsic interest</a:t>
            </a: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4294967295"/>
          </p:nvPr>
        </p:nvSpPr>
        <p:spPr>
          <a:xfrm>
            <a:off x="5334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844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 construction involves ideas from many different parts of computer science</a:t>
            </a:r>
            <a:endParaRPr/>
          </a:p>
        </p:txBody>
      </p:sp>
      <p:grpSp>
        <p:nvGrpSpPr>
          <p:cNvPr id="180" name="Google Shape;180;p7"/>
          <p:cNvGrpSpPr/>
          <p:nvPr/>
        </p:nvGrpSpPr>
        <p:grpSpPr>
          <a:xfrm>
            <a:off x="1258887" y="2708275"/>
            <a:ext cx="6707187" cy="3389312"/>
            <a:chOff x="768" y="1495"/>
            <a:chExt cx="4225" cy="2135"/>
          </a:xfrm>
        </p:grpSpPr>
        <p:cxnSp>
          <p:nvCxnSpPr>
            <p:cNvPr id="181" name="Google Shape;181;p7"/>
            <p:cNvCxnSpPr/>
            <p:nvPr/>
          </p:nvCxnSpPr>
          <p:spPr>
            <a:xfrm>
              <a:off x="2646" y="1566"/>
              <a:ext cx="0" cy="2064"/>
            </a:xfrm>
            <a:prstGeom prst="straightConnector1">
              <a:avLst/>
            </a:prstGeom>
            <a:noFill/>
            <a:ln w="57150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774" y="1902"/>
              <a:ext cx="4176" cy="0"/>
            </a:xfrm>
            <a:prstGeom prst="straightConnector1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3" name="Google Shape;183;p7"/>
            <p:cNvSpPr txBox="1"/>
            <p:nvPr/>
          </p:nvSpPr>
          <p:spPr>
            <a:xfrm>
              <a:off x="1008" y="1565"/>
              <a:ext cx="1544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US" sz="1800" b="0" i="1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Artificial intelligence</a:t>
              </a: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2688" y="1495"/>
              <a:ext cx="1788" cy="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Greedy algorithms</a:t>
              </a:r>
              <a:endParaRPr/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Heuristic search techniques</a:t>
              </a:r>
              <a:endParaRPr/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1742" y="1961"/>
              <a:ext cx="854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US" sz="1800" b="0" i="1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Algorithms</a:t>
              </a:r>
              <a:endParaRPr/>
            </a:p>
          </p:txBody>
        </p:sp>
        <p:cxnSp>
          <p:nvCxnSpPr>
            <p:cNvPr id="186" name="Google Shape;186;p7"/>
            <p:cNvCxnSpPr/>
            <p:nvPr/>
          </p:nvCxnSpPr>
          <p:spPr>
            <a:xfrm>
              <a:off x="774" y="2316"/>
              <a:ext cx="4176" cy="0"/>
            </a:xfrm>
            <a:prstGeom prst="straightConnector1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7" name="Google Shape;187;p7"/>
            <p:cNvSpPr txBox="1"/>
            <p:nvPr/>
          </p:nvSpPr>
          <p:spPr>
            <a:xfrm>
              <a:off x="2694" y="1935"/>
              <a:ext cx="1813" cy="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Graph algorithms, union-find</a:t>
              </a:r>
              <a:endParaRPr/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Dynamic programming</a:t>
              </a:r>
              <a:endParaRPr/>
            </a:p>
          </p:txBody>
        </p:sp>
        <p:cxnSp>
          <p:nvCxnSpPr>
            <p:cNvPr id="188" name="Google Shape;188;p7"/>
            <p:cNvCxnSpPr/>
            <p:nvPr/>
          </p:nvCxnSpPr>
          <p:spPr>
            <a:xfrm>
              <a:off x="774" y="2750"/>
              <a:ext cx="4176" cy="0"/>
            </a:xfrm>
            <a:prstGeom prst="straightConnector1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Google Shape;189;p7"/>
            <p:cNvSpPr txBox="1"/>
            <p:nvPr/>
          </p:nvSpPr>
          <p:spPr>
            <a:xfrm>
              <a:off x="2022" y="2389"/>
              <a:ext cx="596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US" sz="1800" b="0" i="1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Theory</a:t>
              </a: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2694" y="2357"/>
              <a:ext cx="2160" cy="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DFAs &amp; PDAs, pattern matching</a:t>
              </a:r>
              <a:endParaRPr/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Fixed-point algorithms</a:t>
              </a:r>
              <a:endParaRPr/>
            </a:p>
          </p:txBody>
        </p:sp>
        <p:cxnSp>
          <p:nvCxnSpPr>
            <p:cNvPr id="191" name="Google Shape;191;p7"/>
            <p:cNvCxnSpPr/>
            <p:nvPr/>
          </p:nvCxnSpPr>
          <p:spPr>
            <a:xfrm>
              <a:off x="768" y="3162"/>
              <a:ext cx="4176" cy="0"/>
            </a:xfrm>
            <a:prstGeom prst="straightConnector1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2" name="Google Shape;192;p7"/>
            <p:cNvSpPr txBox="1"/>
            <p:nvPr/>
          </p:nvSpPr>
          <p:spPr>
            <a:xfrm>
              <a:off x="1907" y="2819"/>
              <a:ext cx="690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US" sz="1800" b="0" i="1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Systems</a:t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2688" y="2769"/>
              <a:ext cx="2112" cy="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Allocation &amp; naming,  Synchronization, locality</a:t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1613" y="3212"/>
              <a:ext cx="999" cy="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US" sz="1800" b="0" i="1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Architecture</a:t>
              </a: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2689" y="3189"/>
              <a:ext cx="2304" cy="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Pipeline &amp; hierarchy management </a:t>
              </a:r>
              <a:endParaRPr/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US" sz="1600" b="0" i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Instruction set use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4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The Back End</a:t>
            </a:r>
            <a:endParaRPr/>
          </a:p>
        </p:txBody>
      </p:sp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CC"/>
                </a:solidFill>
                <a:latin typeface="Gulim"/>
                <a:ea typeface="Gulim"/>
                <a:cs typeface="Gulim"/>
                <a:sym typeface="Gulim"/>
              </a:rPr>
              <a:t>Register Allocation</a:t>
            </a: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Have each value in a register when it is used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Manage a limited set of resources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Can change instruction choices &amp; insert LOADs &amp; STOREs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Optimal allocation is NP-Complete                 </a:t>
            </a:r>
            <a:r>
              <a:rPr lang="en-US" sz="2000" b="0" i="0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(1 or </a:t>
            </a:r>
            <a:r>
              <a:rPr lang="en-US" sz="2000" b="0" i="1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k</a:t>
            </a:r>
            <a:r>
              <a:rPr lang="en-US" sz="2000" b="0" i="0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 registers)</a:t>
            </a: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Compilers approximate</a:t>
            </a:r>
            <a:r>
              <a:rPr lang="en-US" sz="28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solutions to NP-Complete problems</a:t>
            </a:r>
            <a:endParaRPr/>
          </a:p>
        </p:txBody>
      </p:sp>
      <p:grpSp>
        <p:nvGrpSpPr>
          <p:cNvPr id="708" name="Google Shape;708;p34"/>
          <p:cNvGrpSpPr/>
          <p:nvPr/>
        </p:nvGrpSpPr>
        <p:grpSpPr>
          <a:xfrm>
            <a:off x="838200" y="1447800"/>
            <a:ext cx="7391400" cy="1447800"/>
            <a:chOff x="528" y="1104"/>
            <a:chExt cx="4656" cy="912"/>
          </a:xfrm>
        </p:grpSpPr>
        <p:grpSp>
          <p:nvGrpSpPr>
            <p:cNvPr id="709" name="Google Shape;709;p34"/>
            <p:cNvGrpSpPr/>
            <p:nvPr/>
          </p:nvGrpSpPr>
          <p:grpSpPr>
            <a:xfrm>
              <a:off x="1536" y="1632"/>
              <a:ext cx="3085" cy="384"/>
              <a:chOff x="1536" y="1632"/>
              <a:chExt cx="3085" cy="384"/>
            </a:xfrm>
          </p:grpSpPr>
          <p:cxnSp>
            <p:nvCxnSpPr>
              <p:cNvPr id="710" name="Google Shape;710;p34"/>
              <p:cNvCxnSpPr/>
              <p:nvPr/>
            </p:nvCxnSpPr>
            <p:spPr>
              <a:xfrm flipH="1">
                <a:off x="1536" y="1632"/>
                <a:ext cx="2" cy="2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34"/>
              <p:cNvCxnSpPr/>
              <p:nvPr/>
            </p:nvCxnSpPr>
            <p:spPr>
              <a:xfrm>
                <a:off x="1536" y="1920"/>
                <a:ext cx="26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712" name="Google Shape;712;p34"/>
              <p:cNvSpPr txBox="1"/>
              <p:nvPr/>
            </p:nvSpPr>
            <p:spPr>
              <a:xfrm>
                <a:off x="4170" y="1824"/>
                <a:ext cx="45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Errors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 </a:t>
                </a:r>
                <a:endParaRPr/>
              </a:p>
            </p:txBody>
          </p:sp>
          <p:cxnSp>
            <p:nvCxnSpPr>
              <p:cNvPr id="713" name="Google Shape;713;p34"/>
              <p:cNvCxnSpPr/>
              <p:nvPr/>
            </p:nvCxnSpPr>
            <p:spPr>
              <a:xfrm flipH="1">
                <a:off x="3840" y="1632"/>
                <a:ext cx="3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34"/>
              <p:cNvCxnSpPr/>
              <p:nvPr/>
            </p:nvCxnSpPr>
            <p:spPr>
              <a:xfrm flipH="1">
                <a:off x="2688" y="1632"/>
                <a:ext cx="2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715" name="Google Shape;715;p34"/>
            <p:cNvSpPr txBox="1"/>
            <p:nvPr/>
          </p:nvSpPr>
          <p:spPr>
            <a:xfrm>
              <a:off x="674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716" name="Google Shape;716;p34"/>
            <p:cNvSpPr txBox="1"/>
            <p:nvPr/>
          </p:nvSpPr>
          <p:spPr>
            <a:xfrm>
              <a:off x="2304" y="1104"/>
              <a:ext cx="816" cy="528"/>
            </a:xfrm>
            <a:prstGeom prst="rect">
              <a:avLst/>
            </a:prstGeom>
            <a:noFill/>
            <a:ln w="28575" cap="flat" cmpd="sng">
              <a:solidFill>
                <a:srgbClr val="99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17" name="Google Shape;717;p34"/>
            <p:cNvSpPr txBox="1"/>
            <p:nvPr/>
          </p:nvSpPr>
          <p:spPr>
            <a:xfrm>
              <a:off x="2384" y="1185"/>
              <a:ext cx="66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Register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Allocation</a:t>
              </a:r>
              <a:endParaRPr/>
            </a:p>
          </p:txBody>
        </p:sp>
        <p:grpSp>
          <p:nvGrpSpPr>
            <p:cNvPr id="718" name="Google Shape;718;p34"/>
            <p:cNvGrpSpPr/>
            <p:nvPr/>
          </p:nvGrpSpPr>
          <p:grpSpPr>
            <a:xfrm>
              <a:off x="528" y="1104"/>
              <a:ext cx="4656" cy="528"/>
              <a:chOff x="528" y="1104"/>
              <a:chExt cx="4656" cy="528"/>
            </a:xfrm>
          </p:grpSpPr>
          <p:cxnSp>
            <p:nvCxnSpPr>
              <p:cNvPr id="719" name="Google Shape;719;p34"/>
              <p:cNvCxnSpPr/>
              <p:nvPr/>
            </p:nvCxnSpPr>
            <p:spPr>
              <a:xfrm>
                <a:off x="528" y="1368"/>
                <a:ext cx="624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pSp>
            <p:nvGrpSpPr>
              <p:cNvPr id="720" name="Google Shape;720;p34"/>
              <p:cNvGrpSpPr/>
              <p:nvPr/>
            </p:nvGrpSpPr>
            <p:grpSpPr>
              <a:xfrm>
                <a:off x="1152" y="1104"/>
                <a:ext cx="816" cy="528"/>
                <a:chOff x="1536" y="1176"/>
                <a:chExt cx="912" cy="528"/>
              </a:xfrm>
            </p:grpSpPr>
            <p:sp>
              <p:nvSpPr>
                <p:cNvPr id="721" name="Google Shape;721;p34"/>
                <p:cNvSpPr txBox="1"/>
                <p:nvPr/>
              </p:nvSpPr>
              <p:spPr>
                <a:xfrm>
                  <a:off x="1536" y="1176"/>
                  <a:ext cx="912" cy="52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722" name="Google Shape;722;p34"/>
                <p:cNvSpPr txBox="1"/>
                <p:nvPr/>
              </p:nvSpPr>
              <p:spPr>
                <a:xfrm>
                  <a:off x="1601" y="1257"/>
                  <a:ext cx="790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Instruction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Selection</a:t>
                  </a:r>
                  <a:endParaRPr/>
                </a:p>
              </p:txBody>
            </p:sp>
          </p:grpSp>
          <p:grpSp>
            <p:nvGrpSpPr>
              <p:cNvPr id="723" name="Google Shape;723;p34"/>
              <p:cNvGrpSpPr/>
              <p:nvPr/>
            </p:nvGrpSpPr>
            <p:grpSpPr>
              <a:xfrm>
                <a:off x="4216" y="1185"/>
                <a:ext cx="968" cy="366"/>
                <a:chOff x="4168" y="1233"/>
                <a:chExt cx="968" cy="366"/>
              </a:xfrm>
            </p:grpSpPr>
            <p:cxnSp>
              <p:nvCxnSpPr>
                <p:cNvPr id="724" name="Google Shape;724;p34"/>
                <p:cNvCxnSpPr/>
                <p:nvPr/>
              </p:nvCxnSpPr>
              <p:spPr>
                <a:xfrm>
                  <a:off x="4168" y="1416"/>
                  <a:ext cx="968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sp>
              <p:nvSpPr>
                <p:cNvPr id="725" name="Google Shape;725;p34"/>
                <p:cNvSpPr txBox="1"/>
                <p:nvPr/>
              </p:nvSpPr>
              <p:spPr>
                <a:xfrm>
                  <a:off x="4368" y="1233"/>
                  <a:ext cx="768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1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Machine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1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code</a:t>
                  </a:r>
                  <a:endParaRPr/>
                </a:p>
              </p:txBody>
            </p:sp>
          </p:grpSp>
          <p:grpSp>
            <p:nvGrpSpPr>
              <p:cNvPr id="726" name="Google Shape;726;p34"/>
              <p:cNvGrpSpPr/>
              <p:nvPr/>
            </p:nvGrpSpPr>
            <p:grpSpPr>
              <a:xfrm>
                <a:off x="3408" y="1104"/>
                <a:ext cx="816" cy="528"/>
                <a:chOff x="1536" y="1176"/>
                <a:chExt cx="912" cy="528"/>
              </a:xfrm>
            </p:grpSpPr>
            <p:sp>
              <p:nvSpPr>
                <p:cNvPr id="727" name="Google Shape;727;p34"/>
                <p:cNvSpPr txBox="1"/>
                <p:nvPr/>
              </p:nvSpPr>
              <p:spPr>
                <a:xfrm>
                  <a:off x="1536" y="1176"/>
                  <a:ext cx="912" cy="52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728" name="Google Shape;728;p34"/>
                <p:cNvSpPr txBox="1"/>
                <p:nvPr/>
              </p:nvSpPr>
              <p:spPr>
                <a:xfrm>
                  <a:off x="1581" y="1257"/>
                  <a:ext cx="835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Instruction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600"/>
                    <a:buFont typeface="Arial Rounded"/>
                    <a:buNone/>
                  </a:pPr>
                  <a:r>
                    <a:rPr lang="en-US" sz="16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Scheduling</a:t>
                  </a:r>
                  <a:endParaRPr/>
                </a:p>
              </p:txBody>
            </p:sp>
          </p:grpSp>
        </p:grpSp>
        <p:cxnSp>
          <p:nvCxnSpPr>
            <p:cNvPr id="729" name="Google Shape;729;p34"/>
            <p:cNvCxnSpPr/>
            <p:nvPr/>
          </p:nvCxnSpPr>
          <p:spPr>
            <a:xfrm>
              <a:off x="1968" y="1368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30" name="Google Shape;730;p34"/>
            <p:cNvCxnSpPr/>
            <p:nvPr/>
          </p:nvCxnSpPr>
          <p:spPr>
            <a:xfrm>
              <a:off x="3120" y="1368"/>
              <a:ext cx="28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31" name="Google Shape;731;p34"/>
            <p:cNvSpPr txBox="1"/>
            <p:nvPr/>
          </p:nvSpPr>
          <p:spPr>
            <a:xfrm>
              <a:off x="2018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732" name="Google Shape;732;p34"/>
            <p:cNvSpPr txBox="1"/>
            <p:nvPr/>
          </p:nvSpPr>
          <p:spPr>
            <a:xfrm>
              <a:off x="3138" y="1176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The Back End</a:t>
            </a:r>
            <a:endParaRPr/>
          </a:p>
        </p:txBody>
      </p:sp>
      <p:sp>
        <p:nvSpPr>
          <p:cNvPr id="738" name="Google Shape;738;p3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5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CC"/>
                </a:solidFill>
                <a:latin typeface="Gulim"/>
                <a:ea typeface="Gulim"/>
                <a:cs typeface="Gulim"/>
                <a:sym typeface="Gulim"/>
              </a:rPr>
              <a:t>Instruction Scheduling</a:t>
            </a: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Avoid hardware stalls and interlocks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Use all functional units productively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Can increase lifetime of variables         </a:t>
            </a:r>
            <a:r>
              <a:rPr lang="en-US" sz="2000" b="0" i="0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(changing the allocation)</a:t>
            </a: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Optimal scheduling is NP-Complete in nearly all cases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Heuristic techniques are well developed</a:t>
            </a:r>
            <a:endParaRPr/>
          </a:p>
        </p:txBody>
      </p:sp>
      <p:grpSp>
        <p:nvGrpSpPr>
          <p:cNvPr id="739" name="Google Shape;739;p35"/>
          <p:cNvGrpSpPr/>
          <p:nvPr/>
        </p:nvGrpSpPr>
        <p:grpSpPr>
          <a:xfrm>
            <a:off x="838200" y="1524000"/>
            <a:ext cx="7391400" cy="1447800"/>
            <a:chOff x="528" y="1104"/>
            <a:chExt cx="4656" cy="912"/>
          </a:xfrm>
        </p:grpSpPr>
        <p:grpSp>
          <p:nvGrpSpPr>
            <p:cNvPr id="740" name="Google Shape;740;p35"/>
            <p:cNvGrpSpPr/>
            <p:nvPr/>
          </p:nvGrpSpPr>
          <p:grpSpPr>
            <a:xfrm>
              <a:off x="1536" y="1632"/>
              <a:ext cx="3085" cy="384"/>
              <a:chOff x="1536" y="1632"/>
              <a:chExt cx="3085" cy="384"/>
            </a:xfrm>
          </p:grpSpPr>
          <p:cxnSp>
            <p:nvCxnSpPr>
              <p:cNvPr id="741" name="Google Shape;741;p35"/>
              <p:cNvCxnSpPr/>
              <p:nvPr/>
            </p:nvCxnSpPr>
            <p:spPr>
              <a:xfrm flipH="1">
                <a:off x="1536" y="1632"/>
                <a:ext cx="2" cy="2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35"/>
              <p:cNvCxnSpPr/>
              <p:nvPr/>
            </p:nvCxnSpPr>
            <p:spPr>
              <a:xfrm>
                <a:off x="1536" y="1920"/>
                <a:ext cx="265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743" name="Google Shape;743;p35"/>
              <p:cNvSpPr txBox="1"/>
              <p:nvPr/>
            </p:nvSpPr>
            <p:spPr>
              <a:xfrm>
                <a:off x="4170" y="1824"/>
                <a:ext cx="45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Errors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 </a:t>
                </a:r>
                <a:endParaRPr/>
              </a:p>
            </p:txBody>
          </p:sp>
          <p:cxnSp>
            <p:nvCxnSpPr>
              <p:cNvPr id="744" name="Google Shape;744;p35"/>
              <p:cNvCxnSpPr/>
              <p:nvPr/>
            </p:nvCxnSpPr>
            <p:spPr>
              <a:xfrm flipH="1">
                <a:off x="3840" y="1632"/>
                <a:ext cx="3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35"/>
              <p:cNvCxnSpPr/>
              <p:nvPr/>
            </p:nvCxnSpPr>
            <p:spPr>
              <a:xfrm flipH="1">
                <a:off x="2688" y="1632"/>
                <a:ext cx="2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746" name="Google Shape;746;p35"/>
            <p:cNvSpPr txBox="1"/>
            <p:nvPr/>
          </p:nvSpPr>
          <p:spPr>
            <a:xfrm>
              <a:off x="674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grpSp>
          <p:nvGrpSpPr>
            <p:cNvPr id="747" name="Google Shape;747;p35"/>
            <p:cNvGrpSpPr/>
            <p:nvPr/>
          </p:nvGrpSpPr>
          <p:grpSpPr>
            <a:xfrm>
              <a:off x="2304" y="1104"/>
              <a:ext cx="816" cy="528"/>
              <a:chOff x="1536" y="1176"/>
              <a:chExt cx="912" cy="528"/>
            </a:xfrm>
          </p:grpSpPr>
          <p:sp>
            <p:nvSpPr>
              <p:cNvPr id="748" name="Google Shape;748;p35"/>
              <p:cNvSpPr txBox="1"/>
              <p:nvPr/>
            </p:nvSpPr>
            <p:spPr>
              <a:xfrm>
                <a:off x="1536" y="1176"/>
                <a:ext cx="91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49" name="Google Shape;749;p35"/>
              <p:cNvSpPr txBox="1"/>
              <p:nvPr/>
            </p:nvSpPr>
            <p:spPr>
              <a:xfrm>
                <a:off x="1625" y="1257"/>
                <a:ext cx="748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Register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Allocation</a:t>
                </a:r>
                <a:endParaRPr/>
              </a:p>
            </p:txBody>
          </p:sp>
        </p:grpSp>
        <p:cxnSp>
          <p:nvCxnSpPr>
            <p:cNvPr id="750" name="Google Shape;750;p35"/>
            <p:cNvCxnSpPr/>
            <p:nvPr/>
          </p:nvCxnSpPr>
          <p:spPr>
            <a:xfrm>
              <a:off x="528" y="1368"/>
              <a:ext cx="624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751" name="Google Shape;751;p35"/>
            <p:cNvGrpSpPr/>
            <p:nvPr/>
          </p:nvGrpSpPr>
          <p:grpSpPr>
            <a:xfrm>
              <a:off x="1152" y="1104"/>
              <a:ext cx="816" cy="528"/>
              <a:chOff x="1536" y="1176"/>
              <a:chExt cx="912" cy="528"/>
            </a:xfrm>
          </p:grpSpPr>
          <p:sp>
            <p:nvSpPr>
              <p:cNvPr id="752" name="Google Shape;752;p35"/>
              <p:cNvSpPr txBox="1"/>
              <p:nvPr/>
            </p:nvSpPr>
            <p:spPr>
              <a:xfrm>
                <a:off x="1536" y="1176"/>
                <a:ext cx="91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753" name="Google Shape;753;p35"/>
              <p:cNvSpPr txBox="1"/>
              <p:nvPr/>
            </p:nvSpPr>
            <p:spPr>
              <a:xfrm>
                <a:off x="1601" y="1257"/>
                <a:ext cx="79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Instruction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Selection</a:t>
                </a:r>
                <a:endParaRPr/>
              </a:p>
            </p:txBody>
          </p:sp>
        </p:grpSp>
        <p:grpSp>
          <p:nvGrpSpPr>
            <p:cNvPr id="754" name="Google Shape;754;p35"/>
            <p:cNvGrpSpPr/>
            <p:nvPr/>
          </p:nvGrpSpPr>
          <p:grpSpPr>
            <a:xfrm>
              <a:off x="4216" y="1185"/>
              <a:ext cx="968" cy="366"/>
              <a:chOff x="4168" y="1233"/>
              <a:chExt cx="968" cy="366"/>
            </a:xfrm>
          </p:grpSpPr>
          <p:cxnSp>
            <p:nvCxnSpPr>
              <p:cNvPr id="755" name="Google Shape;755;p35"/>
              <p:cNvCxnSpPr/>
              <p:nvPr/>
            </p:nvCxnSpPr>
            <p:spPr>
              <a:xfrm>
                <a:off x="4168" y="1416"/>
                <a:ext cx="96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756" name="Google Shape;756;p35"/>
              <p:cNvSpPr txBox="1"/>
              <p:nvPr/>
            </p:nvSpPr>
            <p:spPr>
              <a:xfrm>
                <a:off x="4368" y="1233"/>
                <a:ext cx="768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Machine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code</a:t>
                </a:r>
                <a:endParaRPr/>
              </a:p>
            </p:txBody>
          </p:sp>
        </p:grpSp>
        <p:sp>
          <p:nvSpPr>
            <p:cNvPr id="757" name="Google Shape;757;p35"/>
            <p:cNvSpPr txBox="1"/>
            <p:nvPr/>
          </p:nvSpPr>
          <p:spPr>
            <a:xfrm>
              <a:off x="3408" y="1104"/>
              <a:ext cx="817" cy="528"/>
            </a:xfrm>
            <a:prstGeom prst="rect">
              <a:avLst/>
            </a:prstGeom>
            <a:noFill/>
            <a:ln w="28575" cap="flat" cmpd="sng">
              <a:solidFill>
                <a:srgbClr val="99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758" name="Google Shape;758;p35"/>
            <p:cNvSpPr txBox="1"/>
            <p:nvPr/>
          </p:nvSpPr>
          <p:spPr>
            <a:xfrm>
              <a:off x="3447" y="1185"/>
              <a:ext cx="747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Instruction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rgbClr val="9966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Scheduling</a:t>
              </a:r>
              <a:endParaRPr/>
            </a:p>
          </p:txBody>
        </p:sp>
        <p:cxnSp>
          <p:nvCxnSpPr>
            <p:cNvPr id="759" name="Google Shape;759;p35"/>
            <p:cNvCxnSpPr/>
            <p:nvPr/>
          </p:nvCxnSpPr>
          <p:spPr>
            <a:xfrm>
              <a:off x="1968" y="1368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60" name="Google Shape;760;p35"/>
            <p:cNvCxnSpPr/>
            <p:nvPr/>
          </p:nvCxnSpPr>
          <p:spPr>
            <a:xfrm>
              <a:off x="3120" y="1368"/>
              <a:ext cx="28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61" name="Google Shape;761;p35"/>
            <p:cNvSpPr txBox="1"/>
            <p:nvPr/>
          </p:nvSpPr>
          <p:spPr>
            <a:xfrm>
              <a:off x="2018" y="1152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  <p:sp>
          <p:nvSpPr>
            <p:cNvPr id="762" name="Google Shape;762;p35"/>
            <p:cNvSpPr txBox="1"/>
            <p:nvPr/>
          </p:nvSpPr>
          <p:spPr>
            <a:xfrm>
              <a:off x="3138" y="1176"/>
              <a:ext cx="228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Cousins of the compiler</a:t>
            </a:r>
            <a:endParaRPr/>
          </a:p>
        </p:txBody>
      </p:sp>
      <p:sp>
        <p:nvSpPr>
          <p:cNvPr id="769" name="Google Shape;76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PREPROCESSORS take raw source code and produce the input actually read by the compiler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MACRO PROCESSING: macro calls need to be replaced by the correct text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Macros can be used to define a constant used in many places. E.g. #define BUFSIZE 100 in 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Also useful as shorthand for often-repeated expressions:</a:t>
            </a:r>
            <a:b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#define DEG_TO_RADIANS(x) ((x)/180.0*M_PI)</a:t>
            </a:r>
            <a:b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#define ARRAY(a,i,j,ncols) ((a)[(i)*(ncols)+(j)])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FILE INCLUSION: included files (e.g. using #include in C) need to be expanded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Cousins of the compiler</a:t>
            </a:r>
            <a:endParaRPr/>
          </a:p>
        </p:txBody>
      </p:sp>
      <p:sp>
        <p:nvSpPr>
          <p:cNvPr id="776" name="Google Shape;776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ASSEMBLERS take assembly code and covert to machine code.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Some compilers go directly to machine code; others produce assembly code then call a separate assembler.</a:t>
            </a:r>
            <a:endParaRPr/>
          </a:p>
          <a:p>
            <a:pPr marL="342900" lvl="0" indent="-2184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Either way, the output machine code is usually RELOCATABLE, with memory addresses starting at location 0.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Cousins of the compiler</a:t>
            </a:r>
            <a:endParaRPr/>
          </a:p>
        </p:txBody>
      </p:sp>
      <p:sp>
        <p:nvSpPr>
          <p:cNvPr id="783" name="Google Shape;783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LOADERS take relocatable machine code and alter the addresses, putting the instructions and data in a particular location in memory.</a:t>
            </a:r>
            <a:endParaRPr/>
          </a:p>
          <a:p>
            <a:pPr marL="34290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 LINK EDITOR (part of the loader) pieces together a complete program from several independently compiled parts.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Compiler writing tools</a:t>
            </a:r>
            <a:endParaRPr/>
          </a:p>
        </p:txBody>
      </p:sp>
      <p:sp>
        <p:nvSpPr>
          <p:cNvPr id="790" name="Google Shape;790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We</a:t>
            </a: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ve come a long way since the 1950s.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SCANNER GENERATORS produce lexical analyzers automatically.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Input: a specification of the tokens of a language (usually written as regular expressions)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Output: C code to break the source language into tokens.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PARSER GENERATORS produce syntactic analyzers automatically.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Input: a specification of the language syntax (usually written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as a context-free grammar)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Output: C code to build the syntax tree from the token sequence.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There are also automated systems for code synthesis.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Intrinsic merit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 construction poses challenging and interesting problems: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Compilers must do a lot but also 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</a:rPr>
              <a:t>run fast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Compilers have primary responsibility for 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</a:rPr>
              <a:t>run-time performance of target program.</a:t>
            </a:r>
            <a:endParaRPr sz="2000" b="0" i="0" u="none" strike="noStrike" cap="none">
              <a:solidFill>
                <a:schemeClr val="hlink"/>
              </a:solidFill>
              <a:latin typeface="Gulim"/>
              <a:ea typeface="Gulim"/>
              <a:cs typeface="Gulim"/>
              <a:sym typeface="Gulim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Computer architects perpetually create new challenges for the compiler by building more 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Gulim"/>
                <a:ea typeface="Gulim"/>
                <a:cs typeface="Gulim"/>
                <a:sym typeface="Gulim"/>
              </a:rPr>
              <a:t>complex machines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Compilers must hide that complexity from the programmer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Implications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recognize legal (and illegal) programs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generate correct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manage storage of all variables (and code)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agree with OS &amp; linker on format for object code</a:t>
            </a:r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High-level View of a Compiler</a:t>
            </a:r>
            <a:endParaRPr/>
          </a:p>
        </p:txBody>
      </p:sp>
      <p:grpSp>
        <p:nvGrpSpPr>
          <p:cNvPr id="208" name="Google Shape;208;p9"/>
          <p:cNvGrpSpPr/>
          <p:nvPr/>
        </p:nvGrpSpPr>
        <p:grpSpPr>
          <a:xfrm>
            <a:off x="2057400" y="1828800"/>
            <a:ext cx="4648200" cy="1447800"/>
            <a:chOff x="1296" y="1152"/>
            <a:chExt cx="2928" cy="912"/>
          </a:xfrm>
        </p:grpSpPr>
        <p:sp>
          <p:nvSpPr>
            <p:cNvPr id="209" name="Google Shape;209;p9"/>
            <p:cNvSpPr txBox="1"/>
            <p:nvPr/>
          </p:nvSpPr>
          <p:spPr>
            <a:xfrm>
              <a:off x="2304" y="1152"/>
              <a:ext cx="912" cy="528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210" name="Google Shape;210;p9"/>
            <p:cNvCxnSpPr/>
            <p:nvPr/>
          </p:nvCxnSpPr>
          <p:spPr>
            <a:xfrm>
              <a:off x="1296" y="1416"/>
              <a:ext cx="1008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11" name="Google Shape;211;p9"/>
            <p:cNvCxnSpPr/>
            <p:nvPr/>
          </p:nvCxnSpPr>
          <p:spPr>
            <a:xfrm>
              <a:off x="3216" y="1416"/>
              <a:ext cx="1008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12" name="Google Shape;212;p9"/>
            <p:cNvSpPr txBox="1"/>
            <p:nvPr/>
          </p:nvSpPr>
          <p:spPr>
            <a:xfrm>
              <a:off x="1296" y="1233"/>
              <a:ext cx="56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1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Source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1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code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3456" y="1233"/>
              <a:ext cx="76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1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Machine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1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code</a:t>
              </a: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2418" y="1310"/>
              <a:ext cx="683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 Rounded"/>
                <a:buNone/>
              </a:pPr>
              <a:r>
                <a:rPr lang="en-US" sz="16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Compiler</a:t>
              </a:r>
              <a:endParaRPr/>
            </a:p>
          </p:txBody>
        </p:sp>
        <p:cxnSp>
          <p:nvCxnSpPr>
            <p:cNvPr id="215" name="Google Shape;215;p9"/>
            <p:cNvCxnSpPr/>
            <p:nvPr/>
          </p:nvCxnSpPr>
          <p:spPr>
            <a:xfrm>
              <a:off x="2760" y="1686"/>
              <a:ext cx="0" cy="28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2760" y="1968"/>
              <a:ext cx="528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17" name="Google Shape;217;p9"/>
            <p:cNvSpPr txBox="1"/>
            <p:nvPr/>
          </p:nvSpPr>
          <p:spPr>
            <a:xfrm>
              <a:off x="3260" y="1872"/>
              <a:ext cx="49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Errors 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Two Pass Compiler</a:t>
            </a:r>
            <a:endParaRPr/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We break compilation into two phases: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ANALYSIS breaks the program into pieces and creates an intermediate representation of the source program.</a:t>
            </a:r>
            <a:endParaRPr/>
          </a:p>
          <a:p>
            <a:pPr marL="742950" lvl="1" indent="-196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SYNTHESIS constructs the target program from the intermediate representation.</a:t>
            </a:r>
            <a:endParaRPr/>
          </a:p>
          <a:p>
            <a:pPr marL="742950" lvl="1" indent="-196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Sometimes we call the analysis part the FRONT END and the synthesis part the BACK END of the compiler. They can be written independently.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Traditional Two-pass Compiler</a:t>
            </a:r>
            <a:endParaRPr/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Implications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Use an intermediate representation (IR)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Front end maps legal source code into IR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Back end maps IR into target machine code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Admits multiple front ends &amp; multiple passes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                                                                   (</a:t>
            </a:r>
            <a:r>
              <a:rPr lang="en-US" sz="2000" b="0" i="1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better code</a:t>
            </a:r>
            <a:r>
              <a:rPr lang="en-US" sz="2000" b="0" i="0" u="none" strike="noStrike" cap="none">
                <a:solidFill>
                  <a:srgbClr val="996600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20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Typically, front end is O(n) or O(n log n), while back end is NP-Complete</a:t>
            </a:r>
            <a:endParaRPr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838200" y="1828800"/>
            <a:ext cx="7315200" cy="1447800"/>
            <a:chOff x="528" y="1152"/>
            <a:chExt cx="4608" cy="912"/>
          </a:xfrm>
        </p:grpSpPr>
        <p:grpSp>
          <p:nvGrpSpPr>
            <p:cNvPr id="232" name="Google Shape;232;p11"/>
            <p:cNvGrpSpPr/>
            <p:nvPr/>
          </p:nvGrpSpPr>
          <p:grpSpPr>
            <a:xfrm>
              <a:off x="528" y="1152"/>
              <a:ext cx="4608" cy="912"/>
              <a:chOff x="528" y="1152"/>
              <a:chExt cx="4608" cy="912"/>
            </a:xfrm>
          </p:grpSpPr>
          <p:sp>
            <p:nvSpPr>
              <p:cNvPr id="233" name="Google Shape;233;p11"/>
              <p:cNvSpPr txBox="1"/>
              <p:nvPr/>
            </p:nvSpPr>
            <p:spPr>
              <a:xfrm>
                <a:off x="528" y="1248"/>
                <a:ext cx="56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Source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code</a:t>
                </a:r>
                <a:endParaRPr/>
              </a:p>
            </p:txBody>
          </p:sp>
          <p:cxnSp>
            <p:nvCxnSpPr>
              <p:cNvPr id="234" name="Google Shape;234;p11"/>
              <p:cNvCxnSpPr/>
              <p:nvPr/>
            </p:nvCxnSpPr>
            <p:spPr>
              <a:xfrm>
                <a:off x="528" y="1440"/>
                <a:ext cx="100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35" name="Google Shape;235;p11"/>
              <p:cNvSpPr txBox="1"/>
              <p:nvPr/>
            </p:nvSpPr>
            <p:spPr>
              <a:xfrm>
                <a:off x="1536" y="1176"/>
                <a:ext cx="91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36" name="Google Shape;236;p11"/>
              <p:cNvSpPr txBox="1"/>
              <p:nvPr/>
            </p:nvSpPr>
            <p:spPr>
              <a:xfrm>
                <a:off x="1767" y="1257"/>
                <a:ext cx="449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Front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End</a:t>
                </a:r>
                <a:endParaRPr/>
              </a:p>
            </p:txBody>
          </p:sp>
          <p:cxnSp>
            <p:nvCxnSpPr>
              <p:cNvPr id="237" name="Google Shape;237;p11"/>
              <p:cNvCxnSpPr/>
              <p:nvPr/>
            </p:nvCxnSpPr>
            <p:spPr>
              <a:xfrm flipH="1">
                <a:off x="1990" y="1704"/>
                <a:ext cx="2" cy="26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1994" y="1968"/>
                <a:ext cx="217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39" name="Google Shape;239;p11"/>
              <p:cNvSpPr txBox="1"/>
              <p:nvPr/>
            </p:nvSpPr>
            <p:spPr>
              <a:xfrm>
                <a:off x="4148" y="1872"/>
                <a:ext cx="49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Errors</a:t>
                </a: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 </a:t>
                </a:r>
                <a:endParaRPr/>
              </a:p>
            </p:txBody>
          </p:sp>
          <p:cxnSp>
            <p:nvCxnSpPr>
              <p:cNvPr id="240" name="Google Shape;240;p11"/>
              <p:cNvCxnSpPr/>
              <p:nvPr/>
            </p:nvCxnSpPr>
            <p:spPr>
              <a:xfrm>
                <a:off x="4128" y="1416"/>
                <a:ext cx="100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41" name="Google Shape;241;p11"/>
              <p:cNvSpPr txBox="1"/>
              <p:nvPr/>
            </p:nvSpPr>
            <p:spPr>
              <a:xfrm>
                <a:off x="4368" y="1233"/>
                <a:ext cx="768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Machine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1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code</a:t>
                </a:r>
                <a:endParaRPr/>
              </a:p>
            </p:txBody>
          </p:sp>
          <p:sp>
            <p:nvSpPr>
              <p:cNvPr id="242" name="Google Shape;242;p11"/>
              <p:cNvSpPr txBox="1"/>
              <p:nvPr/>
            </p:nvSpPr>
            <p:spPr>
              <a:xfrm>
                <a:off x="3216" y="1152"/>
                <a:ext cx="912" cy="528"/>
              </a:xfrm>
              <a:prstGeom prst="rect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243" name="Google Shape;243;p11"/>
              <p:cNvSpPr txBox="1"/>
              <p:nvPr/>
            </p:nvSpPr>
            <p:spPr>
              <a:xfrm>
                <a:off x="3454" y="1233"/>
                <a:ext cx="43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Back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 Rounded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End</a:t>
                </a:r>
                <a:endParaRPr/>
              </a:p>
            </p:txBody>
          </p:sp>
          <p:cxnSp>
            <p:nvCxnSpPr>
              <p:cNvPr id="244" name="Google Shape;244;p11"/>
              <p:cNvCxnSpPr/>
              <p:nvPr/>
            </p:nvCxnSpPr>
            <p:spPr>
              <a:xfrm flipH="1">
                <a:off x="3669" y="1680"/>
                <a:ext cx="3" cy="28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245" name="Google Shape;245;p11"/>
            <p:cNvCxnSpPr/>
            <p:nvPr/>
          </p:nvCxnSpPr>
          <p:spPr>
            <a:xfrm>
              <a:off x="2448" y="1440"/>
              <a:ext cx="768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6" name="Google Shape;246;p11"/>
            <p:cNvSpPr txBox="1"/>
            <p:nvPr/>
          </p:nvSpPr>
          <p:spPr>
            <a:xfrm>
              <a:off x="2678" y="1248"/>
              <a:ext cx="232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Rounded"/>
                <a:buNone/>
              </a:pPr>
              <a:r>
                <a:rPr lang="en-US" sz="1400" b="1" i="0" u="non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IR</a:t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body" idx="4294967295"/>
          </p:nvPr>
        </p:nvSpPr>
        <p:spPr>
          <a:xfrm>
            <a:off x="685800" y="2514600"/>
            <a:ext cx="7924800" cy="42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Can we build </a:t>
            </a:r>
            <a:r>
              <a:rPr lang="en-US" sz="20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n x m</a:t>
            </a: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compilers with </a:t>
            </a:r>
            <a:r>
              <a:rPr lang="en-US" sz="20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n+m </a:t>
            </a: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components?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encode all language specific knowledge in each front end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encode all features in a single IR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Must encode all target specific knowledge in each back end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Limited success in systems with very low-level IRs</a:t>
            </a:r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 strike="noStrike" cap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A Common Fallacy</a:t>
            </a:r>
            <a:endParaRPr/>
          </a:p>
        </p:txBody>
      </p:sp>
      <p:grpSp>
        <p:nvGrpSpPr>
          <p:cNvPr id="253" name="Google Shape;253;p12"/>
          <p:cNvGrpSpPr/>
          <p:nvPr/>
        </p:nvGrpSpPr>
        <p:grpSpPr>
          <a:xfrm>
            <a:off x="1519237" y="1295400"/>
            <a:ext cx="6013450" cy="2362200"/>
            <a:chOff x="912" y="816"/>
            <a:chExt cx="3788" cy="1488"/>
          </a:xfrm>
        </p:grpSpPr>
        <p:grpSp>
          <p:nvGrpSpPr>
            <p:cNvPr id="254" name="Google Shape;254;p12"/>
            <p:cNvGrpSpPr/>
            <p:nvPr/>
          </p:nvGrpSpPr>
          <p:grpSpPr>
            <a:xfrm>
              <a:off x="912" y="816"/>
              <a:ext cx="1392" cy="1488"/>
              <a:chOff x="672" y="816"/>
              <a:chExt cx="1392" cy="1488"/>
            </a:xfrm>
          </p:grpSpPr>
          <p:sp>
            <p:nvSpPr>
              <p:cNvPr id="255" name="Google Shape;255;p12"/>
              <p:cNvSpPr txBox="1"/>
              <p:nvPr/>
            </p:nvSpPr>
            <p:spPr>
              <a:xfrm>
                <a:off x="771" y="888"/>
                <a:ext cx="47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Fortran</a:t>
                </a:r>
                <a:endParaRPr/>
              </a:p>
            </p:txBody>
          </p:sp>
          <p:sp>
            <p:nvSpPr>
              <p:cNvPr id="256" name="Google Shape;256;p12"/>
              <p:cNvSpPr txBox="1"/>
              <p:nvPr/>
            </p:nvSpPr>
            <p:spPr>
              <a:xfrm>
                <a:off x="737" y="1272"/>
                <a:ext cx="52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Scheme</a:t>
                </a:r>
                <a:endParaRPr/>
              </a:p>
            </p:txBody>
          </p:sp>
          <p:sp>
            <p:nvSpPr>
              <p:cNvPr id="257" name="Google Shape;257;p12"/>
              <p:cNvSpPr txBox="1"/>
              <p:nvPr/>
            </p:nvSpPr>
            <p:spPr>
              <a:xfrm>
                <a:off x="921" y="1656"/>
                <a:ext cx="35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Java</a:t>
                </a:r>
                <a:endParaRPr/>
              </a:p>
            </p:txBody>
          </p:sp>
          <p:sp>
            <p:nvSpPr>
              <p:cNvPr id="258" name="Google Shape;258;p12"/>
              <p:cNvSpPr txBox="1"/>
              <p:nvPr/>
            </p:nvSpPr>
            <p:spPr>
              <a:xfrm>
                <a:off x="672" y="2040"/>
                <a:ext cx="62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Rounded"/>
                  <a:buNone/>
                </a:pPr>
                <a:r>
                  <a:rPr lang="en-US" sz="1400" b="1" i="0" u="none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Smalltalk</a:t>
                </a:r>
                <a:endParaRPr/>
              </a:p>
            </p:txBody>
          </p:sp>
          <p:grpSp>
            <p:nvGrpSpPr>
              <p:cNvPr id="259" name="Google Shape;259;p12"/>
              <p:cNvGrpSpPr/>
              <p:nvPr/>
            </p:nvGrpSpPr>
            <p:grpSpPr>
              <a:xfrm>
                <a:off x="1488" y="816"/>
                <a:ext cx="576" cy="336"/>
                <a:chOff x="1440" y="795"/>
                <a:chExt cx="576" cy="336"/>
              </a:xfrm>
            </p:grpSpPr>
            <p:sp>
              <p:nvSpPr>
                <p:cNvPr id="260" name="Google Shape;260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61" name="Google Shape;261;p12"/>
                <p:cNvSpPr txBox="1"/>
                <p:nvPr/>
              </p:nvSpPr>
              <p:spPr>
                <a:xfrm>
                  <a:off x="1539" y="800"/>
                  <a:ext cx="376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Front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grpSp>
            <p:nvGrpSpPr>
              <p:cNvPr id="262" name="Google Shape;262;p12"/>
              <p:cNvGrpSpPr/>
              <p:nvPr/>
            </p:nvGrpSpPr>
            <p:grpSpPr>
              <a:xfrm>
                <a:off x="1488" y="1200"/>
                <a:ext cx="576" cy="336"/>
                <a:chOff x="1392" y="1152"/>
                <a:chExt cx="576" cy="336"/>
              </a:xfrm>
            </p:grpSpPr>
            <p:sp>
              <p:nvSpPr>
                <p:cNvPr id="263" name="Google Shape;263;p12"/>
                <p:cNvSpPr txBox="1"/>
                <p:nvPr/>
              </p:nvSpPr>
              <p:spPr>
                <a:xfrm>
                  <a:off x="1392" y="1152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64" name="Google Shape;264;p12"/>
                <p:cNvSpPr txBox="1"/>
                <p:nvPr/>
              </p:nvSpPr>
              <p:spPr>
                <a:xfrm>
                  <a:off x="1491" y="1157"/>
                  <a:ext cx="376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Front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grpSp>
            <p:nvGrpSpPr>
              <p:cNvPr id="265" name="Google Shape;265;p12"/>
              <p:cNvGrpSpPr/>
              <p:nvPr/>
            </p:nvGrpSpPr>
            <p:grpSpPr>
              <a:xfrm>
                <a:off x="1488" y="1584"/>
                <a:ext cx="576" cy="336"/>
                <a:chOff x="1440" y="795"/>
                <a:chExt cx="576" cy="336"/>
              </a:xfrm>
            </p:grpSpPr>
            <p:sp>
              <p:nvSpPr>
                <p:cNvPr id="266" name="Google Shape;266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67" name="Google Shape;267;p12"/>
                <p:cNvSpPr txBox="1"/>
                <p:nvPr/>
              </p:nvSpPr>
              <p:spPr>
                <a:xfrm>
                  <a:off x="1539" y="800"/>
                  <a:ext cx="376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Front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grpSp>
            <p:nvGrpSpPr>
              <p:cNvPr id="268" name="Google Shape;268;p12"/>
              <p:cNvGrpSpPr/>
              <p:nvPr/>
            </p:nvGrpSpPr>
            <p:grpSpPr>
              <a:xfrm>
                <a:off x="1488" y="1968"/>
                <a:ext cx="576" cy="336"/>
                <a:chOff x="1440" y="795"/>
                <a:chExt cx="576" cy="336"/>
              </a:xfrm>
            </p:grpSpPr>
            <p:sp>
              <p:nvSpPr>
                <p:cNvPr id="269" name="Google Shape;269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70" name="Google Shape;270;p12"/>
                <p:cNvSpPr txBox="1"/>
                <p:nvPr/>
              </p:nvSpPr>
              <p:spPr>
                <a:xfrm>
                  <a:off x="1539" y="800"/>
                  <a:ext cx="376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Front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cxnSp>
            <p:nvCxnSpPr>
              <p:cNvPr id="271" name="Google Shape;271;p12"/>
              <p:cNvCxnSpPr/>
              <p:nvPr/>
            </p:nvCxnSpPr>
            <p:spPr>
              <a:xfrm>
                <a:off x="1272" y="2138"/>
                <a:ext cx="19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72" name="Google Shape;272;p12"/>
              <p:cNvCxnSpPr/>
              <p:nvPr/>
            </p:nvCxnSpPr>
            <p:spPr>
              <a:xfrm>
                <a:off x="1272" y="1760"/>
                <a:ext cx="19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73" name="Google Shape;273;p12"/>
              <p:cNvCxnSpPr/>
              <p:nvPr/>
            </p:nvCxnSpPr>
            <p:spPr>
              <a:xfrm>
                <a:off x="1272" y="1370"/>
                <a:ext cx="19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74" name="Google Shape;274;p12"/>
              <p:cNvCxnSpPr/>
              <p:nvPr/>
            </p:nvCxnSpPr>
            <p:spPr>
              <a:xfrm>
                <a:off x="1272" y="992"/>
                <a:ext cx="19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275" name="Google Shape;275;p12"/>
            <p:cNvGrpSpPr/>
            <p:nvPr/>
          </p:nvGrpSpPr>
          <p:grpSpPr>
            <a:xfrm>
              <a:off x="3264" y="864"/>
              <a:ext cx="1436" cy="1392"/>
              <a:chOff x="3504" y="912"/>
              <a:chExt cx="1436" cy="1392"/>
            </a:xfrm>
          </p:grpSpPr>
          <p:grpSp>
            <p:nvGrpSpPr>
              <p:cNvPr id="276" name="Google Shape;276;p12"/>
              <p:cNvGrpSpPr/>
              <p:nvPr/>
            </p:nvGrpSpPr>
            <p:grpSpPr>
              <a:xfrm>
                <a:off x="3504" y="1440"/>
                <a:ext cx="576" cy="336"/>
                <a:chOff x="1440" y="795"/>
                <a:chExt cx="576" cy="336"/>
              </a:xfrm>
            </p:grpSpPr>
            <p:sp>
              <p:nvSpPr>
                <p:cNvPr id="277" name="Google Shape;277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78" name="Google Shape;278;p12"/>
                <p:cNvSpPr txBox="1"/>
                <p:nvPr/>
              </p:nvSpPr>
              <p:spPr>
                <a:xfrm>
                  <a:off x="1545" y="800"/>
                  <a:ext cx="365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Back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grpSp>
            <p:nvGrpSpPr>
              <p:cNvPr id="279" name="Google Shape;279;p12"/>
              <p:cNvGrpSpPr/>
              <p:nvPr/>
            </p:nvGrpSpPr>
            <p:grpSpPr>
              <a:xfrm>
                <a:off x="3504" y="912"/>
                <a:ext cx="576" cy="336"/>
                <a:chOff x="1440" y="795"/>
                <a:chExt cx="576" cy="336"/>
              </a:xfrm>
            </p:grpSpPr>
            <p:sp>
              <p:nvSpPr>
                <p:cNvPr id="280" name="Google Shape;280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81" name="Google Shape;281;p12"/>
                <p:cNvSpPr txBox="1"/>
                <p:nvPr/>
              </p:nvSpPr>
              <p:spPr>
                <a:xfrm>
                  <a:off x="1545" y="800"/>
                  <a:ext cx="365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Back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grpSp>
            <p:nvGrpSpPr>
              <p:cNvPr id="282" name="Google Shape;282;p12"/>
              <p:cNvGrpSpPr/>
              <p:nvPr/>
            </p:nvGrpSpPr>
            <p:grpSpPr>
              <a:xfrm>
                <a:off x="4320" y="984"/>
                <a:ext cx="620" cy="1229"/>
                <a:chOff x="4320" y="984"/>
                <a:chExt cx="620" cy="1229"/>
              </a:xfrm>
            </p:grpSpPr>
            <p:sp>
              <p:nvSpPr>
                <p:cNvPr id="283" name="Google Shape;283;p12"/>
                <p:cNvSpPr txBox="1"/>
                <p:nvPr/>
              </p:nvSpPr>
              <p:spPr>
                <a:xfrm>
                  <a:off x="4320" y="1512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i86</a:t>
                  </a:r>
                  <a:endParaRPr/>
                </a:p>
              </p:txBody>
            </p:sp>
            <p:sp>
              <p:nvSpPr>
                <p:cNvPr id="284" name="Google Shape;284;p12"/>
                <p:cNvSpPr txBox="1"/>
                <p:nvPr/>
              </p:nvSpPr>
              <p:spPr>
                <a:xfrm>
                  <a:off x="4320" y="984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SPARC</a:t>
                  </a:r>
                  <a:endParaRPr/>
                </a:p>
              </p:txBody>
            </p:sp>
            <p:sp>
              <p:nvSpPr>
                <p:cNvPr id="285" name="Google Shape;285;p12"/>
                <p:cNvSpPr txBox="1"/>
                <p:nvPr/>
              </p:nvSpPr>
              <p:spPr>
                <a:xfrm>
                  <a:off x="4320" y="2021"/>
                  <a:ext cx="620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Power PC</a:t>
                  </a:r>
                  <a:endParaRPr/>
                </a:p>
              </p:txBody>
            </p:sp>
          </p:grpSp>
          <p:grpSp>
            <p:nvGrpSpPr>
              <p:cNvPr id="286" name="Google Shape;286;p12"/>
              <p:cNvGrpSpPr/>
              <p:nvPr/>
            </p:nvGrpSpPr>
            <p:grpSpPr>
              <a:xfrm>
                <a:off x="3504" y="1968"/>
                <a:ext cx="576" cy="336"/>
                <a:chOff x="1440" y="795"/>
                <a:chExt cx="576" cy="336"/>
              </a:xfrm>
            </p:grpSpPr>
            <p:sp>
              <p:nvSpPr>
                <p:cNvPr id="287" name="Google Shape;287;p12"/>
                <p:cNvSpPr txBox="1"/>
                <p:nvPr/>
              </p:nvSpPr>
              <p:spPr>
                <a:xfrm>
                  <a:off x="1440" y="795"/>
                  <a:ext cx="576" cy="336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  <p:sp>
              <p:nvSpPr>
                <p:cNvPr id="288" name="Google Shape;288;p12"/>
                <p:cNvSpPr txBox="1"/>
                <p:nvPr/>
              </p:nvSpPr>
              <p:spPr>
                <a:xfrm>
                  <a:off x="1545" y="800"/>
                  <a:ext cx="365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Back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 Rounded"/>
                    <a:buNone/>
                  </a:pPr>
                  <a:r>
                    <a:rPr lang="en-US" sz="1400" b="1" i="0" u="none">
                      <a:solidFill>
                        <a:schemeClr val="lt1"/>
                      </a:solidFill>
                      <a:latin typeface="Arial Rounded"/>
                      <a:ea typeface="Arial Rounded"/>
                      <a:cs typeface="Arial Rounded"/>
                      <a:sym typeface="Arial Rounded"/>
                    </a:rPr>
                    <a:t>end</a:t>
                  </a:r>
                  <a:endParaRPr/>
                </a:p>
              </p:txBody>
            </p:sp>
          </p:grpSp>
          <p:cxnSp>
            <p:nvCxnSpPr>
              <p:cNvPr id="289" name="Google Shape;289;p12"/>
              <p:cNvCxnSpPr/>
              <p:nvPr/>
            </p:nvCxnSpPr>
            <p:spPr>
              <a:xfrm>
                <a:off x="4117" y="2128"/>
                <a:ext cx="2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0" name="Google Shape;290;p12"/>
              <p:cNvCxnSpPr/>
              <p:nvPr/>
            </p:nvCxnSpPr>
            <p:spPr>
              <a:xfrm>
                <a:off x="4117" y="1605"/>
                <a:ext cx="2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1" name="Google Shape;291;p12"/>
              <p:cNvCxnSpPr/>
              <p:nvPr/>
            </p:nvCxnSpPr>
            <p:spPr>
              <a:xfrm>
                <a:off x="4117" y="1088"/>
                <a:ext cx="2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</p:grpSp>
      <p:cxnSp>
        <p:nvCxnSpPr>
          <p:cNvPr id="292" name="Google Shape;292;p12"/>
          <p:cNvCxnSpPr/>
          <p:nvPr/>
        </p:nvCxnSpPr>
        <p:spPr>
          <a:xfrm rot="10800000" flipH="1">
            <a:off x="3657600" y="2514600"/>
            <a:ext cx="1524000" cy="3048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3" name="Google Shape;293;p12"/>
          <p:cNvCxnSpPr/>
          <p:nvPr/>
        </p:nvCxnSpPr>
        <p:spPr>
          <a:xfrm rot="10800000" flipH="1">
            <a:off x="3657600" y="1676400"/>
            <a:ext cx="1524000" cy="114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4" name="Google Shape;294;p12"/>
          <p:cNvCxnSpPr/>
          <p:nvPr/>
        </p:nvCxnSpPr>
        <p:spPr>
          <a:xfrm>
            <a:off x="3657600" y="2819400"/>
            <a:ext cx="1524000" cy="457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5" name="Google Shape;295;p12"/>
          <p:cNvCxnSpPr/>
          <p:nvPr/>
        </p:nvCxnSpPr>
        <p:spPr>
          <a:xfrm rot="10800000" flipH="1">
            <a:off x="3657600" y="3259137"/>
            <a:ext cx="1524000" cy="16986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6" name="Google Shape;296;p12"/>
          <p:cNvCxnSpPr/>
          <p:nvPr/>
        </p:nvCxnSpPr>
        <p:spPr>
          <a:xfrm rot="10800000" flipH="1">
            <a:off x="3657600" y="2514600"/>
            <a:ext cx="1524000" cy="9144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7" name="Google Shape;297;p12"/>
          <p:cNvCxnSpPr/>
          <p:nvPr/>
        </p:nvCxnSpPr>
        <p:spPr>
          <a:xfrm rot="10800000" flipH="1">
            <a:off x="3657600" y="1676400"/>
            <a:ext cx="1524000" cy="17526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8" name="Google Shape;298;p12"/>
          <p:cNvCxnSpPr/>
          <p:nvPr/>
        </p:nvCxnSpPr>
        <p:spPr>
          <a:xfrm>
            <a:off x="3657600" y="1600200"/>
            <a:ext cx="1516062" cy="11906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9" name="Google Shape;299;p12"/>
          <p:cNvCxnSpPr/>
          <p:nvPr/>
        </p:nvCxnSpPr>
        <p:spPr>
          <a:xfrm>
            <a:off x="3657600" y="1600200"/>
            <a:ext cx="1524000" cy="9144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0" name="Google Shape;300;p12"/>
          <p:cNvCxnSpPr/>
          <p:nvPr/>
        </p:nvCxnSpPr>
        <p:spPr>
          <a:xfrm>
            <a:off x="3657600" y="1600200"/>
            <a:ext cx="1524000" cy="16764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1" name="Google Shape;301;p12"/>
          <p:cNvCxnSpPr/>
          <p:nvPr/>
        </p:nvCxnSpPr>
        <p:spPr>
          <a:xfrm rot="10800000" flipH="1">
            <a:off x="3657600" y="1676400"/>
            <a:ext cx="1524000" cy="4572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2" name="Google Shape;302;p12"/>
          <p:cNvCxnSpPr/>
          <p:nvPr/>
        </p:nvCxnSpPr>
        <p:spPr>
          <a:xfrm>
            <a:off x="3657600" y="2133600"/>
            <a:ext cx="1524000" cy="381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3" name="Google Shape;303;p12"/>
          <p:cNvCxnSpPr/>
          <p:nvPr/>
        </p:nvCxnSpPr>
        <p:spPr>
          <a:xfrm>
            <a:off x="3657600" y="2133600"/>
            <a:ext cx="1524000" cy="114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04" name="Google Shape;304;p12"/>
          <p:cNvSpPr/>
          <p:nvPr/>
        </p:nvSpPr>
        <p:spPr>
          <a:xfrm>
            <a:off x="5334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3733800" y="2667000"/>
            <a:ext cx="381000" cy="304800"/>
          </a:xfrm>
          <a:prstGeom prst="ellipse">
            <a:avLst/>
          </a:prstGeom>
          <a:solidFill>
            <a:srgbClr val="ED181E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6096000" y="1371600"/>
            <a:ext cx="457200" cy="304800"/>
          </a:xfrm>
          <a:prstGeom prst="ellipse">
            <a:avLst/>
          </a:prstGeom>
          <a:solidFill>
            <a:srgbClr val="0066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533400" y="3276600"/>
            <a:ext cx="304800" cy="304800"/>
          </a:xfrm>
          <a:prstGeom prst="ellipse">
            <a:avLst/>
          </a:prstGeom>
          <a:solidFill>
            <a:srgbClr val="1822CD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3733800" y="3276600"/>
            <a:ext cx="381000" cy="304800"/>
          </a:xfrm>
          <a:prstGeom prst="ellipse">
            <a:avLst/>
          </a:prstGeom>
          <a:solidFill>
            <a:srgbClr val="ED181E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172200" y="3276600"/>
            <a:ext cx="457200" cy="304800"/>
          </a:xfrm>
          <a:prstGeom prst="ellipse">
            <a:avLst/>
          </a:prstGeom>
          <a:solidFill>
            <a:srgbClr val="80008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ulim"/>
              <a:buNone/>
            </a:pPr>
            <a:r>
              <a:rPr lang="en-US" sz="3600" b="1" i="0" u="non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rPr>
              <a:t>Source code analysis</a:t>
            </a:r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■"/>
            </a:pPr>
            <a:r>
              <a:rPr lang="en-US" sz="28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Analysis is important for many applications besides compilers: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STRUCTURE EDITORS try to fill out syntax units as you type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PRETTY PRINTERS highlight comments, indent your code for you, and so 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STATIC CHECKERS try to find programming bugs without actually running the program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■"/>
            </a:pP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INTERPRETERS don</a:t>
            </a: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 bother to produce target code, but just perform the requested operations (e.g. Matlab)</a:t>
            </a:r>
            <a:endParaRPr/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흐름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흐름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2085</Words>
  <Application>Microsoft Office PowerPoint</Application>
  <PresentationFormat>On-screen Show (4:3)</PresentationFormat>
  <Paragraphs>446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Gulim</vt:lpstr>
      <vt:lpstr>Arial</vt:lpstr>
      <vt:lpstr>Arial Rounded</vt:lpstr>
      <vt:lpstr>Comic Sans MS</vt:lpstr>
      <vt:lpstr>Noto Sans Symbols</vt:lpstr>
      <vt:lpstr>1_흐름</vt:lpstr>
      <vt:lpstr>흐름</vt:lpstr>
      <vt:lpstr>Introduction to Compilers An Overview</vt:lpstr>
      <vt:lpstr>Excercise</vt:lpstr>
      <vt:lpstr>Intrinsic interest</vt:lpstr>
      <vt:lpstr>Intrinsic merit</vt:lpstr>
      <vt:lpstr>High-level View of a Compiler</vt:lpstr>
      <vt:lpstr>Two Pass Compiler</vt:lpstr>
      <vt:lpstr>Traditional Two-pass Compiler</vt:lpstr>
      <vt:lpstr>A Common Fallacy</vt:lpstr>
      <vt:lpstr>Source code analysis</vt:lpstr>
      <vt:lpstr>Source code analysis</vt:lpstr>
      <vt:lpstr>Linear (lexical) analysis</vt:lpstr>
      <vt:lpstr>Hierarchical (syntax) analysis</vt:lpstr>
      <vt:lpstr>PowerPoint Presentation</vt:lpstr>
      <vt:lpstr>Syntax analysis</vt:lpstr>
      <vt:lpstr>Syntax analysis</vt:lpstr>
      <vt:lpstr>Lexical vs. syntactic analysis</vt:lpstr>
      <vt:lpstr>Source code analysis</vt:lpstr>
      <vt:lpstr>Semantic analysis</vt:lpstr>
      <vt:lpstr>PowerPoint Presentation</vt:lpstr>
      <vt:lpstr>Symbol-table management</vt:lpstr>
      <vt:lpstr>Error detection</vt:lpstr>
      <vt:lpstr>PowerPoint Presentation</vt:lpstr>
      <vt:lpstr>Intermediate code generation</vt:lpstr>
      <vt:lpstr>Intermediate code generation</vt:lpstr>
      <vt:lpstr>The Optimizer (or Middle End)</vt:lpstr>
      <vt:lpstr>Code optimization</vt:lpstr>
      <vt:lpstr>Code generation</vt:lpstr>
      <vt:lpstr>The Back End</vt:lpstr>
      <vt:lpstr>The Back End</vt:lpstr>
      <vt:lpstr>The Back End</vt:lpstr>
      <vt:lpstr>The Back End</vt:lpstr>
      <vt:lpstr>Cousins of the compiler</vt:lpstr>
      <vt:lpstr>Cousins of the compiler</vt:lpstr>
      <vt:lpstr>Cousins of the compiler</vt:lpstr>
      <vt:lpstr>Compiler writing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 An Overview</dc:title>
  <dc:creator>os</dc:creator>
  <cp:lastModifiedBy>Aditya Rajmane</cp:lastModifiedBy>
  <cp:revision>2</cp:revision>
  <dcterms:created xsi:type="dcterms:W3CDTF">2005-08-30T07:14:21Z</dcterms:created>
  <dcterms:modified xsi:type="dcterms:W3CDTF">2024-01-18T08:40:50Z</dcterms:modified>
</cp:coreProperties>
</file>