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AE88D-F3C3-3549-597E-A2B8995E68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402613-7F22-0DE0-7F4E-A0294D876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B4D03B5-BE44-12A3-56B0-BC5B8BF7B392}"/>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5" name="Footer Placeholder 4">
            <a:extLst>
              <a:ext uri="{FF2B5EF4-FFF2-40B4-BE49-F238E27FC236}">
                <a16:creationId xmlns:a16="http://schemas.microsoft.com/office/drawing/2014/main" id="{5801C36E-6166-8824-2D8B-89540D48AF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2B4688-79B8-1A1D-AACB-F96AEC66A6A7}"/>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3243272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9B2-5FFE-EFE5-9830-D7F3118556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5188D8-86CA-0AA5-B9CD-8EE362627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95595-4E72-4971-5B08-B427F07639F7}"/>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5" name="Footer Placeholder 4">
            <a:extLst>
              <a:ext uri="{FF2B5EF4-FFF2-40B4-BE49-F238E27FC236}">
                <a16:creationId xmlns:a16="http://schemas.microsoft.com/office/drawing/2014/main" id="{B0C8927D-3438-75C4-4AEB-1D9B4EEB01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00B485-46AF-31ED-C795-B64942FAD798}"/>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207848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718220-A584-5282-D5EC-23E3DC8A23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A3B555-4804-C6C7-D8E4-92F2B3D3DC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D420C-C945-B6A2-7D06-E701A7682692}"/>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5" name="Footer Placeholder 4">
            <a:extLst>
              <a:ext uri="{FF2B5EF4-FFF2-40B4-BE49-F238E27FC236}">
                <a16:creationId xmlns:a16="http://schemas.microsoft.com/office/drawing/2014/main" id="{BCCA57D8-DDE0-61CC-D763-4D640E3D1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3E0C6-6B77-4E4C-D63B-7CAA0AAB8362}"/>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24206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FFBD-F1E2-ED0E-2F3D-4E3EB4071F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1E4D47-8426-E9E0-ADA7-88362232FD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8F55EB-5BDE-BA4D-1ACB-8D067140FA49}"/>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5" name="Footer Placeholder 4">
            <a:extLst>
              <a:ext uri="{FF2B5EF4-FFF2-40B4-BE49-F238E27FC236}">
                <a16:creationId xmlns:a16="http://schemas.microsoft.com/office/drawing/2014/main" id="{53E1F189-D5D5-4794-B2E0-7B3FF42F4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4B71B3-D9FF-5810-1628-74D4F6D8B799}"/>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905726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4885-3985-20B6-94FD-CB4B8ACE3E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99CCCF-740B-FF7B-F97C-2D25DBB29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A083B9-3AB8-07C3-9021-3D6479941AD6}"/>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5" name="Footer Placeholder 4">
            <a:extLst>
              <a:ext uri="{FF2B5EF4-FFF2-40B4-BE49-F238E27FC236}">
                <a16:creationId xmlns:a16="http://schemas.microsoft.com/office/drawing/2014/main" id="{DB9E7F68-7FDC-4686-CC84-9CD78BD8A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45585-11A6-AFE5-8B62-5AB7032ACD93}"/>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126261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F71F-3D8C-A691-5613-EC5159AE03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7B1978-982C-5F91-3613-662C1F30C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214E16-A728-708E-1878-B5FE0DEE99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CCD24B-AD45-867A-B641-169361200811}"/>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6" name="Footer Placeholder 5">
            <a:extLst>
              <a:ext uri="{FF2B5EF4-FFF2-40B4-BE49-F238E27FC236}">
                <a16:creationId xmlns:a16="http://schemas.microsoft.com/office/drawing/2014/main" id="{E117A28A-FC8B-D8F7-DD2E-EDC7823465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D168CC-F5AF-A976-9602-388DD24C972D}"/>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2473380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18C7-278F-B25F-1643-FBEAD2E090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5B5047-B6EC-945A-2952-F3B4AF4E7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710FC-4CC9-AC38-ECA0-F87017557E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15FE4E-4B4B-5DD1-6E66-2A31B0009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EFA65-53E8-43E4-E6C8-5956915DB2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A76349-1186-19C5-14F9-30B9E2154317}"/>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8" name="Footer Placeholder 7">
            <a:extLst>
              <a:ext uri="{FF2B5EF4-FFF2-40B4-BE49-F238E27FC236}">
                <a16:creationId xmlns:a16="http://schemas.microsoft.com/office/drawing/2014/main" id="{431B97D8-FE37-E4EE-6D76-4ABD9C03F2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60852F-0116-D691-8C48-09E44168C402}"/>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2691216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2AA53-B3FE-62C2-E5C2-D9B9C9BC7B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93DF8F-97C7-4EB4-2E3B-A9A35114E512}"/>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4" name="Footer Placeholder 3">
            <a:extLst>
              <a:ext uri="{FF2B5EF4-FFF2-40B4-BE49-F238E27FC236}">
                <a16:creationId xmlns:a16="http://schemas.microsoft.com/office/drawing/2014/main" id="{987142D7-EBA3-1035-33DE-83AA9DB442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220654-1595-9EFB-80BE-2881F838A3FB}"/>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30743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7226C5-57E8-1C07-92B4-E26267C47486}"/>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3" name="Footer Placeholder 2">
            <a:extLst>
              <a:ext uri="{FF2B5EF4-FFF2-40B4-BE49-F238E27FC236}">
                <a16:creationId xmlns:a16="http://schemas.microsoft.com/office/drawing/2014/main" id="{885B7593-91A9-8D5C-00DC-D857FDB1C7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C7B4B9-F670-AE39-EDF2-51E3F254D64C}"/>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55249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F932-F1D2-2160-CE9B-9EB01C874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369AC4-E6C0-BB91-1A89-4A100132B1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4DFFAF-DFCE-1EE0-D802-8BCC332E6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DA591-1794-CAB0-4C15-1C36AB22C065}"/>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6" name="Footer Placeholder 5">
            <a:extLst>
              <a:ext uri="{FF2B5EF4-FFF2-40B4-BE49-F238E27FC236}">
                <a16:creationId xmlns:a16="http://schemas.microsoft.com/office/drawing/2014/main" id="{CFAACDB6-1AF2-D6B9-4521-A3FB6BCE98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05759-98B0-39CC-C65B-41FB31E09EF7}"/>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82977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10FF-D454-AF94-2EAF-ED90D0CAF9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E684C5-F4C5-A286-D195-CA7537D80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EC579A-25A9-591B-3EFD-233A0F071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78851F-A248-2BBC-6A3C-D6B906404257}"/>
              </a:ext>
            </a:extLst>
          </p:cNvPr>
          <p:cNvSpPr>
            <a:spLocks noGrp="1"/>
          </p:cNvSpPr>
          <p:nvPr>
            <p:ph type="dt" sz="half" idx="10"/>
          </p:nvPr>
        </p:nvSpPr>
        <p:spPr/>
        <p:txBody>
          <a:bodyPr/>
          <a:lstStyle/>
          <a:p>
            <a:fld id="{50E4CB3C-9D58-464D-A480-71C2450F4C4E}" type="datetimeFigureOut">
              <a:rPr lang="en-IN" smtClean="0"/>
              <a:t>16-01-2024</a:t>
            </a:fld>
            <a:endParaRPr lang="en-IN"/>
          </a:p>
        </p:txBody>
      </p:sp>
      <p:sp>
        <p:nvSpPr>
          <p:cNvPr id="6" name="Footer Placeholder 5">
            <a:extLst>
              <a:ext uri="{FF2B5EF4-FFF2-40B4-BE49-F238E27FC236}">
                <a16:creationId xmlns:a16="http://schemas.microsoft.com/office/drawing/2014/main" id="{ED463073-FAD6-2A61-663D-E1948FDEBA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FE8942-36DF-B3F5-5AB7-F036ED799054}"/>
              </a:ext>
            </a:extLst>
          </p:cNvPr>
          <p:cNvSpPr>
            <a:spLocks noGrp="1"/>
          </p:cNvSpPr>
          <p:nvPr>
            <p:ph type="sldNum" sz="quarter" idx="12"/>
          </p:nvPr>
        </p:nvSpPr>
        <p:spPr/>
        <p:txBody>
          <a:bodyPr/>
          <a:lstStyle/>
          <a:p>
            <a:fld id="{BD634ED7-19E3-4576-BD43-35E4EA2D2046}" type="slidenum">
              <a:rPr lang="en-IN" smtClean="0"/>
              <a:t>‹#›</a:t>
            </a:fld>
            <a:endParaRPr lang="en-IN"/>
          </a:p>
        </p:txBody>
      </p:sp>
    </p:spTree>
    <p:extLst>
      <p:ext uri="{BB962C8B-B14F-4D97-AF65-F5344CB8AC3E}">
        <p14:creationId xmlns:p14="http://schemas.microsoft.com/office/powerpoint/2010/main" val="302000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CACBE-3506-63DA-AFBE-AAA0352A44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B18471-A0BE-5867-8D3D-5D4D89642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17869A-8644-651C-C8E1-1FFD3AE370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E4CB3C-9D58-464D-A480-71C2450F4C4E}" type="datetimeFigureOut">
              <a:rPr lang="en-IN" smtClean="0"/>
              <a:t>16-01-2024</a:t>
            </a:fld>
            <a:endParaRPr lang="en-IN"/>
          </a:p>
        </p:txBody>
      </p:sp>
      <p:sp>
        <p:nvSpPr>
          <p:cNvPr id="5" name="Footer Placeholder 4">
            <a:extLst>
              <a:ext uri="{FF2B5EF4-FFF2-40B4-BE49-F238E27FC236}">
                <a16:creationId xmlns:a16="http://schemas.microsoft.com/office/drawing/2014/main" id="{3B59E301-147B-0C46-4136-09B73B4F8E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47165D-1D04-2354-EA53-02C8C04C3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34ED7-19E3-4576-BD43-35E4EA2D2046}" type="slidenum">
              <a:rPr lang="en-IN" smtClean="0"/>
              <a:t>‹#›</a:t>
            </a:fld>
            <a:endParaRPr lang="en-IN"/>
          </a:p>
        </p:txBody>
      </p:sp>
    </p:spTree>
    <p:extLst>
      <p:ext uri="{BB962C8B-B14F-4D97-AF65-F5344CB8AC3E}">
        <p14:creationId xmlns:p14="http://schemas.microsoft.com/office/powerpoint/2010/main" val="252131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2C270F-4F84-563C-5426-9488E4A4C5ED}"/>
              </a:ext>
            </a:extLst>
          </p:cNvPr>
          <p:cNvSpPr>
            <a:spLocks noGrp="1"/>
          </p:cNvSpPr>
          <p:nvPr>
            <p:ph type="ctrTitle"/>
          </p:nvPr>
        </p:nvSpPr>
        <p:spPr>
          <a:xfrm>
            <a:off x="1524000" y="909735"/>
            <a:ext cx="9144000" cy="3038769"/>
          </a:xfrm>
        </p:spPr>
        <p:txBody>
          <a:bodyPr>
            <a:normAutofit fontScale="90000"/>
          </a:bodyPr>
          <a:lstStyle/>
          <a:p>
            <a:r>
              <a:rPr lang="en-US" dirty="0"/>
              <a:t>Introduction to Language Processor: Language Processing activities and fundamentals of Language Processing. </a:t>
            </a:r>
            <a:endParaRPr lang="en-IN" dirty="0"/>
          </a:p>
        </p:txBody>
      </p:sp>
      <p:sp>
        <p:nvSpPr>
          <p:cNvPr id="5" name="Subtitle 4">
            <a:extLst>
              <a:ext uri="{FF2B5EF4-FFF2-40B4-BE49-F238E27FC236}">
                <a16:creationId xmlns:a16="http://schemas.microsoft.com/office/drawing/2014/main" id="{CDF1F816-0C74-6880-8DF5-88EAB26C534B}"/>
              </a:ext>
            </a:extLst>
          </p:cNvPr>
          <p:cNvSpPr>
            <a:spLocks noGrp="1"/>
          </p:cNvSpPr>
          <p:nvPr>
            <p:ph type="subTitle" idx="1"/>
          </p:nvPr>
        </p:nvSpPr>
        <p:spPr>
          <a:xfrm>
            <a:off x="1524000" y="4609744"/>
            <a:ext cx="9144000" cy="1655762"/>
          </a:xfrm>
        </p:spPr>
        <p:txBody>
          <a:bodyPr>
            <a:normAutofit lnSpcReduction="10000"/>
          </a:bodyPr>
          <a:lstStyle/>
          <a:p>
            <a:r>
              <a:rPr lang="en-US" dirty="0"/>
              <a:t>Aditya Rajmane</a:t>
            </a:r>
          </a:p>
          <a:p>
            <a:r>
              <a:rPr lang="en-US" dirty="0"/>
              <a:t>Assistant Professor</a:t>
            </a:r>
          </a:p>
          <a:p>
            <a:r>
              <a:rPr lang="en-US" dirty="0"/>
              <a:t>Department of Computer Engineering</a:t>
            </a:r>
          </a:p>
          <a:p>
            <a:r>
              <a:rPr lang="en-US" dirty="0"/>
              <a:t>Sardar Patel Institute of Technology, Mumbai</a:t>
            </a:r>
            <a:endParaRPr lang="en-IN" dirty="0"/>
          </a:p>
        </p:txBody>
      </p:sp>
    </p:spTree>
    <p:extLst>
      <p:ext uri="{BB962C8B-B14F-4D97-AF65-F5344CB8AC3E}">
        <p14:creationId xmlns:p14="http://schemas.microsoft.com/office/powerpoint/2010/main" val="770510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9BB61-EBB9-E6AB-0FC3-1EB46CE58DC5}"/>
              </a:ext>
            </a:extLst>
          </p:cNvPr>
          <p:cNvSpPr>
            <a:spLocks noGrp="1"/>
          </p:cNvSpPr>
          <p:nvPr>
            <p:ph idx="1"/>
          </p:nvPr>
        </p:nvSpPr>
        <p:spPr>
          <a:xfrm>
            <a:off x="838200" y="1026695"/>
            <a:ext cx="10515600" cy="5150268"/>
          </a:xfrm>
        </p:spPr>
        <p:txBody>
          <a:bodyPr/>
          <a:lstStyle/>
          <a:p>
            <a:pPr marL="0" indent="0">
              <a:buNone/>
            </a:pPr>
            <a:r>
              <a:rPr lang="en-IN" dirty="0"/>
              <a:t>A source program may be divided into modules stored in separate files. The task of collecting the source program is sometimes interested to a separate program, called a </a:t>
            </a:r>
            <a:r>
              <a:rPr lang="en-IN" b="1" u="sng" dirty="0"/>
              <a:t>preprocessor</a:t>
            </a:r>
            <a:r>
              <a:rPr lang="en-IN" dirty="0"/>
              <a:t>. The preprocessor may also expand </a:t>
            </a:r>
            <a:r>
              <a:rPr lang="en-IN" dirty="0" err="1"/>
              <a:t>shorthands</a:t>
            </a:r>
            <a:r>
              <a:rPr lang="en-US" dirty="0"/>
              <a:t>,</a:t>
            </a:r>
            <a:r>
              <a:rPr lang="en-IN" dirty="0"/>
              <a:t> call macros, into source language statement</a:t>
            </a:r>
            <a:r>
              <a:rPr lang="en-US" dirty="0"/>
              <a:t>.</a:t>
            </a:r>
          </a:p>
          <a:p>
            <a:pPr marL="0" indent="0">
              <a:buNone/>
            </a:pPr>
            <a:endParaRPr lang="en-US" dirty="0"/>
          </a:p>
          <a:p>
            <a:pPr marL="0" indent="0">
              <a:buNone/>
            </a:pPr>
            <a:r>
              <a:rPr lang="en-IN" dirty="0"/>
              <a:t>The modified source program is then fed to a compiler the compiler may produce an assembly language program as its output, because assembly language is easier to produce as output it's easier to debug the assembly language is then processed by program called </a:t>
            </a:r>
            <a:r>
              <a:rPr lang="en-IN" b="1" u="sng" dirty="0"/>
              <a:t>assembler</a:t>
            </a:r>
            <a:r>
              <a:rPr lang="en-IN" dirty="0"/>
              <a:t> that produces relocatable machine code as its output</a:t>
            </a:r>
            <a:r>
              <a:rPr lang="en-US" dirty="0"/>
              <a: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493942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E7ACEA-1532-72DE-3BAE-EAD95CDDD41A}"/>
              </a:ext>
            </a:extLst>
          </p:cNvPr>
          <p:cNvSpPr>
            <a:spLocks noGrp="1"/>
          </p:cNvSpPr>
          <p:nvPr>
            <p:ph idx="1"/>
          </p:nvPr>
        </p:nvSpPr>
        <p:spPr>
          <a:xfrm>
            <a:off x="838200" y="1796715"/>
            <a:ext cx="10515600" cy="4380247"/>
          </a:xfrm>
        </p:spPr>
        <p:txBody>
          <a:bodyPr/>
          <a:lstStyle/>
          <a:p>
            <a:pPr marL="0" indent="0" algn="just">
              <a:buNone/>
            </a:pPr>
            <a:r>
              <a:rPr lang="en-IN" dirty="0"/>
              <a:t>Last programs are often compiled in pieces so the relocatable machine code may have to be linked together with</a:t>
            </a:r>
            <a:r>
              <a:rPr lang="en-US" dirty="0"/>
              <a:t> </a:t>
            </a:r>
            <a:r>
              <a:rPr lang="en-IN" dirty="0"/>
              <a:t>other relocatable object files and library files into the code that runs on the machine</a:t>
            </a:r>
            <a:r>
              <a:rPr lang="en-US" dirty="0"/>
              <a:t>. </a:t>
            </a:r>
            <a:r>
              <a:rPr lang="en-IN" dirty="0"/>
              <a:t>The </a:t>
            </a:r>
            <a:r>
              <a:rPr lang="en-IN" b="1" u="sng" dirty="0"/>
              <a:t>linker</a:t>
            </a:r>
            <a:r>
              <a:rPr lang="en-IN" dirty="0"/>
              <a:t> resolves external memory addresses, with the code in one file may refer to location another file</a:t>
            </a:r>
            <a:r>
              <a:rPr lang="en-US" dirty="0"/>
              <a:t>.</a:t>
            </a:r>
            <a:r>
              <a:rPr lang="en-IN" dirty="0"/>
              <a:t> the </a:t>
            </a:r>
            <a:r>
              <a:rPr lang="en-IN" b="1" u="sng" dirty="0"/>
              <a:t>loader</a:t>
            </a:r>
            <a:r>
              <a:rPr lang="en-IN" dirty="0"/>
              <a:t> then puts together the executable object files into memory for execution</a:t>
            </a:r>
            <a:r>
              <a:rPr lang="en-US" dirty="0"/>
              <a:t>.</a:t>
            </a:r>
            <a:endParaRPr lang="en-IN" dirty="0"/>
          </a:p>
        </p:txBody>
      </p:sp>
    </p:spTree>
    <p:extLst>
      <p:ext uri="{BB962C8B-B14F-4D97-AF65-F5344CB8AC3E}">
        <p14:creationId xmlns:p14="http://schemas.microsoft.com/office/powerpoint/2010/main" val="42785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a program&#10;&#10;Description automatically generated">
            <a:extLst>
              <a:ext uri="{FF2B5EF4-FFF2-40B4-BE49-F238E27FC236}">
                <a16:creationId xmlns:a16="http://schemas.microsoft.com/office/drawing/2014/main" id="{ED241016-5DCF-0893-26E4-E27328142B4A}"/>
              </a:ext>
            </a:extLst>
          </p:cNvPr>
          <p:cNvPicPr>
            <a:picLocks noChangeAspect="1"/>
          </p:cNvPicPr>
          <p:nvPr/>
        </p:nvPicPr>
        <p:blipFill>
          <a:blip r:embed="rId2"/>
          <a:stretch>
            <a:fillRect/>
          </a:stretch>
        </p:blipFill>
        <p:spPr>
          <a:xfrm>
            <a:off x="3456707" y="643466"/>
            <a:ext cx="5278585" cy="5571067"/>
          </a:xfrm>
          <a:prstGeom prst="rect">
            <a:avLst/>
          </a:prstGeom>
        </p:spPr>
      </p:pic>
    </p:spTree>
    <p:extLst>
      <p:ext uri="{BB962C8B-B14F-4D97-AF65-F5344CB8AC3E}">
        <p14:creationId xmlns:p14="http://schemas.microsoft.com/office/powerpoint/2010/main" val="2447215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4099-D770-08C4-8EB7-AA0D2AD5A52A}"/>
              </a:ext>
            </a:extLst>
          </p:cNvPr>
          <p:cNvSpPr>
            <a:spLocks noGrp="1"/>
          </p:cNvSpPr>
          <p:nvPr>
            <p:ph type="title"/>
          </p:nvPr>
        </p:nvSpPr>
        <p:spPr/>
        <p:txBody>
          <a:bodyPr/>
          <a:lstStyle/>
          <a:p>
            <a:r>
              <a:rPr lang="en-US" b="1" dirty="0"/>
              <a:t>The Compiler</a:t>
            </a:r>
            <a:endParaRPr lang="en-IN" b="1" dirty="0"/>
          </a:p>
        </p:txBody>
      </p:sp>
      <p:sp>
        <p:nvSpPr>
          <p:cNvPr id="3" name="Content Placeholder 2">
            <a:extLst>
              <a:ext uri="{FF2B5EF4-FFF2-40B4-BE49-F238E27FC236}">
                <a16:creationId xmlns:a16="http://schemas.microsoft.com/office/drawing/2014/main" id="{4C5129AB-F199-5777-C117-8508E62E1D14}"/>
              </a:ext>
            </a:extLst>
          </p:cNvPr>
          <p:cNvSpPr>
            <a:spLocks noGrp="1"/>
          </p:cNvSpPr>
          <p:nvPr>
            <p:ph idx="1"/>
          </p:nvPr>
        </p:nvSpPr>
        <p:spPr/>
        <p:txBody>
          <a:bodyPr/>
          <a:lstStyle/>
          <a:p>
            <a:pPr marL="0" indent="0" algn="just">
              <a:buNone/>
            </a:pPr>
            <a:r>
              <a:rPr lang="en-US" dirty="0"/>
              <a:t>We have defined compiler as a program that translates what language into an equivalent program in another language</a:t>
            </a:r>
            <a:r>
              <a:rPr lang="en-IN" dirty="0"/>
              <a:t>. Let us look at the structure of a compiler is much more detail. There are essentially 2 parts to this mapping: analysis and synthesis.</a:t>
            </a:r>
            <a:endParaRPr lang="en-US" dirty="0"/>
          </a:p>
          <a:p>
            <a:pPr marL="0" indent="0" algn="just">
              <a:buNone/>
            </a:pPr>
            <a:endParaRPr lang="en-US" dirty="0"/>
          </a:p>
          <a:p>
            <a:pPr marL="0" indent="0" algn="just">
              <a:buNone/>
            </a:pPr>
            <a:r>
              <a:rPr lang="en-IN" dirty="0"/>
              <a:t>The </a:t>
            </a:r>
            <a:r>
              <a:rPr lang="en-IN" b="1" dirty="0"/>
              <a:t>analysis</a:t>
            </a:r>
            <a:r>
              <a:rPr lang="en-IN" dirty="0"/>
              <a:t> part</a:t>
            </a:r>
            <a:r>
              <a:rPr lang="en-US" dirty="0"/>
              <a:t> </a:t>
            </a:r>
            <a:r>
              <a:rPr lang="en-IN" dirty="0"/>
              <a:t>breaks of the source program is to constituent pieces and imposes a grammatical structure on them. It then uses the structure to create an intermediate representation of the source program.</a:t>
            </a:r>
          </a:p>
        </p:txBody>
      </p:sp>
    </p:spTree>
    <p:extLst>
      <p:ext uri="{BB962C8B-B14F-4D97-AF65-F5344CB8AC3E}">
        <p14:creationId xmlns:p14="http://schemas.microsoft.com/office/powerpoint/2010/main" val="380006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59DC7E-37A3-7E0E-6932-D0DCBBC1ECAF}"/>
              </a:ext>
            </a:extLst>
          </p:cNvPr>
          <p:cNvSpPr>
            <a:spLocks noGrp="1"/>
          </p:cNvSpPr>
          <p:nvPr>
            <p:ph idx="1"/>
          </p:nvPr>
        </p:nvSpPr>
        <p:spPr>
          <a:xfrm>
            <a:off x="838200" y="529389"/>
            <a:ext cx="10515600" cy="5647574"/>
          </a:xfrm>
        </p:spPr>
        <p:txBody>
          <a:bodyPr>
            <a:normAutofit/>
          </a:bodyPr>
          <a:lstStyle/>
          <a:p>
            <a:pPr marL="0" indent="0">
              <a:buNone/>
            </a:pPr>
            <a:r>
              <a:rPr lang="en-IN" dirty="0"/>
              <a:t>The analysis part also detects anomaly in the source program, and it must provide informative messages so the user can take corrective action. The analysis part also collects information about the source program and stores it in data structure called a </a:t>
            </a:r>
            <a:r>
              <a:rPr lang="en-IN" b="1" dirty="0"/>
              <a:t>symbol table</a:t>
            </a:r>
            <a:r>
              <a:rPr lang="en-IN" dirty="0"/>
              <a:t>, which is passed along with the intermediate representation to the synthesis part</a:t>
            </a:r>
            <a:r>
              <a:rPr lang="en-US" dirty="0"/>
              <a:t>. </a:t>
            </a:r>
            <a:r>
              <a:rPr lang="en-IN" dirty="0"/>
              <a:t>Which is used by all the steps the compilation process</a:t>
            </a:r>
            <a:r>
              <a:rPr lang="en-US" dirty="0"/>
              <a:t>.</a:t>
            </a:r>
          </a:p>
          <a:p>
            <a:pPr marL="0" indent="0">
              <a:buNone/>
            </a:pPr>
            <a:r>
              <a:rPr lang="en-IN" dirty="0"/>
              <a:t>The </a:t>
            </a:r>
            <a:r>
              <a:rPr lang="en-IN" b="1" u="sng" dirty="0"/>
              <a:t>synthesis</a:t>
            </a:r>
            <a:r>
              <a:rPr lang="en-IN" dirty="0"/>
              <a:t> part constructs the desired target program from the intermediate representation and the information in the symbol table. The analysis is often called </a:t>
            </a:r>
            <a:r>
              <a:rPr lang="en-IN" b="1" u="sng" dirty="0"/>
              <a:t>front end</a:t>
            </a:r>
            <a:r>
              <a:rPr lang="en-IN" dirty="0"/>
              <a:t> of the compiler; The synthesis part is the </a:t>
            </a:r>
            <a:r>
              <a:rPr lang="en-IN" b="1" u="sng" dirty="0"/>
              <a:t>back end</a:t>
            </a:r>
            <a:r>
              <a:rPr lang="en-IN" dirty="0"/>
              <a:t>.</a:t>
            </a:r>
          </a:p>
          <a:p>
            <a:pPr marL="0" indent="0">
              <a:buNone/>
            </a:pPr>
            <a:r>
              <a:rPr lang="en-IN" dirty="0"/>
              <a:t>Big compilation process is often looked at something that operates as a sequence of </a:t>
            </a:r>
            <a:r>
              <a:rPr lang="en-IN" b="1" u="sng" dirty="0"/>
              <a:t>phases</a:t>
            </a:r>
            <a:r>
              <a:rPr lang="en-IN" dirty="0"/>
              <a:t> each of which transforms one representation of source program to another.</a:t>
            </a: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3833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31B948-DA16-C8E8-DDE1-3DE5AC693DD4}"/>
              </a:ext>
            </a:extLst>
          </p:cNvPr>
          <p:cNvPicPr>
            <a:picLocks noChangeAspect="1"/>
          </p:cNvPicPr>
          <p:nvPr/>
        </p:nvPicPr>
        <p:blipFill>
          <a:blip r:embed="rId2"/>
          <a:stretch>
            <a:fillRect/>
          </a:stretch>
        </p:blipFill>
        <p:spPr>
          <a:xfrm>
            <a:off x="3738282" y="242894"/>
            <a:ext cx="4656358" cy="6292378"/>
          </a:xfrm>
          <a:prstGeom prst="rect">
            <a:avLst/>
          </a:prstGeom>
        </p:spPr>
      </p:pic>
    </p:spTree>
    <p:extLst>
      <p:ext uri="{BB962C8B-B14F-4D97-AF65-F5344CB8AC3E}">
        <p14:creationId xmlns:p14="http://schemas.microsoft.com/office/powerpoint/2010/main" val="292523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817A-E38D-E28D-18A1-54603391AD05}"/>
              </a:ext>
            </a:extLst>
          </p:cNvPr>
          <p:cNvSpPr>
            <a:spLocks noGrp="1"/>
          </p:cNvSpPr>
          <p:nvPr>
            <p:ph type="title"/>
          </p:nvPr>
        </p:nvSpPr>
        <p:spPr/>
        <p:txBody>
          <a:bodyPr>
            <a:normAutofit/>
          </a:bodyPr>
          <a:lstStyle/>
          <a:p>
            <a:r>
              <a:rPr lang="en-US" sz="6000" b="1" dirty="0"/>
              <a:t>Language Processor</a:t>
            </a:r>
            <a:endParaRPr lang="en-IN" sz="6000" b="1" dirty="0"/>
          </a:p>
        </p:txBody>
      </p:sp>
      <p:sp>
        <p:nvSpPr>
          <p:cNvPr id="3" name="Content Placeholder 2">
            <a:extLst>
              <a:ext uri="{FF2B5EF4-FFF2-40B4-BE49-F238E27FC236}">
                <a16:creationId xmlns:a16="http://schemas.microsoft.com/office/drawing/2014/main" id="{0D6F4975-A720-6BDC-2843-1B744917ECDA}"/>
              </a:ext>
            </a:extLst>
          </p:cNvPr>
          <p:cNvSpPr>
            <a:spLocks noGrp="1"/>
          </p:cNvSpPr>
          <p:nvPr>
            <p:ph idx="1"/>
          </p:nvPr>
        </p:nvSpPr>
        <p:spPr/>
        <p:txBody>
          <a:bodyPr/>
          <a:lstStyle/>
          <a:p>
            <a:pPr marL="0" indent="0">
              <a:buNone/>
            </a:pPr>
            <a:r>
              <a:rPr lang="en-US" dirty="0"/>
              <a:t>----a compiler </a:t>
            </a:r>
            <a:r>
              <a:rPr lang="en-IN" dirty="0"/>
              <a:t>is a program that can read a program in one language </a:t>
            </a:r>
            <a:r>
              <a:rPr lang="en-US" dirty="0"/>
              <a:t>--</a:t>
            </a:r>
            <a:r>
              <a:rPr lang="en-IN" dirty="0"/>
              <a:t> the source code </a:t>
            </a:r>
            <a:r>
              <a:rPr lang="en-US" dirty="0"/>
              <a:t>--</a:t>
            </a:r>
            <a:r>
              <a:rPr lang="en-IN" dirty="0"/>
              <a:t> and translate it into an equivalent program in another language</a:t>
            </a:r>
            <a:r>
              <a:rPr lang="en-US" dirty="0"/>
              <a:t>.</a:t>
            </a:r>
          </a:p>
          <a:p>
            <a:pPr marL="0" indent="0">
              <a:buNone/>
            </a:pPr>
            <a:endParaRPr lang="en-US" dirty="0"/>
          </a:p>
          <a:p>
            <a:pPr marL="0" indent="0">
              <a:buNone/>
            </a:pPr>
            <a:endParaRPr lang="en-US" dirty="0"/>
          </a:p>
          <a:p>
            <a:pPr marL="0" indent="0">
              <a:buNone/>
            </a:pPr>
            <a:r>
              <a:rPr lang="en-IN" dirty="0"/>
              <a:t>An important role of the compiler is to report any errors in the source program that it detects during the translation process</a:t>
            </a:r>
            <a:r>
              <a:rPr lang="en-US" dirty="0"/>
              <a:t>.</a:t>
            </a:r>
            <a:endParaRPr lang="en-IN" dirty="0"/>
          </a:p>
        </p:txBody>
      </p:sp>
    </p:spTree>
    <p:extLst>
      <p:ext uri="{BB962C8B-B14F-4D97-AF65-F5344CB8AC3E}">
        <p14:creationId xmlns:p14="http://schemas.microsoft.com/office/powerpoint/2010/main" val="1470083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computer program&#10;&#10;Description automatically generated">
            <a:extLst>
              <a:ext uri="{FF2B5EF4-FFF2-40B4-BE49-F238E27FC236}">
                <a16:creationId xmlns:a16="http://schemas.microsoft.com/office/drawing/2014/main" id="{6915B705-FCFC-2261-7BA7-FF71E7F83011}"/>
              </a:ext>
            </a:extLst>
          </p:cNvPr>
          <p:cNvPicPr>
            <a:picLocks noGrp="1" noChangeAspect="1"/>
          </p:cNvPicPr>
          <p:nvPr>
            <p:ph idx="1"/>
          </p:nvPr>
        </p:nvPicPr>
        <p:blipFill>
          <a:blip r:embed="rId2"/>
          <a:stretch>
            <a:fillRect/>
          </a:stretch>
        </p:blipFill>
        <p:spPr>
          <a:xfrm>
            <a:off x="3505453" y="643466"/>
            <a:ext cx="5181093" cy="5571067"/>
          </a:xfrm>
          <a:prstGeom prst="rect">
            <a:avLst/>
          </a:prstGeom>
        </p:spPr>
      </p:pic>
    </p:spTree>
    <p:extLst>
      <p:ext uri="{BB962C8B-B14F-4D97-AF65-F5344CB8AC3E}">
        <p14:creationId xmlns:p14="http://schemas.microsoft.com/office/powerpoint/2010/main" val="3485422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78923-C5EE-33A4-CF33-5B6DC0ECA8C8}"/>
              </a:ext>
            </a:extLst>
          </p:cNvPr>
          <p:cNvSpPr>
            <a:spLocks noGrp="1"/>
          </p:cNvSpPr>
          <p:nvPr>
            <p:ph idx="1"/>
          </p:nvPr>
        </p:nvSpPr>
        <p:spPr>
          <a:xfrm>
            <a:off x="838200" y="545431"/>
            <a:ext cx="10515600" cy="5631531"/>
          </a:xfrm>
        </p:spPr>
        <p:txBody>
          <a:bodyPr/>
          <a:lstStyle/>
          <a:p>
            <a:pPr marL="0" indent="0">
              <a:buNone/>
            </a:pPr>
            <a:r>
              <a:rPr lang="en-IN" dirty="0"/>
              <a:t>In the target programme is</a:t>
            </a:r>
            <a:r>
              <a:rPr lang="en-US" dirty="0"/>
              <a:t> </a:t>
            </a:r>
            <a:r>
              <a:rPr lang="en-IN" dirty="0"/>
              <a:t>an executable machine language program it can then be called by the user to process inputs and produce outputs</a:t>
            </a:r>
            <a:r>
              <a:rPr lang="en-US" dirty="0"/>
              <a:t>.</a:t>
            </a:r>
            <a:endParaRPr lang="en-IN" dirty="0"/>
          </a:p>
        </p:txBody>
      </p:sp>
      <p:pic>
        <p:nvPicPr>
          <p:cNvPr id="5" name="Picture 4">
            <a:extLst>
              <a:ext uri="{FF2B5EF4-FFF2-40B4-BE49-F238E27FC236}">
                <a16:creationId xmlns:a16="http://schemas.microsoft.com/office/drawing/2014/main" id="{9FB890B1-FB49-0D2E-1E6B-E4C121C910EB}"/>
              </a:ext>
            </a:extLst>
          </p:cNvPr>
          <p:cNvPicPr>
            <a:picLocks noChangeAspect="1"/>
          </p:cNvPicPr>
          <p:nvPr/>
        </p:nvPicPr>
        <p:blipFill>
          <a:blip r:embed="rId2"/>
          <a:stretch>
            <a:fillRect/>
          </a:stretch>
        </p:blipFill>
        <p:spPr>
          <a:xfrm>
            <a:off x="1900443" y="2477173"/>
            <a:ext cx="8391113" cy="3009227"/>
          </a:xfrm>
          <a:prstGeom prst="rect">
            <a:avLst/>
          </a:prstGeom>
        </p:spPr>
      </p:pic>
    </p:spTree>
    <p:extLst>
      <p:ext uri="{BB962C8B-B14F-4D97-AF65-F5344CB8AC3E}">
        <p14:creationId xmlns:p14="http://schemas.microsoft.com/office/powerpoint/2010/main" val="208558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C19D-3BDD-4F5F-0CF1-3C1642DFA97D}"/>
              </a:ext>
            </a:extLst>
          </p:cNvPr>
          <p:cNvSpPr>
            <a:spLocks noGrp="1"/>
          </p:cNvSpPr>
          <p:nvPr>
            <p:ph type="title"/>
          </p:nvPr>
        </p:nvSpPr>
        <p:spPr/>
        <p:txBody>
          <a:bodyPr>
            <a:normAutofit/>
          </a:bodyPr>
          <a:lstStyle/>
          <a:p>
            <a:r>
              <a:rPr lang="en-IN" sz="5400" b="1" dirty="0"/>
              <a:t>An Interpreter</a:t>
            </a:r>
          </a:p>
        </p:txBody>
      </p:sp>
      <p:sp>
        <p:nvSpPr>
          <p:cNvPr id="3" name="Content Placeholder 2">
            <a:extLst>
              <a:ext uri="{FF2B5EF4-FFF2-40B4-BE49-F238E27FC236}">
                <a16:creationId xmlns:a16="http://schemas.microsoft.com/office/drawing/2014/main" id="{1047C1F8-DA93-784E-D962-02B2BFD1A4CD}"/>
              </a:ext>
            </a:extLst>
          </p:cNvPr>
          <p:cNvSpPr>
            <a:spLocks noGrp="1"/>
          </p:cNvSpPr>
          <p:nvPr>
            <p:ph idx="1"/>
          </p:nvPr>
        </p:nvSpPr>
        <p:spPr>
          <a:xfrm>
            <a:off x="838200" y="1825625"/>
            <a:ext cx="9877926" cy="4093912"/>
          </a:xfrm>
        </p:spPr>
        <p:txBody>
          <a:bodyPr>
            <a:normAutofit/>
          </a:bodyPr>
          <a:lstStyle/>
          <a:p>
            <a:pPr marL="0" indent="0">
              <a:buNone/>
            </a:pPr>
            <a:r>
              <a:rPr lang="en-IN" sz="3200" dirty="0"/>
              <a:t>In your own words, what's an interpreter?</a:t>
            </a:r>
            <a:endParaRPr lang="en-US" sz="3200" dirty="0"/>
          </a:p>
          <a:p>
            <a:pPr marL="0" indent="0">
              <a:buNone/>
            </a:pPr>
            <a:endParaRPr lang="en-US" sz="3200" dirty="0"/>
          </a:p>
          <a:p>
            <a:pPr marL="0" indent="0">
              <a:buNone/>
            </a:pPr>
            <a:r>
              <a:rPr lang="en-IN" sz="3200" dirty="0"/>
              <a:t>Have you read about an interpreter before?</a:t>
            </a:r>
            <a:endParaRPr lang="en-US" sz="3200" dirty="0"/>
          </a:p>
          <a:p>
            <a:pPr marL="0" indent="0">
              <a:buNone/>
            </a:pPr>
            <a:endParaRPr lang="en-US" sz="3200" dirty="0"/>
          </a:p>
          <a:p>
            <a:pPr marL="0" indent="0">
              <a:buNone/>
            </a:pPr>
            <a:r>
              <a:rPr lang="en-IN" sz="3200" dirty="0"/>
              <a:t>If yes where and in what context?</a:t>
            </a:r>
          </a:p>
        </p:txBody>
      </p:sp>
    </p:spTree>
    <p:extLst>
      <p:ext uri="{BB962C8B-B14F-4D97-AF65-F5344CB8AC3E}">
        <p14:creationId xmlns:p14="http://schemas.microsoft.com/office/powerpoint/2010/main" val="2770564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930067-78B2-F217-873E-6CDD6B37B0C3}"/>
              </a:ext>
            </a:extLst>
          </p:cNvPr>
          <p:cNvSpPr>
            <a:spLocks noGrp="1"/>
          </p:cNvSpPr>
          <p:nvPr>
            <p:ph idx="1"/>
          </p:nvPr>
        </p:nvSpPr>
        <p:spPr>
          <a:xfrm>
            <a:off x="838200" y="577516"/>
            <a:ext cx="10515600" cy="5599447"/>
          </a:xfrm>
        </p:spPr>
        <p:txBody>
          <a:bodyPr/>
          <a:lstStyle/>
          <a:p>
            <a:pPr marL="0" indent="0" algn="just">
              <a:buNone/>
            </a:pPr>
            <a:r>
              <a:rPr lang="en-IN" dirty="0"/>
              <a:t>An interpreter is another common kind of language processor. Instead of producing a target program as translation and interpreter appears to directly execute the operations specified in the source program on inputs supplied by the user.</a:t>
            </a:r>
            <a:endParaRPr lang="en-US" dirty="0"/>
          </a:p>
          <a:p>
            <a:pPr marL="0" indent="0" algn="just">
              <a:buNone/>
            </a:pPr>
            <a:endParaRPr lang="en-IN" dirty="0"/>
          </a:p>
        </p:txBody>
      </p:sp>
      <p:pic>
        <p:nvPicPr>
          <p:cNvPr id="5" name="Picture 4">
            <a:extLst>
              <a:ext uri="{FF2B5EF4-FFF2-40B4-BE49-F238E27FC236}">
                <a16:creationId xmlns:a16="http://schemas.microsoft.com/office/drawing/2014/main" id="{5E74587E-9813-C06E-076A-A1B7B4F06080}"/>
              </a:ext>
            </a:extLst>
          </p:cNvPr>
          <p:cNvPicPr>
            <a:picLocks noChangeAspect="1"/>
          </p:cNvPicPr>
          <p:nvPr/>
        </p:nvPicPr>
        <p:blipFill>
          <a:blip r:embed="rId2"/>
          <a:stretch>
            <a:fillRect/>
          </a:stretch>
        </p:blipFill>
        <p:spPr>
          <a:xfrm>
            <a:off x="1292937" y="2931730"/>
            <a:ext cx="8653169" cy="2859470"/>
          </a:xfrm>
          <a:prstGeom prst="rect">
            <a:avLst/>
          </a:prstGeom>
        </p:spPr>
      </p:pic>
    </p:spTree>
    <p:extLst>
      <p:ext uri="{BB962C8B-B14F-4D97-AF65-F5344CB8AC3E}">
        <p14:creationId xmlns:p14="http://schemas.microsoft.com/office/powerpoint/2010/main" val="403160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DE6CF-21E1-1373-5E2E-B1D0EED4C762}"/>
              </a:ext>
            </a:extLst>
          </p:cNvPr>
          <p:cNvSpPr>
            <a:spLocks noGrp="1"/>
          </p:cNvSpPr>
          <p:nvPr>
            <p:ph idx="1"/>
          </p:nvPr>
        </p:nvSpPr>
        <p:spPr>
          <a:xfrm>
            <a:off x="838200" y="2005263"/>
            <a:ext cx="10515600" cy="4171700"/>
          </a:xfrm>
        </p:spPr>
        <p:txBody>
          <a:bodyPr/>
          <a:lstStyle/>
          <a:p>
            <a:pPr marL="0" indent="0" algn="just">
              <a:buNone/>
            </a:pPr>
            <a:r>
              <a:rPr lang="en-IN" dirty="0"/>
              <a:t>The machine language target program produced by compiler is usually much faster than an interpreter at mapping inputs to outputs. </a:t>
            </a:r>
            <a:r>
              <a:rPr lang="en-US" dirty="0"/>
              <a:t>An</a:t>
            </a:r>
            <a:r>
              <a:rPr lang="en-IN" dirty="0"/>
              <a:t> interpreter, however, can usually give better error diagnostics than a compiler, because it executes the source program statement by statement</a:t>
            </a:r>
          </a:p>
        </p:txBody>
      </p:sp>
    </p:spTree>
    <p:extLst>
      <p:ext uri="{BB962C8B-B14F-4D97-AF65-F5344CB8AC3E}">
        <p14:creationId xmlns:p14="http://schemas.microsoft.com/office/powerpoint/2010/main" val="2016724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09E9B-B73B-C6AF-3C38-492671686F44}"/>
              </a:ext>
            </a:extLst>
          </p:cNvPr>
          <p:cNvSpPr>
            <a:spLocks noGrp="1"/>
          </p:cNvSpPr>
          <p:nvPr>
            <p:ph idx="1"/>
          </p:nvPr>
        </p:nvSpPr>
        <p:spPr>
          <a:xfrm>
            <a:off x="838200" y="609600"/>
            <a:ext cx="10515600" cy="5567363"/>
          </a:xfrm>
        </p:spPr>
        <p:txBody>
          <a:bodyPr/>
          <a:lstStyle/>
          <a:p>
            <a:pPr marL="0" indent="0">
              <a:buNone/>
            </a:pPr>
            <a:r>
              <a:rPr lang="en-IN" dirty="0"/>
              <a:t>Java language processors combined compilation and interpretation. A Java source program will first be compiled into an intermediate form called </a:t>
            </a:r>
            <a:r>
              <a:rPr lang="en-IN" i="1" dirty="0"/>
              <a:t>bytecodes</a:t>
            </a:r>
            <a:r>
              <a:rPr lang="en-IN" dirty="0"/>
              <a:t>. The bytecodes are then interpreted by virtual machine. The benefit of this arrangement is that byte code is compiled on one machine can be interpreted on another machine</a:t>
            </a:r>
            <a:r>
              <a:rPr lang="en-US" dirty="0"/>
              <a:t>.</a:t>
            </a:r>
            <a:r>
              <a:rPr lang="en-IN" dirty="0"/>
              <a:t> This makes Java platform independent</a:t>
            </a:r>
            <a:r>
              <a:rPr lang="en-US" dirty="0"/>
              <a:t>.</a:t>
            </a:r>
          </a:p>
          <a:p>
            <a:pPr marL="0" indent="0">
              <a:buNone/>
            </a:pPr>
            <a:endParaRPr lang="en-US" dirty="0"/>
          </a:p>
          <a:p>
            <a:pPr marL="0" indent="0">
              <a:buNone/>
            </a:pPr>
            <a:r>
              <a:rPr lang="en-IN" dirty="0"/>
              <a:t>To achieve faster processing of inputs to outputs some Java compilers Just</a:t>
            </a:r>
            <a:r>
              <a:rPr lang="en-US" dirty="0"/>
              <a:t>-</a:t>
            </a:r>
            <a:r>
              <a:rPr lang="en-IN" dirty="0"/>
              <a:t>in</a:t>
            </a:r>
            <a:r>
              <a:rPr lang="en-US" dirty="0"/>
              <a:t>-</a:t>
            </a:r>
            <a:r>
              <a:rPr lang="en-IN" dirty="0"/>
              <a:t>time compilers translate the bytecodes into machine language immediately before they run intermediate program to process the input</a:t>
            </a:r>
            <a:r>
              <a:rPr lang="en-US" dirty="0"/>
              <a:t>.</a:t>
            </a:r>
            <a:endParaRPr lang="en-IN" dirty="0"/>
          </a:p>
        </p:txBody>
      </p:sp>
    </p:spTree>
    <p:extLst>
      <p:ext uri="{BB962C8B-B14F-4D97-AF65-F5344CB8AC3E}">
        <p14:creationId xmlns:p14="http://schemas.microsoft.com/office/powerpoint/2010/main" val="621844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a program&#10;&#10;Description automatically generated">
            <a:extLst>
              <a:ext uri="{FF2B5EF4-FFF2-40B4-BE49-F238E27FC236}">
                <a16:creationId xmlns:a16="http://schemas.microsoft.com/office/drawing/2014/main" id="{4DF9780E-3D3A-E3C9-DEB6-A67131EED765}"/>
              </a:ext>
            </a:extLst>
          </p:cNvPr>
          <p:cNvPicPr>
            <a:picLocks noChangeAspect="1"/>
          </p:cNvPicPr>
          <p:nvPr/>
        </p:nvPicPr>
        <p:blipFill>
          <a:blip r:embed="rId2"/>
          <a:stretch>
            <a:fillRect/>
          </a:stretch>
        </p:blipFill>
        <p:spPr>
          <a:xfrm>
            <a:off x="1953944" y="643466"/>
            <a:ext cx="8284112" cy="5571067"/>
          </a:xfrm>
          <a:prstGeom prst="rect">
            <a:avLst/>
          </a:prstGeom>
        </p:spPr>
      </p:pic>
    </p:spTree>
    <p:extLst>
      <p:ext uri="{BB962C8B-B14F-4D97-AF65-F5344CB8AC3E}">
        <p14:creationId xmlns:p14="http://schemas.microsoft.com/office/powerpoint/2010/main" val="2859219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701</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Introduction to Language Processor: Language Processing activities and fundamentals of Language Processing. </vt:lpstr>
      <vt:lpstr>Language Processor</vt:lpstr>
      <vt:lpstr>PowerPoint Presentation</vt:lpstr>
      <vt:lpstr>PowerPoint Presentation</vt:lpstr>
      <vt:lpstr>An Interpreter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Compiler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Language Processor: Language Processing activities and fundamentals of Language Processing. </dc:title>
  <dc:creator>Aditya Rajmane</dc:creator>
  <cp:lastModifiedBy>Aditya Rajmane</cp:lastModifiedBy>
  <cp:revision>2</cp:revision>
  <dcterms:created xsi:type="dcterms:W3CDTF">2024-01-15T18:20:15Z</dcterms:created>
  <dcterms:modified xsi:type="dcterms:W3CDTF">2024-01-16T04:22:13Z</dcterms:modified>
</cp:coreProperties>
</file>