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561" r:id="rId2"/>
    <p:sldId id="562" r:id="rId3"/>
    <p:sldId id="559" r:id="rId4"/>
    <p:sldId id="443" r:id="rId5"/>
    <p:sldId id="551" r:id="rId6"/>
    <p:sldId id="439" r:id="rId7"/>
    <p:sldId id="440" r:id="rId8"/>
    <p:sldId id="552" r:id="rId9"/>
    <p:sldId id="560" r:id="rId10"/>
    <p:sldId id="441" r:id="rId11"/>
    <p:sldId id="553" r:id="rId12"/>
    <p:sldId id="527" r:id="rId13"/>
    <p:sldId id="442" r:id="rId14"/>
    <p:sldId id="516" r:id="rId15"/>
    <p:sldId id="444" r:id="rId16"/>
    <p:sldId id="446" r:id="rId17"/>
    <p:sldId id="447" r:id="rId18"/>
    <p:sldId id="448" r:id="rId19"/>
    <p:sldId id="449" r:id="rId20"/>
    <p:sldId id="450" r:id="rId21"/>
    <p:sldId id="452" r:id="rId22"/>
    <p:sldId id="453" r:id="rId23"/>
    <p:sldId id="455" r:id="rId24"/>
    <p:sldId id="454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463" r:id="rId33"/>
    <p:sldId id="464" r:id="rId34"/>
    <p:sldId id="563" r:id="rId3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CF5F9"/>
    <a:srgbClr val="A5DCE3"/>
    <a:srgbClr val="1EB241"/>
    <a:srgbClr val="000099"/>
    <a:srgbClr val="E329C0"/>
    <a:srgbClr val="32C5CC"/>
    <a:srgbClr val="DE3E3E"/>
    <a:srgbClr val="538CFF"/>
    <a:srgbClr val="FF3300"/>
    <a:srgbClr val="00A24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85" autoAdjust="0"/>
    <p:restoredTop sz="92101" autoAdjust="0"/>
  </p:normalViewPr>
  <p:slideViewPr>
    <p:cSldViewPr>
      <p:cViewPr varScale="1">
        <p:scale>
          <a:sx n="64" d="100"/>
          <a:sy n="64" d="100"/>
        </p:scale>
        <p:origin x="-16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DAEC9C6-1CE4-4880-838A-FB85AC35DCB4}" type="datetimeFigureOut">
              <a:rPr lang="en-US" smtClean="0"/>
              <a:pPr/>
              <a:t>08-Feb-21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ktangel 11"/>
          <p:cNvSpPr/>
          <p:nvPr userDrawn="1"/>
        </p:nvSpPr>
        <p:spPr>
          <a:xfrm>
            <a:off x="0" y="6507230"/>
            <a:ext cx="4648200" cy="350769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Module 3.3 - Syntax Analysis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ktangel 11"/>
          <p:cNvSpPr/>
          <p:nvPr userDrawn="1"/>
        </p:nvSpPr>
        <p:spPr>
          <a:xfrm>
            <a:off x="4648200" y="6507229"/>
            <a:ext cx="4495800" cy="354498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Sardar Patel Institute of Technology, Mumbai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ktangel 11"/>
          <p:cNvSpPr/>
          <p:nvPr userDrawn="1"/>
        </p:nvSpPr>
        <p:spPr>
          <a:xfrm>
            <a:off x="4017064" y="6507231"/>
            <a:ext cx="631136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3600" b="1">
                <a:latin typeface="+mj-lt"/>
                <a:ea typeface="Open Sans" panose="020B0606030504020204"/>
                <a:cs typeface="Open Sans" panose="020B0606030504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ktangel 11"/>
          <p:cNvSpPr/>
          <p:nvPr userDrawn="1"/>
        </p:nvSpPr>
        <p:spPr>
          <a:xfrm>
            <a:off x="0" y="6507230"/>
            <a:ext cx="4648200" cy="350769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Module 3.3 - Syntax Analysis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507229"/>
            <a:ext cx="4495800" cy="354498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Sardar Patel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Technology, Mumbai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ktangel 11"/>
          <p:cNvSpPr/>
          <p:nvPr userDrawn="1"/>
        </p:nvSpPr>
        <p:spPr>
          <a:xfrm>
            <a:off x="4017064" y="6507231"/>
            <a:ext cx="631136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3600450"/>
          </a:xfrm>
        </p:spPr>
        <p:txBody>
          <a:bodyPr>
            <a:noAutofit/>
          </a:bodyPr>
          <a:lstStyle/>
          <a:p>
            <a: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</a:pPr>
            <a:r>
              <a:rPr lang="en-US" sz="3600" dirty="0" smtClean="0">
                <a:solidFill>
                  <a:srgbClr val="04617B"/>
                </a:solidFill>
                <a:ea typeface="+mj-ea"/>
                <a:cs typeface="+mj-cs"/>
              </a:rPr>
              <a:t>System Programming </a:t>
            </a:r>
            <a:br>
              <a:rPr lang="en-US" sz="3600" dirty="0" smtClean="0">
                <a:solidFill>
                  <a:srgbClr val="04617B"/>
                </a:solidFill>
                <a:ea typeface="+mj-ea"/>
                <a:cs typeface="+mj-cs"/>
              </a:rPr>
            </a:br>
            <a:r>
              <a:rPr lang="en-US" sz="3600" dirty="0" smtClean="0">
                <a:solidFill>
                  <a:srgbClr val="04617B"/>
                </a:solidFill>
                <a:ea typeface="+mj-ea"/>
                <a:cs typeface="+mj-cs"/>
              </a:rPr>
              <a:t>and</a:t>
            </a:r>
            <a:br>
              <a:rPr lang="en-US" sz="3600" dirty="0" smtClean="0">
                <a:solidFill>
                  <a:srgbClr val="04617B"/>
                </a:solidFill>
                <a:ea typeface="+mj-ea"/>
                <a:cs typeface="+mj-cs"/>
              </a:rPr>
            </a:br>
            <a:r>
              <a:rPr lang="en-US" sz="3600" dirty="0" smtClean="0">
                <a:solidFill>
                  <a:srgbClr val="04617B"/>
                </a:solidFill>
                <a:ea typeface="+mj-ea"/>
                <a:cs typeface="+mj-cs"/>
              </a:rPr>
              <a:t>Compiler Construction</a:t>
            </a:r>
            <a:br>
              <a:rPr lang="en-US" sz="3600" dirty="0" smtClean="0">
                <a:solidFill>
                  <a:srgbClr val="04617B"/>
                </a:solidFill>
                <a:ea typeface="+mj-ea"/>
                <a:cs typeface="+mj-cs"/>
              </a:rPr>
            </a:br>
            <a:r>
              <a:rPr lang="en-US" sz="3600" dirty="0" smtClean="0">
                <a:solidFill>
                  <a:srgbClr val="04617B"/>
                </a:solidFill>
                <a:ea typeface="+mj-ea"/>
                <a:cs typeface="+mj-cs"/>
              </a:rPr>
              <a:t>(Course Code - CE61)</a:t>
            </a:r>
            <a:br>
              <a:rPr lang="en-US" sz="3600" dirty="0" smtClean="0">
                <a:solidFill>
                  <a:srgbClr val="04617B"/>
                </a:solidFill>
                <a:ea typeface="+mj-ea"/>
                <a:cs typeface="+mj-cs"/>
              </a:rPr>
            </a:br>
            <a:r>
              <a:rPr lang="en-US" sz="3600" dirty="0" smtClean="0">
                <a:solidFill>
                  <a:srgbClr val="04617B"/>
                </a:solidFill>
                <a:ea typeface="+mj-ea"/>
                <a:cs typeface="+mj-cs"/>
              </a:rPr>
              <a:t>Lecture #12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858000" cy="1752600"/>
          </a:xfrm>
        </p:spPr>
        <p:txBody>
          <a:bodyPr anchor="b"/>
          <a:lstStyle/>
          <a:p>
            <a:r>
              <a:rPr lang="en-US" sz="2800" dirty="0" smtClean="0">
                <a:solidFill>
                  <a:schemeClr val="tx1"/>
                </a:solidFill>
              </a:rPr>
              <a:t>Dr. Anant V Nimkar PhD(CSE-IIT Kharagpur)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Associate Professor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133600" y="6019800"/>
            <a:ext cx="5124450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</a:rPr>
              <a:t>Department of Computer Engineering</a:t>
            </a:r>
          </a:p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Sardar Patel Institute of Technology Mumbai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 </a:t>
            </a:r>
            <a:r>
              <a:rPr lang="en-US" dirty="0"/>
              <a:t>p</a:t>
            </a:r>
            <a:r>
              <a:rPr lang="en-US" dirty="0" smtClean="0"/>
              <a:t>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b="1" dirty="0"/>
              <a:t>Operator Grammar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A Grammar in which there is no Є in RHS of any production or no adjacent </a:t>
            </a:r>
            <a:r>
              <a:rPr lang="en-US" dirty="0" smtClean="0"/>
              <a:t>non-terminals </a:t>
            </a:r>
            <a:r>
              <a:rPr lang="en-US" dirty="0"/>
              <a:t>is called operator </a:t>
            </a:r>
            <a:r>
              <a:rPr lang="en-US" dirty="0" smtClean="0"/>
              <a:t> </a:t>
            </a:r>
            <a:r>
              <a:rPr lang="en-US" dirty="0"/>
              <a:t>grammar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smtClean="0"/>
              <a:t>Example: 	E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EAE </a:t>
            </a:r>
            <a:r>
              <a:rPr lang="en-US" dirty="0" smtClean="0">
                <a:sym typeface="Wingdings" panose="05000000000000000000" pitchFamily="2" charset="2"/>
              </a:rPr>
              <a:t>| (E) | id</a:t>
            </a:r>
          </a:p>
          <a:p>
            <a:pPr marL="0" lvl="0" indent="0" algn="just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A + | * | -</a:t>
            </a:r>
          </a:p>
          <a:p>
            <a:pPr algn="just"/>
            <a:r>
              <a:rPr lang="en-US" dirty="0" smtClean="0">
                <a:sym typeface="Wingdings" panose="05000000000000000000" pitchFamily="2" charset="2"/>
              </a:rPr>
              <a:t>Above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grammar is not operator grammar </a:t>
            </a:r>
            <a:r>
              <a:rPr lang="en-US" dirty="0" smtClean="0">
                <a:sym typeface="Wingdings" panose="05000000000000000000" pitchFamily="2" charset="2"/>
              </a:rPr>
              <a:t>because right side </a:t>
            </a:r>
            <a:r>
              <a:rPr lang="en-US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EAE</a:t>
            </a:r>
            <a:r>
              <a:rPr lang="en-US" dirty="0" smtClean="0">
                <a:sym typeface="Wingdings" panose="05000000000000000000" pitchFamily="2" charset="2"/>
              </a:rPr>
              <a:t> has consecutive non terminals.</a:t>
            </a:r>
          </a:p>
          <a:p>
            <a:pPr algn="just"/>
            <a:r>
              <a:rPr lang="en-US" dirty="0" smtClean="0">
                <a:sym typeface="Wingdings" panose="05000000000000000000" pitchFamily="2" charset="2"/>
              </a:rPr>
              <a:t>In operator precedence parsing we define following disjoint relations:</a:t>
            </a:r>
          </a:p>
          <a:p>
            <a:pPr algn="just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5355374"/>
              </p:ext>
            </p:extLst>
          </p:nvPr>
        </p:nvGraphicFramePr>
        <p:xfrm>
          <a:off x="2035632" y="5005439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Relation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04838107"/>
              </p:ext>
            </p:extLst>
          </p:nvPr>
        </p:nvGraphicFramePr>
        <p:xfrm>
          <a:off x="2035632" y="5376279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a&lt;</a:t>
                      </a:r>
                      <a:r>
                        <a:rPr lang="en-US" sz="2400" b="1" baseline="18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“yields precedence to” 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61688024"/>
              </p:ext>
            </p:extLst>
          </p:nvPr>
        </p:nvGraphicFramePr>
        <p:xfrm>
          <a:off x="2040394" y="5743943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a=b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“has the same precedence as” 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1059981"/>
              </p:ext>
            </p:extLst>
          </p:nvPr>
        </p:nvGraphicFramePr>
        <p:xfrm>
          <a:off x="2035632" y="6111607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400" b="1" baseline="18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&gt;b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“takes precedence over” 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7021284" y="1398813"/>
            <a:ext cx="1447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24200" y="1877787"/>
            <a:ext cx="3276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33700" y="5724438"/>
            <a:ext cx="228600" cy="15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824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&amp; associativity of operators</a:t>
            </a:r>
            <a:endParaRPr lang="en-US" dirty="0"/>
          </a:p>
        </p:txBody>
      </p:sp>
      <p:graphicFrame>
        <p:nvGraphicFramePr>
          <p:cNvPr id="4" name="Group 38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540260362"/>
              </p:ext>
            </p:extLst>
          </p:nvPr>
        </p:nvGraphicFramePr>
        <p:xfrm>
          <a:off x="457200" y="1143000"/>
          <a:ext cx="8229600" cy="2187577"/>
        </p:xfrm>
        <a:graphic>
          <a:graphicData uri="http://schemas.openxmlformats.org/drawingml/2006/table">
            <a:tbl>
              <a:tblPr/>
              <a:tblGrid>
                <a:gridCol w="2663825"/>
                <a:gridCol w="2603500"/>
                <a:gridCol w="2962275"/>
              </a:tblGrid>
              <a:tr h="5301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Operator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Precedence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Associative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26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sz="26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↑</a:t>
                      </a:r>
                      <a:endParaRPr kumimoji="1" lang="en-US" altLang="zh-TW" sz="2400" b="0" i="0" u="sng" strike="noStrike" kern="9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right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7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*, /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left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1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+, -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left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404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operator </a:t>
            </a:r>
            <a:r>
              <a:rPr lang="en-US" dirty="0"/>
              <a:t>p</a:t>
            </a:r>
            <a:r>
              <a:rPr lang="en-US" dirty="0" smtClean="0"/>
              <a:t>recedence </a:t>
            </a:r>
            <a:r>
              <a:rPr lang="en-US" dirty="0"/>
              <a:t>p</a:t>
            </a:r>
            <a:r>
              <a:rPr lang="en-US" dirty="0" smtClean="0"/>
              <a:t>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Leading and trailing of non terminal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Establish relation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Creation of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Parse the string</a:t>
            </a:r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460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Leading &amp; Trailing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867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Leading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:- </a:t>
            </a:r>
            <a:r>
              <a:rPr lang="en-US" dirty="0" smtClean="0"/>
              <a:t>Leading </a:t>
            </a:r>
            <a:r>
              <a:rPr lang="en-US" dirty="0"/>
              <a:t>of a </a:t>
            </a:r>
            <a:r>
              <a:rPr lang="en-US" dirty="0" smtClean="0"/>
              <a:t>non terminal </a:t>
            </a:r>
            <a:r>
              <a:rPr lang="en-US" dirty="0"/>
              <a:t>is the </a:t>
            </a:r>
            <a:r>
              <a:rPr lang="en-US" dirty="0">
                <a:solidFill>
                  <a:srgbClr val="C00000"/>
                </a:solidFill>
              </a:rPr>
              <a:t>first terminal or operator </a:t>
            </a:r>
            <a:r>
              <a:rPr lang="en-US" dirty="0"/>
              <a:t>in production of that </a:t>
            </a:r>
            <a:r>
              <a:rPr lang="en-US" dirty="0" smtClean="0"/>
              <a:t>non terminal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Trailing:- </a:t>
            </a:r>
            <a:r>
              <a:rPr lang="en-US" dirty="0" smtClean="0"/>
              <a:t>Trailing </a:t>
            </a:r>
            <a:r>
              <a:rPr lang="en-US" dirty="0"/>
              <a:t>of a </a:t>
            </a:r>
            <a:r>
              <a:rPr lang="en-US" dirty="0" smtClean="0"/>
              <a:t>non terminal </a:t>
            </a:r>
            <a:r>
              <a:rPr lang="en-US" dirty="0"/>
              <a:t>is the </a:t>
            </a:r>
            <a:r>
              <a:rPr lang="en-US" dirty="0">
                <a:solidFill>
                  <a:srgbClr val="C00000"/>
                </a:solidFill>
              </a:rPr>
              <a:t>last terminal or operator </a:t>
            </a:r>
            <a:r>
              <a:rPr lang="en-US" dirty="0"/>
              <a:t>in production of that </a:t>
            </a:r>
            <a:r>
              <a:rPr lang="en-US" dirty="0" smtClean="0"/>
              <a:t>non terminal.</a:t>
            </a:r>
          </a:p>
          <a:p>
            <a:pPr marL="0" indent="0" algn="just">
              <a:buNone/>
            </a:pPr>
            <a:r>
              <a:rPr lang="en-US" dirty="0" smtClean="0"/>
              <a:t>Example: 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E+T | T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TT*F | F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Fid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dirty="0" smtClean="0">
                <a:sym typeface="Wingdings" panose="05000000000000000000" pitchFamily="2" charset="2"/>
              </a:rPr>
              <a:t>		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dirty="0" smtClean="0"/>
              <a:t>https://www.youtube.com/watch?v=AJ3pz70nN_o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9632021"/>
              </p:ext>
            </p:extLst>
          </p:nvPr>
        </p:nvGraphicFramePr>
        <p:xfrm>
          <a:off x="2195508" y="4571998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 terminal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Leading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Trailing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29892516"/>
              </p:ext>
            </p:extLst>
          </p:nvPr>
        </p:nvGraphicFramePr>
        <p:xfrm>
          <a:off x="2195508" y="4942838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{+,*,id}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{+,*,id}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37540323"/>
              </p:ext>
            </p:extLst>
          </p:nvPr>
        </p:nvGraphicFramePr>
        <p:xfrm>
          <a:off x="2195508" y="5307010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31316593"/>
              </p:ext>
            </p:extLst>
          </p:nvPr>
        </p:nvGraphicFramePr>
        <p:xfrm>
          <a:off x="2195508" y="5671975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305283" y="5718413"/>
            <a:ext cx="761999" cy="257225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90995" y="5368659"/>
            <a:ext cx="761999" cy="257225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88954" y="5017627"/>
            <a:ext cx="761999" cy="257225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00740" y="5741181"/>
            <a:ext cx="761999" cy="257225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00741" y="5378179"/>
            <a:ext cx="761999" cy="257225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91220" y="5033734"/>
            <a:ext cx="761999" cy="257225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331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to establish a relation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For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a = b,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𝑎𝐴𝑏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 a single non terminal           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e.g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(E)]</a:t>
                </a:r>
              </a:p>
              <a:p>
                <a:pPr marL="457200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a &lt;</a:t>
                </a:r>
                <a:r>
                  <a:rPr lang="en-US" baseline="30000" dirty="0">
                    <a:solidFill>
                      <a:srgbClr val="C00000"/>
                    </a:solidFill>
                  </a:rPr>
                  <a:t>.</a:t>
                </a:r>
                <a:r>
                  <a:rPr lang="en-US" dirty="0">
                    <a:solidFill>
                      <a:srgbClr val="C00000"/>
                    </a:solidFill>
                  </a:rPr>
                  <a:t>b</a:t>
                </a:r>
                <a14:m>
                  <m:oMath xmlns:m="http://schemas.openxmlformats.org/officeDocument/2006/math">
                    <m:r>
                      <a:rPr lang="en-US" b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𝑂𝑝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 .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𝑂𝑝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 &lt;. 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𝐿𝑒𝑎𝑑𝑖𝑛𝑔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𝑁𝑇</m:t>
                        </m:r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[e.g : 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+T]</a:t>
                </a:r>
              </a:p>
              <a:p>
                <a:pPr marL="457200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a </a:t>
                </a:r>
                <a:r>
                  <a:rPr lang="en-US" baseline="25000" dirty="0">
                    <a:solidFill>
                      <a:srgbClr val="C00000"/>
                    </a:solidFill>
                  </a:rPr>
                  <a:t>.</a:t>
                </a:r>
                <a:r>
                  <a:rPr lang="en-US" dirty="0">
                    <a:solidFill>
                      <a:srgbClr val="C00000"/>
                    </a:solidFill>
                  </a:rPr>
                  <a:t>&gt;b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𝑂𝑝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𝑇𝑟𝑎𝑖𝑙𝑖𝑛𝑔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𝑁𝑇</m:t>
                        </m:r>
                      </m:e>
                    </m:d>
                    <m:r>
                      <a:rPr lang="en-US" b="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baseline="1000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𝑂𝑝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[e.g : 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E+]</a:t>
                </a:r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$ &lt;</a:t>
                </a:r>
                <a:r>
                  <a:rPr lang="en-US" baseline="30000" dirty="0" smtClean="0">
                    <a:solidFill>
                      <a:srgbClr val="C00000"/>
                    </a:solidFill>
                  </a:rPr>
                  <a:t>.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Leading (</a:t>
                </a:r>
                <a:r>
                  <a:rPr lang="en-US" dirty="0">
                    <a:solidFill>
                      <a:srgbClr val="C00000"/>
                    </a:solidFill>
                  </a:rPr>
                  <a:t>start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symbol)</a:t>
                </a:r>
              </a:p>
              <a:p>
                <a:pPr marL="457200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Trailing (start </a:t>
                </a:r>
                <a:r>
                  <a:rPr lang="en-US" dirty="0">
                    <a:solidFill>
                      <a:srgbClr val="C00000"/>
                    </a:solidFill>
                  </a:rPr>
                  <a:t>symbol)</a:t>
                </a:r>
                <a:r>
                  <a:rPr lang="en-US" baseline="25000" dirty="0">
                    <a:solidFill>
                      <a:srgbClr val="C00000"/>
                    </a:solidFill>
                  </a:rPr>
                  <a:t> .</a:t>
                </a:r>
                <a:r>
                  <a:rPr lang="en-US" dirty="0">
                    <a:solidFill>
                      <a:srgbClr val="C00000"/>
                    </a:solidFill>
                  </a:rPr>
                  <a:t>&gt; $ </a:t>
                </a: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3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349124" y="993058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68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Operator precedence parsing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/>
              </a:p>
              <a:p>
                <a:pPr marL="0" indent="0" algn="just">
                  <a:buNone/>
                </a:pPr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/>
              </a:p>
              <a:p>
                <a:pPr marL="0" indent="0" algn="just">
                  <a:buNone/>
                </a:pPr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/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r>
                  <a:rPr lang="en-US" sz="2300" dirty="0" smtClean="0">
                    <a:solidFill>
                      <a:srgbClr val="C00000"/>
                    </a:solidFill>
                  </a:rPr>
                  <a:t>a </a:t>
                </a:r>
                <a:r>
                  <a:rPr lang="en-US" sz="2300" dirty="0">
                    <a:solidFill>
                      <a:srgbClr val="C00000"/>
                    </a:solidFill>
                  </a:rPr>
                  <a:t>&lt;</a:t>
                </a:r>
                <a:r>
                  <a:rPr lang="en-US" sz="2300" b="1" baseline="30000" dirty="0">
                    <a:solidFill>
                      <a:srgbClr val="C00000"/>
                    </a:solidFill>
                  </a:rPr>
                  <a:t>.</a:t>
                </a:r>
                <a:r>
                  <a:rPr lang="en-US" sz="2300" dirty="0">
                    <a:solidFill>
                      <a:srgbClr val="C00000"/>
                    </a:solidFill>
                  </a:rPr>
                  <a:t>b</a:t>
                </a:r>
                <a:endParaRPr lang="en-US" sz="2300" dirty="0" smtClean="0">
                  <a:solidFill>
                    <a:srgbClr val="C00000"/>
                  </a:solidFill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baseline="1000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𝑂𝑝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US" sz="2000" b="1" i="1" baseline="1000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baseline="30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𝐿𝑒𝑎𝑑𝑖𝑛𝑔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𝑁𝑇</m:t>
                        </m:r>
                      </m:e>
                    </m:d>
                  </m:oMath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		             + &lt;</m:t>
                    </m:r>
                    <m:r>
                      <a:rPr lang="en-US" sz="2000" b="1" i="1" baseline="1000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∗,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		            ∗ &lt;</m:t>
                    </m:r>
                    <m:r>
                      <a:rPr lang="en-US" sz="2000" b="1" i="1" baseline="1000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72702137"/>
              </p:ext>
            </p:extLst>
          </p:nvPr>
        </p:nvGraphicFramePr>
        <p:xfrm>
          <a:off x="238113" y="1488683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Nonterminal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Leading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Trailing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79377086"/>
              </p:ext>
            </p:extLst>
          </p:nvPr>
        </p:nvGraphicFramePr>
        <p:xfrm>
          <a:off x="238113" y="1859523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{+,*,id}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{+,*,id}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57916807"/>
              </p:ext>
            </p:extLst>
          </p:nvPr>
        </p:nvGraphicFramePr>
        <p:xfrm>
          <a:off x="238113" y="2223695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70846754"/>
              </p:ext>
            </p:extLst>
          </p:nvPr>
        </p:nvGraphicFramePr>
        <p:xfrm>
          <a:off x="238113" y="2588660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7162" y="1019162"/>
            <a:ext cx="4576742" cy="34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Step 1: Find Leading &amp; Trailing of NT 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7162" y="3334139"/>
            <a:ext cx="3267088" cy="20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Step 2: Establish Relation 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29340" y="1209662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E</a:t>
            </a:r>
            <a:r>
              <a:rPr lang="en-US" sz="2200" b="1" dirty="0" smtClean="0">
                <a:sym typeface="Wingdings" panose="05000000000000000000" pitchFamily="2" charset="2"/>
              </a:rPr>
              <a:t> E</a:t>
            </a:r>
            <a:r>
              <a:rPr lang="en-US" sz="2200" b="1" dirty="0" smtClean="0"/>
              <a:t>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2494" y="3233071"/>
            <a:ext cx="30575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Step3: Creation of Table 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82838627"/>
              </p:ext>
            </p:extLst>
          </p:nvPr>
        </p:nvGraphicFramePr>
        <p:xfrm>
          <a:off x="5105400" y="3698465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32217329"/>
              </p:ext>
            </p:extLst>
          </p:nvPr>
        </p:nvGraphicFramePr>
        <p:xfrm>
          <a:off x="5105399" y="4062637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8115662"/>
              </p:ext>
            </p:extLst>
          </p:nvPr>
        </p:nvGraphicFramePr>
        <p:xfrm>
          <a:off x="5105398" y="4425286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05246099"/>
              </p:ext>
            </p:extLst>
          </p:nvPr>
        </p:nvGraphicFramePr>
        <p:xfrm>
          <a:off x="5105397" y="4789458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5968384"/>
              </p:ext>
            </p:extLst>
          </p:nvPr>
        </p:nvGraphicFramePr>
        <p:xfrm>
          <a:off x="5105396" y="51505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5867402" y="4130908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29405" y="4127149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391408" y="4127148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53416" y="4125964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834058" y="4497628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96061" y="4493869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58064" y="4493868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020072" y="4492684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834061" y="4869102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596064" y="4865343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358067" y="4865342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020075" y="4864158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834061" y="5212001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596064" y="5208242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358067" y="5208241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020075" y="5207057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88530" y="1224652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 +T</a:t>
            </a:r>
            <a:r>
              <a:rPr lang="en-US" sz="2200" b="1" dirty="0" smtClean="0"/>
              <a:t>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55230" y="1224652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| T</a:t>
            </a:r>
            <a:r>
              <a:rPr lang="en-US" sz="2200" b="1" dirty="0" smtClean="0"/>
              <a:t>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29340" y="154143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T T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91347" y="1572311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*F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255230" y="1541432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| F</a:t>
            </a:r>
            <a:r>
              <a:rPr lang="en-US" sz="2200" b="1" dirty="0" smtClean="0"/>
              <a:t>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44039" y="185821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ym typeface="Wingdings" panose="05000000000000000000" pitchFamily="2" charset="2"/>
              </a:rPr>
              <a:t>F</a:t>
            </a:r>
            <a:r>
              <a:rPr lang="en-US" sz="2200" b="1" dirty="0" smtClean="0">
                <a:sym typeface="Wingdings" panose="05000000000000000000" pitchFamily="2" charset="2"/>
              </a:rPr>
              <a:t> id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659192" y="4162908"/>
            <a:ext cx="0" cy="13062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601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20" grpId="0" animBg="1"/>
      <p:bldP spid="21" grpId="0" animBg="1"/>
      <p:bldP spid="25" grpId="0" animBg="1"/>
      <p:bldP spid="35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Operator precedence parsing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/>
              </a:p>
              <a:p>
                <a:pPr marL="0" indent="0" algn="just">
                  <a:buNone/>
                </a:pPr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/>
              </a:p>
              <a:p>
                <a:pPr marL="0" indent="0" algn="just">
                  <a:buNone/>
                </a:pPr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/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r>
                  <a:rPr lang="en-US" sz="2300" dirty="0" smtClean="0">
                    <a:solidFill>
                      <a:srgbClr val="C00000"/>
                    </a:solidFill>
                  </a:rPr>
                  <a:t>a </a:t>
                </a:r>
                <a:r>
                  <a:rPr lang="en-US" sz="2300" b="1" baseline="25000" dirty="0" smtClean="0">
                    <a:solidFill>
                      <a:srgbClr val="C00000"/>
                    </a:solidFill>
                  </a:rPr>
                  <a:t>.</a:t>
                </a:r>
                <a:r>
                  <a:rPr lang="en-US" sz="2300" dirty="0" smtClean="0">
                    <a:solidFill>
                      <a:srgbClr val="C00000"/>
                    </a:solidFill>
                  </a:rPr>
                  <a:t>&gt;</a:t>
                </a:r>
                <a:r>
                  <a:rPr lang="en-US" sz="2300" dirty="0">
                    <a:solidFill>
                      <a:srgbClr val="C00000"/>
                    </a:solidFill>
                  </a:rPr>
                  <a:t>b</a:t>
                </a:r>
                <a:endParaRPr lang="en-US" sz="2300" dirty="0" smtClean="0">
                  <a:solidFill>
                    <a:srgbClr val="C00000"/>
                  </a:solidFill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baseline="1000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𝑂𝑝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𝑇𝑟𝑎𝑖𝑙𝑖𝑛𝑔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𝑁𝑇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0" baseline="1000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𝑂𝑝</m:t>
                    </m:r>
                  </m:oMath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		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        </m:t>
                    </m:r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∗,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  <m:r>
                      <a:rPr lang="en-US" sz="2000" baseline="1000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+</m:t>
                    </m:r>
                  </m:oMath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∗,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000" baseline="1000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02807307"/>
              </p:ext>
            </p:extLst>
          </p:nvPr>
        </p:nvGraphicFramePr>
        <p:xfrm>
          <a:off x="238113" y="1485875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Nonterminal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Leading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Trailing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08996999"/>
              </p:ext>
            </p:extLst>
          </p:nvPr>
        </p:nvGraphicFramePr>
        <p:xfrm>
          <a:off x="238113" y="1856715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{+,*,id}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{+,*,id}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63842340"/>
              </p:ext>
            </p:extLst>
          </p:nvPr>
        </p:nvGraphicFramePr>
        <p:xfrm>
          <a:off x="238113" y="2220887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80488244"/>
              </p:ext>
            </p:extLst>
          </p:nvPr>
        </p:nvGraphicFramePr>
        <p:xfrm>
          <a:off x="238113" y="2585852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5712" y="3233071"/>
            <a:ext cx="303848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Step2: Establish Relation 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29340" y="120966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E</a:t>
            </a:r>
            <a:r>
              <a:rPr lang="en-US" sz="2200" b="1" dirty="0" smtClean="0">
                <a:sym typeface="Wingdings" panose="05000000000000000000" pitchFamily="2" charset="2"/>
              </a:rPr>
              <a:t> 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2494" y="3233071"/>
            <a:ext cx="30575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Step3: Creation of Table 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82838627"/>
              </p:ext>
            </p:extLst>
          </p:nvPr>
        </p:nvGraphicFramePr>
        <p:xfrm>
          <a:off x="5105400" y="3698465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32217329"/>
              </p:ext>
            </p:extLst>
          </p:nvPr>
        </p:nvGraphicFramePr>
        <p:xfrm>
          <a:off x="5105399" y="4062637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8115662"/>
              </p:ext>
            </p:extLst>
          </p:nvPr>
        </p:nvGraphicFramePr>
        <p:xfrm>
          <a:off x="5105398" y="4425286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05246099"/>
              </p:ext>
            </p:extLst>
          </p:nvPr>
        </p:nvGraphicFramePr>
        <p:xfrm>
          <a:off x="5105397" y="4789458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5968384"/>
              </p:ext>
            </p:extLst>
          </p:nvPr>
        </p:nvGraphicFramePr>
        <p:xfrm>
          <a:off x="5105396" y="51505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5867402" y="4130908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53416" y="4125964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834058" y="4497628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96061" y="4493869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020072" y="4492684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834061" y="4869102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596064" y="4865343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358067" y="4865342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020075" y="4864158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834061" y="5212001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596064" y="5208242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358067" y="5208241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020075" y="5207057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92285" y="123964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 E+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193174" y="1239642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T| T</a:t>
            </a:r>
            <a:r>
              <a:rPr lang="en-US" sz="2200" b="1" dirty="0" smtClean="0"/>
              <a:t>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29340" y="154143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T 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51052" y="1557618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T*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199328" y="1541432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F| F</a:t>
            </a:r>
            <a:r>
              <a:rPr lang="en-US" sz="2200" b="1" dirty="0" smtClean="0"/>
              <a:t>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44039" y="185821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ym typeface="Wingdings" panose="05000000000000000000" pitchFamily="2" charset="2"/>
              </a:rPr>
              <a:t>F</a:t>
            </a:r>
            <a:r>
              <a:rPr lang="en-US" sz="2200" b="1" dirty="0" smtClean="0">
                <a:sym typeface="Wingdings" panose="05000000000000000000" pitchFamily="2" charset="2"/>
              </a:rPr>
              <a:t> id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629696" y="4207152"/>
            <a:ext cx="0" cy="13062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57162" y="1019162"/>
            <a:ext cx="4576742" cy="34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Step 1: Find Leading &amp; Trailing of NT 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609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 animBg="1"/>
      <p:bldP spid="27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Operator precedence parsing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/>
              </a:p>
              <a:p>
                <a:pPr marL="0" indent="0" algn="just">
                  <a:buNone/>
                </a:pPr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/>
              </a:p>
              <a:p>
                <a:pPr marL="0" indent="0" algn="just">
                  <a:buNone/>
                </a:pPr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/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r>
                  <a:rPr lang="en-US" sz="2300" dirty="0" smtClean="0">
                    <a:solidFill>
                      <a:srgbClr val="C00000"/>
                    </a:solidFill>
                  </a:rPr>
                  <a:t>$&lt;</a:t>
                </a:r>
                <a:r>
                  <a:rPr lang="en-US" sz="2300" b="1" baseline="30000" dirty="0" smtClean="0">
                    <a:solidFill>
                      <a:srgbClr val="C00000"/>
                    </a:solidFill>
                  </a:rPr>
                  <a:t>.</a:t>
                </a:r>
                <a:r>
                  <a:rPr lang="en-US" sz="2300" dirty="0" smtClean="0">
                    <a:solidFill>
                      <a:srgbClr val="C00000"/>
                    </a:solidFill>
                  </a:rPr>
                  <a:t> Leading (start symbol)</a:t>
                </a: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r>
                  <a:rPr lang="en-US" sz="2300" dirty="0" smtClean="0">
                    <a:solidFill>
                      <a:schemeClr val="tx1"/>
                    </a:solidFill>
                  </a:rPr>
                  <a:t>$ &lt;</a:t>
                </a:r>
                <a:r>
                  <a:rPr lang="en-US" sz="2300" b="1" baseline="30000" dirty="0" smtClean="0">
                    <a:solidFill>
                      <a:schemeClr val="tx1"/>
                    </a:solidFill>
                  </a:rPr>
                  <a:t>.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+,∗,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sz="2300" dirty="0" smtClean="0">
                  <a:solidFill>
                    <a:srgbClr val="FF0000"/>
                  </a:solidFill>
                </a:endParaRPr>
              </a:p>
              <a:p>
                <a:pPr marL="457200" indent="-457200">
                  <a:buClr>
                    <a:schemeClr val="bg1"/>
                  </a:buClr>
                  <a:buFont typeface="+mj-lt"/>
                  <a:buAutoNum type="arabicPeriod"/>
                </a:pPr>
                <a:r>
                  <a:rPr lang="en-US" sz="2300" dirty="0" smtClean="0">
                    <a:solidFill>
                      <a:srgbClr val="C00000"/>
                    </a:solidFill>
                  </a:rPr>
                  <a:t>Trailing (start </a:t>
                </a:r>
                <a:r>
                  <a:rPr lang="en-US" sz="2300" dirty="0">
                    <a:solidFill>
                      <a:srgbClr val="C00000"/>
                    </a:solidFill>
                  </a:rPr>
                  <a:t>symbol</a:t>
                </a:r>
                <a:r>
                  <a:rPr lang="en-US" sz="2300" dirty="0" smtClean="0">
                    <a:solidFill>
                      <a:srgbClr val="C00000"/>
                    </a:solidFill>
                  </a:rPr>
                  <a:t>)</a:t>
                </a:r>
                <a:r>
                  <a:rPr lang="en-US" sz="2300" b="1" baseline="25000" dirty="0">
                    <a:solidFill>
                      <a:srgbClr val="C00000"/>
                    </a:solidFill>
                  </a:rPr>
                  <a:t/>
                </a:r>
                <a:r>
                  <a:rPr lang="en-US" sz="2300" b="1" baseline="25000" dirty="0" smtClean="0">
                    <a:solidFill>
                      <a:srgbClr val="C00000"/>
                    </a:solidFill>
                  </a:rPr>
                  <a:t>.</a:t>
                </a:r>
                <a:r>
                  <a:rPr lang="en-US" sz="2300" dirty="0" smtClean="0">
                    <a:solidFill>
                      <a:srgbClr val="C00000"/>
                    </a:solidFill>
                  </a:rPr>
                  <a:t>&gt;</a:t>
                </a:r>
                <a:r>
                  <a:rPr lang="en-US" sz="2300" dirty="0">
                    <a:solidFill>
                      <a:srgbClr val="C00000"/>
                    </a:solidFill>
                  </a:rPr>
                  <a:t> $ </a:t>
                </a:r>
                <a:endParaRPr lang="en-US" sz="2300" dirty="0" smtClean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+,∗,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300" b="1" baseline="25000" dirty="0"/>
                      <m:t>.</m:t>
                    </m:r>
                    <m:r>
                      <m:rPr>
                        <m:nor/>
                      </m:rPr>
                      <a:rPr lang="en-US" sz="2300" dirty="0"/>
                      <m:t>&gt;</m:t>
                    </m:r>
                    <m:r>
                      <m:rPr>
                        <m:nor/>
                      </m:rPr>
                      <a:rPr lang="en-US" sz="2300" b="0" i="0" dirty="0" smtClean="0"/>
                      <m:t> </m:t>
                    </m:r>
                    <m:r>
                      <m:rPr>
                        <m:nor/>
                      </m:rPr>
                      <a:rPr lang="en-US" sz="2300" dirty="0"/>
                      <m:t>$</m:t>
                    </m:r>
                  </m:oMath>
                </a14:m>
                <a:endParaRPr lang="en-US" sz="2300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02807307"/>
              </p:ext>
            </p:extLst>
          </p:nvPr>
        </p:nvGraphicFramePr>
        <p:xfrm>
          <a:off x="238113" y="1485875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Nonterminal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Leading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Trailing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08996999"/>
              </p:ext>
            </p:extLst>
          </p:nvPr>
        </p:nvGraphicFramePr>
        <p:xfrm>
          <a:off x="238113" y="1856715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{+,*,id}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{+,*,id}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63842340"/>
              </p:ext>
            </p:extLst>
          </p:nvPr>
        </p:nvGraphicFramePr>
        <p:xfrm>
          <a:off x="238113" y="2220887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80488244"/>
              </p:ext>
            </p:extLst>
          </p:nvPr>
        </p:nvGraphicFramePr>
        <p:xfrm>
          <a:off x="238113" y="2585852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6329" y="3442121"/>
            <a:ext cx="3343288" cy="81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Step 2: Establish Relation 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29340" y="120966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E</a:t>
            </a:r>
            <a:r>
              <a:rPr lang="en-US" sz="2200" b="1" dirty="0" smtClean="0">
                <a:sym typeface="Wingdings" panose="05000000000000000000" pitchFamily="2" charset="2"/>
              </a:rPr>
              <a:t> 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2494" y="3233071"/>
            <a:ext cx="30575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Step 3: Creation of Table 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82838627"/>
              </p:ext>
            </p:extLst>
          </p:nvPr>
        </p:nvGraphicFramePr>
        <p:xfrm>
          <a:off x="5105400" y="3698465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32217329"/>
              </p:ext>
            </p:extLst>
          </p:nvPr>
        </p:nvGraphicFramePr>
        <p:xfrm>
          <a:off x="5105399" y="4062637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8115662"/>
              </p:ext>
            </p:extLst>
          </p:nvPr>
        </p:nvGraphicFramePr>
        <p:xfrm>
          <a:off x="5105398" y="4425286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05210112"/>
              </p:ext>
            </p:extLst>
          </p:nvPr>
        </p:nvGraphicFramePr>
        <p:xfrm>
          <a:off x="5105397" y="4789458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5968384"/>
              </p:ext>
            </p:extLst>
          </p:nvPr>
        </p:nvGraphicFramePr>
        <p:xfrm>
          <a:off x="5105396" y="51505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8000107" y="4133715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358067" y="4865342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020075" y="4864158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69839" y="5224660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020075" y="5207057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92285" y="123964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 E+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193174" y="1239642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T| T</a:t>
            </a:r>
            <a:r>
              <a:rPr lang="en-US" sz="2200" b="1" dirty="0" smtClean="0"/>
              <a:t>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29340" y="154143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T 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51052" y="1557618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T*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199328" y="1541432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F| F</a:t>
            </a:r>
            <a:r>
              <a:rPr lang="en-US" sz="2200" b="1" dirty="0" smtClean="0"/>
              <a:t>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44039" y="185821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ym typeface="Wingdings" panose="05000000000000000000" pitchFamily="2" charset="2"/>
              </a:rPr>
              <a:t>F</a:t>
            </a:r>
            <a:r>
              <a:rPr lang="en-US" sz="2200" b="1" dirty="0" smtClean="0">
                <a:sym typeface="Wingdings" panose="05000000000000000000" pitchFamily="2" charset="2"/>
              </a:rPr>
              <a:t> id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51343" y="5223153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591751" y="5214965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53157" y="4501879"/>
            <a:ext cx="495282" cy="22519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57162" y="1019162"/>
            <a:ext cx="4576742" cy="34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Step 1: Find Leading &amp; Trailing of NT 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609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33" grpId="0" animBg="1"/>
      <p:bldP spid="41" grpId="0" animBg="1"/>
      <p:bldP spid="42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Operator precedence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>
              <a:buNone/>
            </a:pPr>
            <a:r>
              <a:rPr lang="en-US" sz="2000" b="1" dirty="0" smtClean="0"/>
              <a:t>Assign precedence operator between terminals</a:t>
            </a:r>
          </a:p>
          <a:p>
            <a:pPr lvl="0">
              <a:buNone/>
            </a:pPr>
            <a:r>
              <a:rPr lang="en-US" sz="2000" b="1" dirty="0" smtClean="0"/>
              <a:t>String:  </a:t>
            </a:r>
            <a:r>
              <a:rPr lang="en-US" sz="2000" b="1" dirty="0" err="1" smtClean="0"/>
              <a:t>id+id</a:t>
            </a:r>
            <a:r>
              <a:rPr lang="en-US" sz="2000" b="1" dirty="0" smtClean="0"/>
              <a:t>*id	</a:t>
            </a:r>
          </a:p>
          <a:p>
            <a:pPr lvl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id+id</a:t>
            </a:r>
            <a:r>
              <a:rPr lang="en-US" sz="2000" dirty="0" smtClean="0"/>
              <a:t>*id $</a:t>
            </a:r>
          </a:p>
          <a:p>
            <a:pPr lvl="0">
              <a:buNone/>
            </a:pPr>
            <a:r>
              <a:rPr lang="en-US" sz="2000" dirty="0" smtClean="0"/>
              <a:t>$ &lt;</a:t>
            </a:r>
            <a:r>
              <a:rPr lang="en-US" sz="2000" baseline="30000" dirty="0" smtClean="0"/>
              <a:t>. </a:t>
            </a:r>
            <a:r>
              <a:rPr lang="en-US" sz="2000" dirty="0" err="1" smtClean="0"/>
              <a:t>id+id</a:t>
            </a:r>
            <a:r>
              <a:rPr lang="en-US" sz="2000" dirty="0" smtClean="0"/>
              <a:t>*id$</a:t>
            </a:r>
          </a:p>
          <a:p>
            <a:pPr lvl="0">
              <a:buNone/>
            </a:pPr>
            <a:r>
              <a:rPr lang="en-US" sz="2000" dirty="0" smtClean="0"/>
              <a:t>$ &lt;</a:t>
            </a:r>
            <a:r>
              <a:rPr lang="en-US" sz="2000" baseline="30000" dirty="0" smtClean="0"/>
              <a:t>. </a:t>
            </a:r>
            <a:r>
              <a:rPr lang="en-US" sz="2000" dirty="0" smtClean="0"/>
              <a:t>id </a:t>
            </a:r>
            <a:r>
              <a:rPr lang="en-US" sz="2000" baseline="30000" dirty="0" smtClean="0"/>
              <a:t>.</a:t>
            </a:r>
            <a:r>
              <a:rPr lang="en-US" sz="2000" dirty="0" smtClean="0"/>
              <a:t>&gt; +id*id$</a:t>
            </a:r>
          </a:p>
          <a:p>
            <a:pPr lvl="0">
              <a:buNone/>
            </a:pPr>
            <a:r>
              <a:rPr lang="en-US" sz="2000" dirty="0" smtClean="0"/>
              <a:t>$ &lt;</a:t>
            </a:r>
            <a:r>
              <a:rPr lang="en-US" sz="2000" baseline="30000" dirty="0" smtClean="0"/>
              <a:t>. </a:t>
            </a:r>
            <a:r>
              <a:rPr lang="en-US" sz="2000" dirty="0" smtClean="0"/>
              <a:t>id </a:t>
            </a:r>
            <a:r>
              <a:rPr lang="en-US" sz="2000" baseline="30000" dirty="0" smtClean="0"/>
              <a:t>.</a:t>
            </a:r>
            <a:r>
              <a:rPr lang="en-US" sz="2000" dirty="0" smtClean="0"/>
              <a:t>&gt; + &lt;</a:t>
            </a:r>
            <a:r>
              <a:rPr lang="en-US" sz="2000" baseline="30000" dirty="0" smtClean="0"/>
              <a:t>.  </a:t>
            </a:r>
            <a:r>
              <a:rPr lang="en-US" sz="2000" dirty="0" smtClean="0"/>
              <a:t>id*id$</a:t>
            </a:r>
          </a:p>
          <a:p>
            <a:pPr>
              <a:buNone/>
            </a:pPr>
            <a:r>
              <a:rPr lang="en-US" sz="2000" dirty="0" smtClean="0"/>
              <a:t>$ &lt;</a:t>
            </a:r>
            <a:r>
              <a:rPr lang="en-US" sz="2000" baseline="30000" dirty="0" smtClean="0"/>
              <a:t>. </a:t>
            </a:r>
            <a:r>
              <a:rPr lang="en-US" sz="2000" dirty="0" smtClean="0"/>
              <a:t>id </a:t>
            </a:r>
            <a:r>
              <a:rPr lang="en-US" sz="2000" baseline="30000" dirty="0" smtClean="0"/>
              <a:t>.</a:t>
            </a:r>
            <a:r>
              <a:rPr lang="en-US" sz="2000" dirty="0" smtClean="0"/>
              <a:t>&gt; + &lt;</a:t>
            </a:r>
            <a:r>
              <a:rPr lang="en-US" sz="2000" baseline="30000" dirty="0" smtClean="0"/>
              <a:t>.  </a:t>
            </a:r>
            <a:r>
              <a:rPr lang="en-US" sz="2000" dirty="0" smtClean="0"/>
              <a:t>id</a:t>
            </a:r>
            <a:r>
              <a:rPr lang="en-US" sz="2000" baseline="30000" dirty="0" smtClean="0"/>
              <a:t> .</a:t>
            </a:r>
            <a:r>
              <a:rPr lang="en-US" sz="2000" dirty="0" smtClean="0"/>
              <a:t>&gt; *id$</a:t>
            </a:r>
          </a:p>
          <a:p>
            <a:pPr>
              <a:buNone/>
            </a:pPr>
            <a:r>
              <a:rPr lang="en-US" sz="2000" dirty="0" smtClean="0"/>
              <a:t>$ &lt;</a:t>
            </a:r>
            <a:r>
              <a:rPr lang="en-US" sz="2000" baseline="30000" dirty="0" smtClean="0"/>
              <a:t>. </a:t>
            </a:r>
            <a:r>
              <a:rPr lang="en-US" sz="2000" dirty="0" smtClean="0"/>
              <a:t>id </a:t>
            </a:r>
            <a:r>
              <a:rPr lang="en-US" sz="2000" baseline="30000" dirty="0" smtClean="0"/>
              <a:t>.</a:t>
            </a:r>
            <a:r>
              <a:rPr lang="en-US" sz="2000" dirty="0" smtClean="0"/>
              <a:t>&gt; + &lt;</a:t>
            </a:r>
            <a:r>
              <a:rPr lang="en-US" sz="2000" baseline="30000" dirty="0" smtClean="0"/>
              <a:t>.  </a:t>
            </a:r>
            <a:r>
              <a:rPr lang="en-US" sz="2000" dirty="0" smtClean="0"/>
              <a:t>id</a:t>
            </a:r>
            <a:r>
              <a:rPr lang="en-US" sz="2000" baseline="30000" dirty="0" smtClean="0"/>
              <a:t> .</a:t>
            </a:r>
            <a:r>
              <a:rPr lang="en-US" sz="2000" dirty="0" smtClean="0"/>
              <a:t>&gt; *&lt;</a:t>
            </a:r>
            <a:r>
              <a:rPr lang="en-US" sz="2000" baseline="30000" dirty="0" smtClean="0"/>
              <a:t>. </a:t>
            </a:r>
            <a:r>
              <a:rPr lang="en-US" sz="2000" dirty="0" smtClean="0"/>
              <a:t>id$</a:t>
            </a:r>
          </a:p>
          <a:p>
            <a:pPr>
              <a:buNone/>
            </a:pPr>
            <a:r>
              <a:rPr lang="en-US" sz="2000" dirty="0" smtClean="0"/>
              <a:t>$ &lt;</a:t>
            </a:r>
            <a:r>
              <a:rPr lang="en-US" sz="2000" baseline="30000" dirty="0" smtClean="0"/>
              <a:t>. </a:t>
            </a:r>
            <a:r>
              <a:rPr lang="en-US" sz="2000" dirty="0" smtClean="0"/>
              <a:t>id </a:t>
            </a:r>
            <a:r>
              <a:rPr lang="en-US" sz="2000" baseline="30000" dirty="0" smtClean="0"/>
              <a:t>.</a:t>
            </a:r>
            <a:r>
              <a:rPr lang="en-US" sz="2000" dirty="0" smtClean="0"/>
              <a:t>&gt; + &lt;</a:t>
            </a:r>
            <a:r>
              <a:rPr lang="en-US" sz="2000" baseline="30000" dirty="0" smtClean="0"/>
              <a:t>.  </a:t>
            </a:r>
            <a:r>
              <a:rPr lang="en-US" sz="2000" dirty="0" smtClean="0"/>
              <a:t>id</a:t>
            </a:r>
            <a:r>
              <a:rPr lang="en-US" sz="2000" baseline="30000" dirty="0" smtClean="0"/>
              <a:t> .</a:t>
            </a:r>
            <a:r>
              <a:rPr lang="en-US" sz="2000" dirty="0" smtClean="0"/>
              <a:t>&gt; *&lt;</a:t>
            </a:r>
            <a:r>
              <a:rPr lang="en-US" sz="2000" baseline="30000" dirty="0" smtClean="0"/>
              <a:t>. </a:t>
            </a:r>
            <a:r>
              <a:rPr lang="en-US" sz="2000" dirty="0" smtClean="0"/>
              <a:t>id</a:t>
            </a:r>
            <a:r>
              <a:rPr lang="en-US" sz="2000" baseline="30000" dirty="0" smtClean="0"/>
              <a:t> .</a:t>
            </a:r>
            <a:r>
              <a:rPr lang="en-US" sz="2000" dirty="0" smtClean="0"/>
              <a:t>&gt; $</a:t>
            </a:r>
          </a:p>
          <a:p>
            <a:pPr>
              <a:buNone/>
            </a:pPr>
            <a:endParaRPr lang="en-US" sz="2000" dirty="0" smtClean="0"/>
          </a:p>
          <a:p>
            <a:pPr lvl="0">
              <a:buNone/>
            </a:pP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74892173"/>
              </p:ext>
            </p:extLst>
          </p:nvPr>
        </p:nvGraphicFramePr>
        <p:xfrm>
          <a:off x="5042760" y="1995937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5105632"/>
              </p:ext>
            </p:extLst>
          </p:nvPr>
        </p:nvGraphicFramePr>
        <p:xfrm>
          <a:off x="5042759" y="2360109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04800" y="2667000"/>
            <a:ext cx="33528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0080" y="3089609"/>
            <a:ext cx="33528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28260" y="3453781"/>
            <a:ext cx="33528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85460" y="3863255"/>
            <a:ext cx="33528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42660" y="4278576"/>
            <a:ext cx="33528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74940" y="4703474"/>
            <a:ext cx="33528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645" y="1032804"/>
            <a:ext cx="5791200" cy="304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Step 4: Parse the string using precedence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able 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34" y="87485"/>
            <a:ext cx="8763000" cy="808037"/>
          </a:xfrm>
        </p:spPr>
        <p:txBody>
          <a:bodyPr/>
          <a:lstStyle/>
          <a:p>
            <a:r>
              <a:rPr lang="en-US" dirty="0"/>
              <a:t>Example: Operator precedence parsing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85698958"/>
              </p:ext>
            </p:extLst>
          </p:nvPr>
        </p:nvGraphicFramePr>
        <p:xfrm>
          <a:off x="304800" y="2242452"/>
          <a:ext cx="8610600" cy="5486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+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*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 id is obtained between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Reduce this by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060102" y="2561320"/>
            <a:ext cx="533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1017898" y="2665656"/>
            <a:ext cx="533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015646136"/>
              </p:ext>
            </p:extLst>
          </p:nvPr>
        </p:nvGraphicFramePr>
        <p:xfrm>
          <a:off x="304800" y="2789920"/>
          <a:ext cx="8610600" cy="5486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F +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*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 id is obtained between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Reduce this by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757489195"/>
              </p:ext>
            </p:extLst>
          </p:nvPr>
        </p:nvGraphicFramePr>
        <p:xfrm>
          <a:off x="304800" y="3337388"/>
          <a:ext cx="8610600" cy="5486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F + F *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 id is obtained between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Reduce this by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594108630"/>
              </p:ext>
            </p:extLst>
          </p:nvPr>
        </p:nvGraphicFramePr>
        <p:xfrm>
          <a:off x="304800" y="3884856"/>
          <a:ext cx="8610600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F + F * F 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appropriate reductions of all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nonterminals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371600" y="3108788"/>
            <a:ext cx="533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1343464" y="3233052"/>
            <a:ext cx="533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735020" y="3655092"/>
            <a:ext cx="533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1706884" y="3779356"/>
            <a:ext cx="533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62437701"/>
              </p:ext>
            </p:extLst>
          </p:nvPr>
        </p:nvGraphicFramePr>
        <p:xfrm>
          <a:off x="304800" y="4251788"/>
          <a:ext cx="8610600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E + T * F 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 all non terminals.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5718062"/>
              </p:ext>
            </p:extLst>
          </p:nvPr>
        </p:nvGraphicFramePr>
        <p:xfrm>
          <a:off x="313008" y="4618720"/>
          <a:ext cx="8610600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 +  *  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 relation between  operators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45305489"/>
              </p:ext>
            </p:extLst>
          </p:nvPr>
        </p:nvGraphicFramePr>
        <p:xfrm>
          <a:off x="304800" y="4985652"/>
          <a:ext cx="8610600" cy="5486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&gt;$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* operator is surrounded by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&gt;. This indicates * becomes handle so reduce by 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T*F.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43674530"/>
              </p:ext>
            </p:extLst>
          </p:nvPr>
        </p:nvGraphicFramePr>
        <p:xfrm>
          <a:off x="304800" y="5535468"/>
          <a:ext cx="8610600" cy="5486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&gt;$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becomes handle. Hence reduce by E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E+T. 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1409108" y="5298700"/>
            <a:ext cx="533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1380972" y="5422964"/>
            <a:ext cx="533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26924" y="5845004"/>
            <a:ext cx="533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1002974" y="5969268"/>
            <a:ext cx="533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11568430"/>
              </p:ext>
            </p:extLst>
          </p:nvPr>
        </p:nvGraphicFramePr>
        <p:xfrm>
          <a:off x="304800" y="6080588"/>
          <a:ext cx="8610600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$  $</a:t>
                      </a:r>
                      <a:endParaRPr lang="en-US" sz="18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Parsing Done</a:t>
                      </a:r>
                      <a:endParaRPr lang="en-US" sz="18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3612867" y="2291133"/>
            <a:ext cx="5081125" cy="482405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612867" y="2841172"/>
            <a:ext cx="5081125" cy="475426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42368" y="3380015"/>
            <a:ext cx="5081125" cy="48141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723573" y="3932428"/>
            <a:ext cx="5081125" cy="260632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612870" y="4296740"/>
            <a:ext cx="5081125" cy="260632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787485" y="4660006"/>
            <a:ext cx="5081125" cy="260632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723573" y="5027533"/>
            <a:ext cx="5081125" cy="470883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23389" y="5554839"/>
            <a:ext cx="5081125" cy="470883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681875" y="6136294"/>
            <a:ext cx="5081125" cy="260632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5316" y="935765"/>
            <a:ext cx="5791200" cy="304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Step 4: Parse the string using precedence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able 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008" y="1211579"/>
            <a:ext cx="63925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Scan the input string until first </a:t>
            </a:r>
            <a:r>
              <a:rPr lang="en-US" sz="2000" baseline="30000" dirty="0"/>
              <a:t>.</a:t>
            </a:r>
            <a:r>
              <a:rPr lang="en-US" sz="2000" dirty="0"/>
              <a:t>&gt; is encountered.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Scan backward until &lt;</a:t>
            </a:r>
            <a:r>
              <a:rPr lang="en-US" sz="2000" baseline="30000" dirty="0"/>
              <a:t>. </a:t>
            </a:r>
            <a:r>
              <a:rPr lang="en-US" sz="2000" dirty="0"/>
              <a:t>is encountered.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The handle is string between &lt;</a:t>
            </a:r>
            <a:r>
              <a:rPr lang="en-US" sz="2000" baseline="30000" dirty="0"/>
              <a:t>. </a:t>
            </a:r>
            <a:r>
              <a:rPr lang="en-US" sz="2000" dirty="0"/>
              <a:t>and  </a:t>
            </a:r>
            <a:r>
              <a:rPr lang="en-US" sz="2000" baseline="30000" dirty="0"/>
              <a:t>.</a:t>
            </a:r>
            <a:r>
              <a:rPr lang="en-US" sz="2000" dirty="0"/>
              <a:t>&gt;</a:t>
            </a:r>
          </a:p>
        </p:txBody>
      </p:sp>
      <p:sp>
        <p:nvSpPr>
          <p:cNvPr id="37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53400" cy="1470025"/>
          </a:xfrm>
        </p:spPr>
        <p:txBody>
          <a:bodyPr/>
          <a:lstStyle/>
          <a:p>
            <a:r>
              <a:rPr lang="en-US" dirty="0" smtClean="0"/>
              <a:t>Bottom-Up Parsing</a:t>
            </a:r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7315200" cy="2895600"/>
          </a:xfrm>
        </p:spPr>
        <p:txBody>
          <a:bodyPr>
            <a:normAutofit fontScale="92500" lnSpcReduction="20000"/>
          </a:bodyPr>
          <a:lstStyle/>
          <a:p>
            <a:pPr algn="l">
              <a:buFont typeface="Courier New" pitchFamily="49" charset="0"/>
              <a:buChar char="o"/>
              <a:defRPr/>
            </a:pPr>
            <a:r>
              <a:rPr lang="en-US" dirty="0" smtClean="0">
                <a:solidFill>
                  <a:schemeClr val="tx1"/>
                </a:solidFill>
              </a:rPr>
              <a:t>Bottom-Up Parsing</a:t>
            </a:r>
          </a:p>
          <a:p>
            <a:pPr lvl="1" algn="l">
              <a:buFont typeface="Courier New" pitchFamily="49" charset="0"/>
              <a:buChar char="o"/>
              <a:defRPr/>
            </a:pPr>
            <a:r>
              <a:rPr lang="en-US" dirty="0" smtClean="0">
                <a:solidFill>
                  <a:schemeClr val="tx1"/>
                </a:solidFill>
              </a:rPr>
              <a:t>Shift-Reduce Parsing</a:t>
            </a:r>
          </a:p>
          <a:p>
            <a:pPr lvl="1" algn="l">
              <a:buFont typeface="Courier New" pitchFamily="49" charset="0"/>
              <a:buChar char="o"/>
              <a:defRPr/>
            </a:pPr>
            <a:r>
              <a:rPr lang="en-US" dirty="0" smtClean="0">
                <a:solidFill>
                  <a:schemeClr val="tx1"/>
                </a:solidFill>
              </a:rPr>
              <a:t>Operator Precedence Parsing</a:t>
            </a:r>
          </a:p>
          <a:p>
            <a:pPr lvl="1" algn="l">
              <a:buFont typeface="Courier New" pitchFamily="49" charset="0"/>
              <a:buChar char="o"/>
              <a:defRPr/>
            </a:pPr>
            <a:r>
              <a:rPr lang="en-US" dirty="0" smtClean="0">
                <a:solidFill>
                  <a:schemeClr val="tx1"/>
                </a:solidFill>
              </a:rPr>
              <a:t>LR Parsers</a:t>
            </a:r>
          </a:p>
          <a:p>
            <a:pPr lvl="2" algn="l">
              <a:buFont typeface="Courier New" pitchFamily="49" charset="0"/>
              <a:buChar char="o"/>
              <a:defRPr/>
            </a:pPr>
            <a:r>
              <a:rPr lang="en-US" dirty="0" smtClean="0">
                <a:solidFill>
                  <a:schemeClr val="tx1"/>
                </a:solidFill>
              </a:rPr>
              <a:t>Simple LR Parser</a:t>
            </a:r>
          </a:p>
          <a:p>
            <a:pPr lvl="2" algn="l">
              <a:buFont typeface="Courier New" pitchFamily="49" charset="0"/>
              <a:buChar char="o"/>
              <a:defRPr/>
            </a:pPr>
            <a:r>
              <a:rPr lang="en-US" dirty="0" smtClean="0">
                <a:solidFill>
                  <a:schemeClr val="tx1"/>
                </a:solidFill>
              </a:rPr>
              <a:t>Canonical LR Parser</a:t>
            </a:r>
          </a:p>
          <a:p>
            <a:pPr lvl="2" algn="l">
              <a:buFont typeface="Courier New" pitchFamily="49" charset="0"/>
              <a:buChar char="o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Lookahead</a:t>
            </a:r>
            <a:r>
              <a:rPr lang="en-US" dirty="0" smtClean="0">
                <a:solidFill>
                  <a:schemeClr val="tx1"/>
                </a:solidFill>
              </a:rPr>
              <a:t> LR Parser</a:t>
            </a:r>
          </a:p>
          <a:p>
            <a:pPr lvl="2" algn="l">
              <a:buFont typeface="Courier New" pitchFamily="49" charset="0"/>
              <a:buChar char="o"/>
              <a:defRPr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 function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>
                  <a:buNone/>
                </a:pPr>
                <a:r>
                  <a:rPr lang="en-US" sz="2300" b="1" dirty="0" smtClean="0"/>
                  <a:t>Algorithm for constructing </a:t>
                </a:r>
                <a:r>
                  <a:rPr lang="en-US" sz="2300" b="1" dirty="0"/>
                  <a:t>p</a:t>
                </a:r>
                <a:r>
                  <a:rPr lang="en-US" sz="2300" b="1" dirty="0" smtClean="0"/>
                  <a:t>recedence </a:t>
                </a:r>
                <a:r>
                  <a:rPr lang="en-US" sz="2300" b="1" dirty="0"/>
                  <a:t>f</a:t>
                </a:r>
                <a:r>
                  <a:rPr lang="en-US" sz="2300" b="1" dirty="0" smtClean="0"/>
                  <a:t>unctions</a:t>
                </a:r>
              </a:p>
              <a:p>
                <a:pPr marL="457200" lvl="0" indent="-457200" algn="just">
                  <a:buFont typeface="+mj-lt"/>
                  <a:buAutoNum type="arabicPeriod"/>
                </a:pPr>
                <a:r>
                  <a:rPr lang="en-US" sz="2300" dirty="0" smtClean="0"/>
                  <a:t>Create functions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300" i="1" baseline="-25000" dirty="0" err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3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300" i="1" baseline="-25000" dirty="0" err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300" dirty="0" smtClean="0"/>
                  <a:t> for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300" b="0" i="0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2300" dirty="0" smtClean="0"/>
                  <a:t> that is terminal or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300" dirty="0" smtClean="0"/>
                  <a:t>.</a:t>
                </a:r>
              </a:p>
              <a:p>
                <a:pPr marL="457200" lvl="0" indent="-457200" algn="just">
                  <a:buFont typeface="+mj-lt"/>
                  <a:buAutoNum type="arabicPeriod"/>
                </a:pPr>
                <a:r>
                  <a:rPr lang="en-US" sz="2300" dirty="0" smtClean="0"/>
                  <a:t>Partition the symbols in as many as groups possible, in such a way that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300" i="1" baseline="-25000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3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300" i="1" baseline="-25000" dirty="0" err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300" dirty="0" smtClean="0"/>
                  <a:t> are in the same group if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300" dirty="0" smtClean="0"/>
                  <a:t>.</a:t>
                </a:r>
              </a:p>
              <a:p>
                <a:pPr marL="457200" lvl="0" indent="-457200" algn="just">
                  <a:buFont typeface="+mj-lt"/>
                  <a:buAutoNum type="arabicPeriod"/>
                </a:pPr>
                <a:r>
                  <a:rPr lang="en-US" sz="2300" dirty="0" smtClean="0"/>
                  <a:t>Create a directed graph whose nodes are in the groups, next for each symbols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dirty="0" smtClean="0"/>
                  <a:t>do: </a:t>
                </a:r>
              </a:p>
              <a:p>
                <a:pPr marL="1090613" lvl="4" indent="-344488" algn="just">
                  <a:buFont typeface="+mj-lt"/>
                  <a:buAutoNum type="alphaLcParenR"/>
                </a:pPr>
                <a:r>
                  <a:rPr lang="en-US" sz="2300" dirty="0" smtClean="0"/>
                  <a:t>if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 &lt;· 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300" dirty="0" smtClean="0"/>
                  <a:t>, place an edge from the group of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300" i="1" baseline="-25000" dirty="0" err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300" dirty="0" smtClean="0"/>
                  <a:t> to the group of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300" i="1" baseline="-25000" dirty="0" err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300" dirty="0" smtClean="0"/>
              </a:p>
              <a:p>
                <a:pPr marL="1090613" lvl="4" indent="-344488" algn="just">
                  <a:buFont typeface="+mj-lt"/>
                  <a:buAutoNum type="alphaLcParenR"/>
                </a:pPr>
                <a:r>
                  <a:rPr lang="en-US" sz="2300" dirty="0" smtClean="0"/>
                  <a:t>if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 ·&gt; 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300" dirty="0" smtClean="0"/>
                  <a:t>, place an edge from the group of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300" i="1" baseline="-25000" dirty="0" err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300" dirty="0" smtClean="0"/>
                  <a:t> to the group of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300" i="1" baseline="-25000" dirty="0" err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300" dirty="0" smtClean="0"/>
              </a:p>
              <a:p>
                <a:pPr marL="457200" lvl="0" indent="-457200" algn="just">
                  <a:buFont typeface="+mj-lt"/>
                  <a:buAutoNum type="arabicPeriod"/>
                </a:pPr>
                <a:r>
                  <a:rPr lang="en-US" sz="2300" dirty="0" smtClean="0"/>
                  <a:t>If the constructed graph has a cycle then no precedence functions exist. When there are no cycles collect the length of the longest paths from the groups of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300" i="1" baseline="-25000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3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300" i="1" baseline="-25000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dirty="0" smtClean="0"/>
                  <a:t>respectively.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914" r="-974" b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715000" y="2215239"/>
            <a:ext cx="228600" cy="15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 function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1066800"/>
                <a:ext cx="8763000" cy="5334000"/>
              </a:xfrm>
            </p:spPr>
            <p:txBody>
              <a:bodyPr>
                <a:normAutofit/>
              </a:bodyPr>
              <a:lstStyle/>
              <a:p>
                <a:pPr marL="457200" lvl="0" indent="-457200">
                  <a:buFont typeface="+mj-lt"/>
                  <a:buAutoNum type="arabicPeriod"/>
                </a:pPr>
                <a:r>
                  <a:rPr lang="en-US" sz="2300" i="1" dirty="0" smtClean="0"/>
                  <a:t>Create functions f</a:t>
                </a:r>
                <a:r>
                  <a:rPr lang="en-US" sz="2300" i="1" baseline="-25000" dirty="0" smtClean="0"/>
                  <a:t>a</a:t>
                </a:r>
                <a:r>
                  <a:rPr lang="en-US" sz="2300" i="1" dirty="0" smtClean="0"/>
                  <a:t> and </a:t>
                </a:r>
                <a:r>
                  <a:rPr lang="en-US" sz="2300" i="1" dirty="0" err="1" smtClean="0"/>
                  <a:t>g</a:t>
                </a:r>
                <a:r>
                  <a:rPr lang="en-US" sz="2300" i="1" baseline="-25000" dirty="0" err="1" smtClean="0"/>
                  <a:t>a</a:t>
                </a:r>
                <a:r>
                  <a:rPr lang="en-US" sz="2300" i="1" dirty="0" smtClean="0"/>
                  <a:t> for each a that is terminal or $.</a:t>
                </a:r>
                <a:endParaRPr lang="en-US" sz="2300" dirty="0" smtClean="0"/>
              </a:p>
              <a:p>
                <a:pPr>
                  <a:buNone/>
                </a:pPr>
                <a:r>
                  <a:rPr lang="en-US" dirty="0" smtClean="0"/>
                  <a:t/>
                </a:r>
              </a:p>
              <a:p>
                <a:pPr>
                  <a:buNone/>
                </a:pPr>
                <a:r>
                  <a:rPr lang="en-US" dirty="0" smtClean="0"/>
                  <a:t/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{+,∗,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$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1066800"/>
                <a:ext cx="8763000" cy="5334000"/>
              </a:xfrm>
              <a:blipFill rotWithShape="0">
                <a:blip r:embed="rId2"/>
                <a:stretch>
                  <a:fillRect l="-1043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338135" y="1681522"/>
            <a:ext cx="2667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r>
              <a:rPr lang="en-US" sz="2200" b="1" dirty="0" smtClean="0"/>
              <a:t>E</a:t>
            </a:r>
            <a:r>
              <a:rPr lang="en-US" sz="2200" b="1" dirty="0" smtClean="0">
                <a:sym typeface="Wingdings" panose="05000000000000000000" pitchFamily="2" charset="2"/>
              </a:rPr>
              <a:t> E+T </a:t>
            </a:r>
            <a:r>
              <a:rPr lang="en-US" sz="2200" b="1" dirty="0">
                <a:sym typeface="Wingdings" panose="05000000000000000000" pitchFamily="2" charset="2"/>
              </a:rPr>
              <a:t>| T</a:t>
            </a:r>
          </a:p>
          <a:p>
            <a:r>
              <a:rPr lang="en-US" sz="2200" b="1" dirty="0">
                <a:sym typeface="Wingdings" panose="05000000000000000000" pitchFamily="2" charset="2"/>
              </a:rPr>
              <a:t>	T</a:t>
            </a:r>
            <a:r>
              <a:rPr lang="en-US" sz="2200" b="1" dirty="0" smtClean="0">
                <a:sym typeface="Wingdings" panose="05000000000000000000" pitchFamily="2" charset="2"/>
              </a:rPr>
              <a:t> T*F </a:t>
            </a:r>
            <a:r>
              <a:rPr lang="en-US" sz="2200" b="1" dirty="0">
                <a:sym typeface="Wingdings" panose="05000000000000000000" pitchFamily="2" charset="2"/>
              </a:rPr>
              <a:t>| </a:t>
            </a:r>
            <a:r>
              <a:rPr lang="en-US" sz="2200" b="1" dirty="0" smtClean="0">
                <a:sym typeface="Wingdings" panose="05000000000000000000" pitchFamily="2" charset="2"/>
              </a:rPr>
              <a:t>F</a:t>
            </a:r>
            <a:r>
              <a:rPr lang="en-US" sz="2200" b="1" dirty="0">
                <a:sym typeface="Wingdings" panose="05000000000000000000" pitchFamily="2" charset="2"/>
              </a:rPr>
              <a:t>	</a:t>
            </a:r>
            <a:r>
              <a:rPr lang="en-US" sz="2200" b="1" dirty="0" smtClean="0">
                <a:sym typeface="Wingdings" panose="05000000000000000000" pitchFamily="2" charset="2"/>
              </a:rPr>
              <a:t>F id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5" name="Oval 4"/>
          <p:cNvSpPr/>
          <p:nvPr/>
        </p:nvSpPr>
        <p:spPr>
          <a:xfrm>
            <a:off x="2209267" y="330473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72659" y="3276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020459" y="3276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338135" y="3276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64715" y="4540372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528107" y="451223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75907" y="451223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93583" y="451223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 algn="just">
              <a:buFont typeface="+mj-lt"/>
              <a:buAutoNum type="arabicPeriod" startAt="2"/>
            </a:pPr>
            <a:r>
              <a:rPr lang="en-US" sz="2300" i="1" dirty="0" smtClean="0"/>
              <a:t>Partition the symbols in as many as groups possible, in such a way that f</a:t>
            </a:r>
            <a:r>
              <a:rPr lang="en-US" sz="2300" i="1" baseline="-25000" dirty="0" smtClean="0"/>
              <a:t>a</a:t>
            </a:r>
            <a:r>
              <a:rPr lang="en-US" sz="2300" i="1" dirty="0" smtClean="0"/>
              <a:t> and </a:t>
            </a:r>
            <a:r>
              <a:rPr lang="en-US" sz="2300" i="1" dirty="0" err="1" smtClean="0"/>
              <a:t>g</a:t>
            </a:r>
            <a:r>
              <a:rPr lang="en-US" sz="2300" i="1" baseline="-25000" dirty="0" err="1" smtClean="0"/>
              <a:t>b</a:t>
            </a:r>
            <a:r>
              <a:rPr lang="en-US" sz="2300" i="1" dirty="0" smtClean="0"/>
              <a:t> are in the same group if a = b.</a:t>
            </a:r>
            <a:endParaRPr lang="en-US" sz="2300" dirty="0" smtClean="0"/>
          </a:p>
        </p:txBody>
      </p:sp>
      <p:sp>
        <p:nvSpPr>
          <p:cNvPr id="5" name="Oval 4"/>
          <p:cNvSpPr/>
          <p:nvPr/>
        </p:nvSpPr>
        <p:spPr>
          <a:xfrm>
            <a:off x="3900218" y="465379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427822" y="357292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866222" y="254833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427822" y="559633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427822" y="461159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866222" y="361513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427822" y="254833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00218" y="559633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74270214"/>
              </p:ext>
            </p:extLst>
          </p:nvPr>
        </p:nvGraphicFramePr>
        <p:xfrm>
          <a:off x="5230852" y="211249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60533594"/>
              </p:ext>
            </p:extLst>
          </p:nvPr>
        </p:nvGraphicFramePr>
        <p:xfrm>
          <a:off x="5230851" y="2476671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45130506"/>
              </p:ext>
            </p:extLst>
          </p:nvPr>
        </p:nvGraphicFramePr>
        <p:xfrm>
          <a:off x="5230850" y="2839320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4863814"/>
              </p:ext>
            </p:extLst>
          </p:nvPr>
        </p:nvGraphicFramePr>
        <p:xfrm>
          <a:off x="5230849" y="3203492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47278873"/>
              </p:ext>
            </p:extLst>
          </p:nvPr>
        </p:nvGraphicFramePr>
        <p:xfrm>
          <a:off x="5230848" y="3564553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5453742" y="1416154"/>
            <a:ext cx="228600" cy="15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5938" lvl="4" indent="-339725">
              <a:buFont typeface="+mj-lt"/>
              <a:buAutoNum type="arabicPeriod" startAt="3"/>
            </a:pPr>
            <a:r>
              <a:rPr lang="en-US" sz="2300" i="1" dirty="0"/>
              <a:t>if a &lt;· b, place an edge from the group of </a:t>
            </a:r>
            <a:r>
              <a:rPr lang="en-US" sz="2300" i="1" dirty="0" err="1"/>
              <a:t>g</a:t>
            </a:r>
            <a:r>
              <a:rPr lang="en-US" sz="2300" i="1" baseline="-25000" dirty="0" err="1"/>
              <a:t>b</a:t>
            </a:r>
            <a:r>
              <a:rPr lang="en-US" sz="2300" i="1" dirty="0"/>
              <a:t> to the group of f</a:t>
            </a:r>
            <a:r>
              <a:rPr lang="en-US" sz="2300" i="1" baseline="-25000" dirty="0"/>
              <a:t>a</a:t>
            </a:r>
            <a:r>
              <a:rPr lang="en-US" sz="2300" i="1" dirty="0"/>
              <a:t> </a:t>
            </a:r>
          </a:p>
          <a:p>
            <a:pPr marL="2286000" lvl="4" indent="-1943100">
              <a:buNone/>
            </a:pPr>
            <a:r>
              <a:rPr lang="en-US" sz="2300" i="1" dirty="0"/>
              <a:t>  if a ·&gt; b, place an edge from the group of f</a:t>
            </a:r>
            <a:r>
              <a:rPr lang="en-US" sz="2300" i="1" baseline="-25000" dirty="0"/>
              <a:t>a</a:t>
            </a:r>
            <a:r>
              <a:rPr lang="en-US" sz="2300" i="1" dirty="0"/>
              <a:t> to the group of </a:t>
            </a:r>
            <a:r>
              <a:rPr lang="en-US" sz="2300" i="1" dirty="0" err="1"/>
              <a:t>g</a:t>
            </a:r>
            <a:r>
              <a:rPr lang="en-US" sz="2300" i="1" baseline="-25000" dirty="0" err="1"/>
              <a:t>b</a:t>
            </a:r>
            <a:endParaRPr lang="en-US" sz="2300" dirty="0"/>
          </a:p>
          <a:p>
            <a:pPr>
              <a:buNone/>
            </a:pPr>
            <a:endParaRPr lang="en-US" sz="2300" dirty="0" smtClean="0"/>
          </a:p>
        </p:txBody>
      </p:sp>
      <p:sp>
        <p:nvSpPr>
          <p:cNvPr id="5" name="Oval 4"/>
          <p:cNvSpPr/>
          <p:nvPr/>
        </p:nvSpPr>
        <p:spPr>
          <a:xfrm>
            <a:off x="3741968" y="480646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7708" y="376779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36108" y="2743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97708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97708" y="480646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36108" y="376779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97708" y="2743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70104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82838627"/>
              </p:ext>
            </p:extLst>
          </p:nvPr>
        </p:nvGraphicFramePr>
        <p:xfrm>
          <a:off x="5232012" y="2587093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32217329"/>
              </p:ext>
            </p:extLst>
          </p:nvPr>
        </p:nvGraphicFramePr>
        <p:xfrm>
          <a:off x="5232011" y="2951265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8115662"/>
              </p:ext>
            </p:extLst>
          </p:nvPr>
        </p:nvGraphicFramePr>
        <p:xfrm>
          <a:off x="5232010" y="33139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05246099"/>
              </p:ext>
            </p:extLst>
          </p:nvPr>
        </p:nvGraphicFramePr>
        <p:xfrm>
          <a:off x="5232009" y="3678086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5968384"/>
              </p:ext>
            </p:extLst>
          </p:nvPr>
        </p:nvGraphicFramePr>
        <p:xfrm>
          <a:off x="5232008" y="4039147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486400" y="4724400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+</a:t>
            </a:r>
            <a:r>
              <a:rPr lang="en-US" sz="2200" i="1" dirty="0" smtClean="0"/>
              <a:t> 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&gt; g</a:t>
            </a:r>
            <a:r>
              <a:rPr lang="en-US" sz="2200" i="1" baseline="-25000" dirty="0" smtClean="0"/>
              <a:t>+</a:t>
            </a:r>
            <a:endParaRPr lang="en-US" sz="2200" i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0" y="473846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+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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+</a:t>
            </a:r>
            <a:endParaRPr lang="en-US" sz="2200" i="1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5455916" y="5115956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*</a:t>
            </a:r>
            <a:r>
              <a:rPr lang="en-US" sz="2200" i="1" dirty="0" smtClean="0"/>
              <a:t> 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&gt; g</a:t>
            </a:r>
            <a:r>
              <a:rPr lang="en-US" sz="2200" i="1" baseline="-25000" dirty="0" smtClean="0"/>
              <a:t>+</a:t>
            </a:r>
            <a:endParaRPr lang="en-US" sz="2200" i="1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6855652" y="5115956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*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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+</a:t>
            </a:r>
            <a:endParaRPr lang="en-US" sz="2200" i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5411364" y="5465308"/>
            <a:ext cx="1065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id</a:t>
            </a:r>
            <a:r>
              <a:rPr lang="en-US" sz="2200" i="1" dirty="0" smtClean="0"/>
              <a:t> 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&gt; g</a:t>
            </a:r>
            <a:r>
              <a:rPr lang="en-US" sz="2200" i="1" baseline="-25000" dirty="0" smtClean="0"/>
              <a:t>+</a:t>
            </a:r>
            <a:endParaRPr lang="en-US" sz="2200" i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6811100" y="546530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id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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+</a:t>
            </a:r>
            <a:endParaRPr lang="en-US" sz="2200" i="1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5366812" y="5828728"/>
            <a:ext cx="1065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$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+</a:t>
            </a:r>
            <a:endParaRPr lang="en-US" sz="2200" i="1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6766548" y="582872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$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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+</a:t>
            </a:r>
            <a:endParaRPr lang="en-US" sz="2200" i="1" baseline="-25000" dirty="0"/>
          </a:p>
        </p:txBody>
      </p:sp>
      <p:cxnSp>
        <p:nvCxnSpPr>
          <p:cNvPr id="33" name="Straight Arrow Connector 32"/>
          <p:cNvCxnSpPr>
            <a:stCxn id="6" idx="4"/>
            <a:endCxn id="9" idx="0"/>
          </p:cNvCxnSpPr>
          <p:nvPr/>
        </p:nvCxnSpPr>
        <p:spPr>
          <a:xfrm rot="5400000">
            <a:off x="1387976" y="4591928"/>
            <a:ext cx="42906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3"/>
            <a:endCxn id="9" idx="7"/>
          </p:cNvCxnSpPr>
          <p:nvPr/>
        </p:nvCxnSpPr>
        <p:spPr>
          <a:xfrm flipH="1">
            <a:off x="1818034" y="3263526"/>
            <a:ext cx="2007348" cy="1632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4"/>
            <a:endCxn id="8" idx="0"/>
          </p:cNvCxnSpPr>
          <p:nvPr/>
        </p:nvCxnSpPr>
        <p:spPr>
          <a:xfrm rot="5400000">
            <a:off x="1414938" y="5603630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2"/>
            <a:endCxn id="9" idx="6"/>
          </p:cNvCxnSpPr>
          <p:nvPr/>
        </p:nvCxnSpPr>
        <p:spPr>
          <a:xfrm rot="10800000">
            <a:off x="1907308" y="5111260"/>
            <a:ext cx="183466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29200" y="2590800"/>
            <a:ext cx="228600" cy="18013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f</a:t>
            </a:r>
            <a:endParaRPr lang="en-US" b="1" i="1" dirty="0"/>
          </a:p>
        </p:txBody>
      </p:sp>
      <p:sp>
        <p:nvSpPr>
          <p:cNvPr id="34" name="Rectangle 33"/>
          <p:cNvSpPr/>
          <p:nvPr/>
        </p:nvSpPr>
        <p:spPr>
          <a:xfrm>
            <a:off x="5029200" y="2362200"/>
            <a:ext cx="37338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</a:t>
            </a:r>
            <a:endParaRPr lang="en-US" b="1" i="1" dirty="0"/>
          </a:p>
        </p:txBody>
      </p:sp>
      <p:sp>
        <p:nvSpPr>
          <p:cNvPr id="35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5938" lvl="4" indent="-339725">
              <a:buFont typeface="+mj-lt"/>
              <a:buAutoNum type="arabicPeriod" startAt="3"/>
            </a:pPr>
            <a:r>
              <a:rPr lang="en-US" sz="2300" i="1" dirty="0"/>
              <a:t>if a &lt;· b, place an edge from the group of </a:t>
            </a:r>
            <a:r>
              <a:rPr lang="en-US" sz="2300" i="1" dirty="0" err="1"/>
              <a:t>g</a:t>
            </a:r>
            <a:r>
              <a:rPr lang="en-US" sz="2300" i="1" baseline="-25000" dirty="0" err="1"/>
              <a:t>b</a:t>
            </a:r>
            <a:r>
              <a:rPr lang="en-US" sz="2300" i="1" dirty="0"/>
              <a:t> to the group of f</a:t>
            </a:r>
            <a:r>
              <a:rPr lang="en-US" sz="2300" i="1" baseline="-25000" dirty="0"/>
              <a:t>a</a:t>
            </a:r>
            <a:r>
              <a:rPr lang="en-US" sz="2300" i="1" dirty="0"/>
              <a:t> </a:t>
            </a:r>
          </a:p>
          <a:p>
            <a:pPr marL="2286000" lvl="4" indent="-1943100">
              <a:buNone/>
            </a:pPr>
            <a:r>
              <a:rPr lang="en-US" sz="2300" i="1" dirty="0"/>
              <a:t>  if a ·&gt; b, place an edge from the group of f</a:t>
            </a:r>
            <a:r>
              <a:rPr lang="en-US" sz="2300" i="1" baseline="-25000" dirty="0"/>
              <a:t>a</a:t>
            </a:r>
            <a:r>
              <a:rPr lang="en-US" sz="2300" i="1" dirty="0"/>
              <a:t> to the group of </a:t>
            </a:r>
            <a:r>
              <a:rPr lang="en-US" sz="2300" i="1" dirty="0" err="1"/>
              <a:t>g</a:t>
            </a:r>
            <a:r>
              <a:rPr lang="en-US" sz="2300" i="1" baseline="-25000" dirty="0" err="1"/>
              <a:t>b</a:t>
            </a:r>
            <a:endParaRPr lang="en-US" sz="2300" dirty="0"/>
          </a:p>
          <a:p>
            <a:pPr>
              <a:buNone/>
            </a:pPr>
            <a:endParaRPr lang="en-US" sz="2300" dirty="0" smtClean="0"/>
          </a:p>
        </p:txBody>
      </p:sp>
      <p:sp>
        <p:nvSpPr>
          <p:cNvPr id="5" name="Oval 4"/>
          <p:cNvSpPr/>
          <p:nvPr/>
        </p:nvSpPr>
        <p:spPr>
          <a:xfrm>
            <a:off x="3741968" y="480646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7708" y="376779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36108" y="2743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97708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97708" y="480646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36108" y="376779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97708" y="2743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70104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82838627"/>
              </p:ext>
            </p:extLst>
          </p:nvPr>
        </p:nvGraphicFramePr>
        <p:xfrm>
          <a:off x="5232012" y="2587093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32217329"/>
              </p:ext>
            </p:extLst>
          </p:nvPr>
        </p:nvGraphicFramePr>
        <p:xfrm>
          <a:off x="5232011" y="2951265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8115662"/>
              </p:ext>
            </p:extLst>
          </p:nvPr>
        </p:nvGraphicFramePr>
        <p:xfrm>
          <a:off x="5232010" y="33139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05246099"/>
              </p:ext>
            </p:extLst>
          </p:nvPr>
        </p:nvGraphicFramePr>
        <p:xfrm>
          <a:off x="5232009" y="3678086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5968384"/>
              </p:ext>
            </p:extLst>
          </p:nvPr>
        </p:nvGraphicFramePr>
        <p:xfrm>
          <a:off x="5232008" y="4039147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5029200" y="2590800"/>
            <a:ext cx="228600" cy="18013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f</a:t>
            </a:r>
            <a:endParaRPr lang="en-US" b="1" i="1" dirty="0"/>
          </a:p>
        </p:txBody>
      </p:sp>
      <p:sp>
        <p:nvSpPr>
          <p:cNvPr id="19" name="Rectangle 18"/>
          <p:cNvSpPr/>
          <p:nvPr/>
        </p:nvSpPr>
        <p:spPr>
          <a:xfrm>
            <a:off x="5029200" y="2362200"/>
            <a:ext cx="37338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</a:t>
            </a:r>
            <a:endParaRPr lang="en-US" b="1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5486400" y="4724400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+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*</a:t>
            </a:r>
            <a:endParaRPr lang="en-US" sz="2200" i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0" y="473846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+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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*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55916" y="5115956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*</a:t>
            </a:r>
            <a:r>
              <a:rPr lang="en-US" sz="2200" i="1" dirty="0" smtClean="0"/>
              <a:t> 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&gt; g</a:t>
            </a:r>
            <a:r>
              <a:rPr lang="en-US" sz="2200" i="1" baseline="-25000" dirty="0" smtClean="0"/>
              <a:t>*</a:t>
            </a:r>
            <a:endParaRPr lang="en-US" sz="2200" i="1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6855652" y="5115956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*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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11364" y="5465308"/>
            <a:ext cx="1065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id</a:t>
            </a:r>
            <a:r>
              <a:rPr lang="en-US" sz="2200" i="1" dirty="0" smtClean="0"/>
              <a:t> 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&gt; g</a:t>
            </a:r>
            <a:r>
              <a:rPr lang="en-US" sz="2200" i="1" baseline="-25000" dirty="0" smtClean="0"/>
              <a:t>*</a:t>
            </a:r>
            <a:endParaRPr lang="en-US" sz="2200" i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6811100" y="546530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id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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*</a:t>
            </a:r>
            <a:endParaRPr lang="en-US" sz="2200" i="1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5366812" y="5828728"/>
            <a:ext cx="1065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$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*</a:t>
            </a:r>
            <a:endParaRPr lang="en-US" sz="2200" i="1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6794684" y="582872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$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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*</a:t>
            </a:r>
          </a:p>
        </p:txBody>
      </p:sp>
      <p:cxnSp>
        <p:nvCxnSpPr>
          <p:cNvPr id="33" name="Straight Arrow Connector 32"/>
          <p:cNvCxnSpPr>
            <a:stCxn id="6" idx="4"/>
            <a:endCxn id="9" idx="0"/>
          </p:cNvCxnSpPr>
          <p:nvPr/>
        </p:nvCxnSpPr>
        <p:spPr>
          <a:xfrm rot="5400000">
            <a:off x="1387976" y="4591928"/>
            <a:ext cx="42906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10" idx="2"/>
          </p:cNvCxnSpPr>
          <p:nvPr/>
        </p:nvCxnSpPr>
        <p:spPr>
          <a:xfrm>
            <a:off x="1907308" y="4072596"/>
            <a:ext cx="1828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4"/>
            <a:endCxn id="10" idx="0"/>
          </p:cNvCxnSpPr>
          <p:nvPr/>
        </p:nvCxnSpPr>
        <p:spPr>
          <a:xfrm rot="5400000">
            <a:off x="3833410" y="3560298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4"/>
            <a:endCxn id="8" idx="0"/>
          </p:cNvCxnSpPr>
          <p:nvPr/>
        </p:nvCxnSpPr>
        <p:spPr>
          <a:xfrm rot="5400000">
            <a:off x="1414938" y="5603630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4"/>
            <a:endCxn id="5" idx="0"/>
          </p:cNvCxnSpPr>
          <p:nvPr/>
        </p:nvCxnSpPr>
        <p:spPr>
          <a:xfrm rot="16200000" flipH="1">
            <a:off x="3829306" y="4588998"/>
            <a:ext cx="429064" cy="58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3"/>
            <a:endCxn id="8" idx="7"/>
          </p:cNvCxnSpPr>
          <p:nvPr/>
        </p:nvCxnSpPr>
        <p:spPr>
          <a:xfrm rot="5400000">
            <a:off x="2025532" y="4080624"/>
            <a:ext cx="1592352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9" idx="7"/>
          </p:cNvCxnSpPr>
          <p:nvPr/>
        </p:nvCxnSpPr>
        <p:spPr>
          <a:xfrm rot="5400000">
            <a:off x="2005604" y="3075956"/>
            <a:ext cx="1632208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" idx="2"/>
            <a:endCxn id="9" idx="6"/>
          </p:cNvCxnSpPr>
          <p:nvPr/>
        </p:nvCxnSpPr>
        <p:spPr>
          <a:xfrm rot="10800000">
            <a:off x="1907308" y="5111260"/>
            <a:ext cx="183466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5938" lvl="4" indent="-339725">
              <a:buFont typeface="+mj-lt"/>
              <a:buAutoNum type="arabicPeriod" startAt="3"/>
            </a:pPr>
            <a:r>
              <a:rPr lang="en-US" sz="2300" i="1" dirty="0"/>
              <a:t>if a &lt;· b, place an edge from the group of </a:t>
            </a:r>
            <a:r>
              <a:rPr lang="en-US" sz="2300" i="1" dirty="0" err="1"/>
              <a:t>g</a:t>
            </a:r>
            <a:r>
              <a:rPr lang="en-US" sz="2300" i="1" baseline="-25000" dirty="0" err="1"/>
              <a:t>b</a:t>
            </a:r>
            <a:r>
              <a:rPr lang="en-US" sz="2300" i="1" dirty="0"/>
              <a:t> to the group of f</a:t>
            </a:r>
            <a:r>
              <a:rPr lang="en-US" sz="2300" i="1" baseline="-25000" dirty="0"/>
              <a:t>a</a:t>
            </a:r>
            <a:r>
              <a:rPr lang="en-US" sz="2300" i="1" dirty="0"/>
              <a:t> </a:t>
            </a:r>
          </a:p>
          <a:p>
            <a:pPr marL="2286000" lvl="4" indent="-1943100">
              <a:buNone/>
            </a:pPr>
            <a:r>
              <a:rPr lang="en-US" sz="2300" i="1" dirty="0"/>
              <a:t>  if a ·&gt; b, place an edge from the group of f</a:t>
            </a:r>
            <a:r>
              <a:rPr lang="en-US" sz="2300" i="1" baseline="-25000" dirty="0"/>
              <a:t>a</a:t>
            </a:r>
            <a:r>
              <a:rPr lang="en-US" sz="2300" i="1" dirty="0"/>
              <a:t> to the group of </a:t>
            </a:r>
            <a:r>
              <a:rPr lang="en-US" sz="2300" i="1" dirty="0" err="1"/>
              <a:t>g</a:t>
            </a:r>
            <a:r>
              <a:rPr lang="en-US" sz="2300" i="1" baseline="-25000" dirty="0" err="1"/>
              <a:t>b</a:t>
            </a:r>
            <a:endParaRPr lang="en-US" sz="2300" dirty="0"/>
          </a:p>
          <a:p>
            <a:pPr>
              <a:buNone/>
            </a:pPr>
            <a:endParaRPr lang="en-US" sz="2300" dirty="0" smtClean="0"/>
          </a:p>
        </p:txBody>
      </p:sp>
      <p:sp>
        <p:nvSpPr>
          <p:cNvPr id="5" name="Oval 4"/>
          <p:cNvSpPr/>
          <p:nvPr/>
        </p:nvSpPr>
        <p:spPr>
          <a:xfrm>
            <a:off x="3741968" y="480646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7708" y="376779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36108" y="2743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97708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97708" y="480646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36108" y="376779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97708" y="2743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70104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82838627"/>
              </p:ext>
            </p:extLst>
          </p:nvPr>
        </p:nvGraphicFramePr>
        <p:xfrm>
          <a:off x="5232012" y="2587093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32217329"/>
              </p:ext>
            </p:extLst>
          </p:nvPr>
        </p:nvGraphicFramePr>
        <p:xfrm>
          <a:off x="5232011" y="2951265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8115662"/>
              </p:ext>
            </p:extLst>
          </p:nvPr>
        </p:nvGraphicFramePr>
        <p:xfrm>
          <a:off x="5232010" y="33139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05246099"/>
              </p:ext>
            </p:extLst>
          </p:nvPr>
        </p:nvGraphicFramePr>
        <p:xfrm>
          <a:off x="5232009" y="3678086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5968384"/>
              </p:ext>
            </p:extLst>
          </p:nvPr>
        </p:nvGraphicFramePr>
        <p:xfrm>
          <a:off x="5232008" y="4039147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486400" y="4724400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+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g</a:t>
            </a:r>
            <a:r>
              <a:rPr lang="en-US" sz="2200" i="1" baseline="-25000" dirty="0" err="1" smtClean="0"/>
              <a:t>id</a:t>
            </a:r>
            <a:endParaRPr lang="en-US" sz="2200" i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0" y="473846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+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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g</a:t>
            </a:r>
            <a:r>
              <a:rPr lang="en-US" sz="2200" i="1" baseline="-25000" dirty="0" err="1" smtClean="0"/>
              <a:t>id</a:t>
            </a:r>
            <a:endParaRPr lang="en-US" sz="2200" i="1" baseline="-250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455916" y="5115956"/>
            <a:ext cx="1097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*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g</a:t>
            </a:r>
            <a:r>
              <a:rPr lang="en-US" sz="2200" i="1" baseline="-25000" dirty="0" err="1" smtClean="0"/>
              <a:t>id</a:t>
            </a:r>
            <a:endParaRPr lang="en-US" sz="2200" i="1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6855652" y="5115956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*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 </a:t>
            </a:r>
            <a:r>
              <a:rPr lang="en-US" sz="2200" i="1" dirty="0" err="1" smtClean="0"/>
              <a:t>g</a:t>
            </a:r>
            <a:r>
              <a:rPr lang="en-US" sz="2200" i="1" baseline="-25000" dirty="0" err="1" smtClean="0"/>
              <a:t>id</a:t>
            </a:r>
            <a:endParaRPr lang="en-US" sz="2200" i="1" baseline="-250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5411364" y="5465308"/>
            <a:ext cx="1065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$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g</a:t>
            </a:r>
            <a:r>
              <a:rPr lang="en-US" sz="2200" i="1" baseline="-25000" dirty="0" err="1" smtClean="0"/>
              <a:t>id</a:t>
            </a:r>
            <a:endParaRPr lang="en-US" sz="2200" i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6811100" y="546530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$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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g</a:t>
            </a:r>
            <a:r>
              <a:rPr lang="en-US" sz="2200" i="1" baseline="-25000" dirty="0" err="1" smtClean="0"/>
              <a:t>id</a:t>
            </a:r>
            <a:endParaRPr lang="en-US" sz="2200" i="1" baseline="-25000" dirty="0"/>
          </a:p>
        </p:txBody>
      </p:sp>
      <p:cxnSp>
        <p:nvCxnSpPr>
          <p:cNvPr id="33" name="Straight Arrow Connector 32"/>
          <p:cNvCxnSpPr>
            <a:stCxn id="6" idx="4"/>
            <a:endCxn id="9" idx="0"/>
          </p:cNvCxnSpPr>
          <p:nvPr/>
        </p:nvCxnSpPr>
        <p:spPr>
          <a:xfrm rot="5400000">
            <a:off x="1387976" y="4591928"/>
            <a:ext cx="42906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10" idx="2"/>
          </p:cNvCxnSpPr>
          <p:nvPr/>
        </p:nvCxnSpPr>
        <p:spPr>
          <a:xfrm>
            <a:off x="1907308" y="4072596"/>
            <a:ext cx="1828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4"/>
            <a:endCxn id="10" idx="0"/>
          </p:cNvCxnSpPr>
          <p:nvPr/>
        </p:nvCxnSpPr>
        <p:spPr>
          <a:xfrm rot="5400000">
            <a:off x="3833410" y="3560298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4"/>
            <a:endCxn id="8" idx="0"/>
          </p:cNvCxnSpPr>
          <p:nvPr/>
        </p:nvCxnSpPr>
        <p:spPr>
          <a:xfrm rot="5400000">
            <a:off x="1414938" y="5603630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4"/>
            <a:endCxn id="5" idx="0"/>
          </p:cNvCxnSpPr>
          <p:nvPr/>
        </p:nvCxnSpPr>
        <p:spPr>
          <a:xfrm rot="16200000" flipH="1">
            <a:off x="3829306" y="4588998"/>
            <a:ext cx="429064" cy="58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3"/>
            <a:endCxn id="8" idx="7"/>
          </p:cNvCxnSpPr>
          <p:nvPr/>
        </p:nvCxnSpPr>
        <p:spPr>
          <a:xfrm rot="5400000">
            <a:off x="2025532" y="4080624"/>
            <a:ext cx="1592352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9" idx="7"/>
          </p:cNvCxnSpPr>
          <p:nvPr/>
        </p:nvCxnSpPr>
        <p:spPr>
          <a:xfrm rot="5400000">
            <a:off x="2005604" y="3075956"/>
            <a:ext cx="1632208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" idx="2"/>
            <a:endCxn id="9" idx="6"/>
          </p:cNvCxnSpPr>
          <p:nvPr/>
        </p:nvCxnSpPr>
        <p:spPr>
          <a:xfrm rot="10800000">
            <a:off x="1907308" y="5111260"/>
            <a:ext cx="183466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5"/>
            <a:endCxn id="5" idx="1"/>
          </p:cNvCxnSpPr>
          <p:nvPr/>
        </p:nvCxnSpPr>
        <p:spPr>
          <a:xfrm rot="16200000" flipH="1">
            <a:off x="2008534" y="3073026"/>
            <a:ext cx="1632208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4"/>
            <a:endCxn id="6" idx="0"/>
          </p:cNvCxnSpPr>
          <p:nvPr/>
        </p:nvCxnSpPr>
        <p:spPr>
          <a:xfrm rot="5400000">
            <a:off x="1395010" y="3560298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029200" y="2590800"/>
            <a:ext cx="228600" cy="18013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f</a:t>
            </a:r>
            <a:endParaRPr lang="en-US" b="1" i="1" dirty="0"/>
          </a:p>
        </p:txBody>
      </p:sp>
      <p:sp>
        <p:nvSpPr>
          <p:cNvPr id="38" name="Rectangle 37"/>
          <p:cNvSpPr/>
          <p:nvPr/>
        </p:nvSpPr>
        <p:spPr>
          <a:xfrm>
            <a:off x="5029200" y="2362200"/>
            <a:ext cx="37338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</a:t>
            </a:r>
            <a:endParaRPr lang="en-US" b="1" i="1" dirty="0"/>
          </a:p>
        </p:txBody>
      </p:sp>
      <p:cxnSp>
        <p:nvCxnSpPr>
          <p:cNvPr id="42" name="Curved Connector 41"/>
          <p:cNvCxnSpPr/>
          <p:nvPr/>
        </p:nvCxnSpPr>
        <p:spPr>
          <a:xfrm rot="10800000" flipV="1">
            <a:off x="1297708" y="3048000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6" grpId="0"/>
      <p:bldP spid="27" grpId="0"/>
      <p:bldP spid="28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4" indent="-280988">
              <a:buFont typeface="+mj-lt"/>
              <a:buAutoNum type="arabicPeriod" startAt="3"/>
            </a:pPr>
            <a:r>
              <a:rPr lang="en-US" sz="2300" i="1" dirty="0" smtClean="0"/>
              <a:t> if a &lt;· b, place an edge from the group of </a:t>
            </a:r>
            <a:r>
              <a:rPr lang="en-US" sz="2300" i="1" dirty="0" err="1" smtClean="0"/>
              <a:t>g</a:t>
            </a:r>
            <a:r>
              <a:rPr lang="en-US" sz="2300" i="1" baseline="-25000" dirty="0" err="1" smtClean="0"/>
              <a:t>b</a:t>
            </a:r>
            <a:r>
              <a:rPr lang="en-US" sz="2300" i="1" dirty="0" smtClean="0"/>
              <a:t> to the group of f</a:t>
            </a:r>
            <a:r>
              <a:rPr lang="en-US" sz="2300" i="1" baseline="-25000" dirty="0" smtClean="0"/>
              <a:t>a</a:t>
            </a:r>
            <a:r>
              <a:rPr lang="en-US" sz="2300" i="1" dirty="0" smtClean="0"/>
              <a:t> </a:t>
            </a:r>
          </a:p>
          <a:p>
            <a:pPr marL="2286000" lvl="4" indent="-1943100">
              <a:buNone/>
            </a:pPr>
            <a:r>
              <a:rPr lang="en-US" sz="2300" i="1" dirty="0" smtClean="0"/>
              <a:t>  if a ·&gt; b, place an edge from the group of f</a:t>
            </a:r>
            <a:r>
              <a:rPr lang="en-US" sz="2300" i="1" baseline="-25000" dirty="0" smtClean="0"/>
              <a:t>a</a:t>
            </a:r>
            <a:r>
              <a:rPr lang="en-US" sz="2300" i="1" dirty="0" smtClean="0"/>
              <a:t> to the group of </a:t>
            </a:r>
            <a:r>
              <a:rPr lang="en-US" sz="2300" i="1" dirty="0" err="1" smtClean="0"/>
              <a:t>g</a:t>
            </a:r>
            <a:r>
              <a:rPr lang="en-US" sz="2300" i="1" baseline="-25000" dirty="0" err="1" smtClean="0"/>
              <a:t>b</a:t>
            </a:r>
            <a:endParaRPr lang="en-US" sz="2300" dirty="0" smtClean="0"/>
          </a:p>
        </p:txBody>
      </p:sp>
      <p:sp>
        <p:nvSpPr>
          <p:cNvPr id="5" name="Oval 4"/>
          <p:cNvSpPr/>
          <p:nvPr/>
        </p:nvSpPr>
        <p:spPr>
          <a:xfrm>
            <a:off x="3741968" y="480646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7708" y="376779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36108" y="2743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97708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97708" y="480646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36108" y="376779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97708" y="2743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41968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82838627"/>
              </p:ext>
            </p:extLst>
          </p:nvPr>
        </p:nvGraphicFramePr>
        <p:xfrm>
          <a:off x="5232012" y="2587093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32217329"/>
              </p:ext>
            </p:extLst>
          </p:nvPr>
        </p:nvGraphicFramePr>
        <p:xfrm>
          <a:off x="5232011" y="2951265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8115662"/>
              </p:ext>
            </p:extLst>
          </p:nvPr>
        </p:nvGraphicFramePr>
        <p:xfrm>
          <a:off x="5232010" y="33139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05246099"/>
              </p:ext>
            </p:extLst>
          </p:nvPr>
        </p:nvGraphicFramePr>
        <p:xfrm>
          <a:off x="5232009" y="3678086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5968384"/>
              </p:ext>
            </p:extLst>
          </p:nvPr>
        </p:nvGraphicFramePr>
        <p:xfrm>
          <a:off x="5232008" y="4039147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486400" y="4724400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+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$</a:t>
            </a:r>
            <a:endParaRPr lang="en-US" sz="2200" i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0" y="473846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+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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$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55916" y="5115956"/>
            <a:ext cx="1097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*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$</a:t>
            </a:r>
            <a:endParaRPr lang="en-US" sz="2200" i="1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6855652" y="5115956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*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 </a:t>
            </a:r>
            <a:r>
              <a:rPr lang="en-US" sz="2200" i="1" dirty="0" smtClean="0"/>
              <a:t>g</a:t>
            </a:r>
            <a:r>
              <a:rPr lang="en-US" sz="2200" i="1" baseline="-25000" dirty="0" smtClean="0"/>
              <a:t>$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11364" y="5465308"/>
            <a:ext cx="1065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id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$</a:t>
            </a:r>
            <a:endParaRPr lang="en-US" sz="2200" i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6811100" y="546530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id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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$</a:t>
            </a:r>
            <a:endParaRPr lang="en-US" sz="2200" i="1" baseline="-25000" dirty="0"/>
          </a:p>
        </p:txBody>
      </p:sp>
      <p:cxnSp>
        <p:nvCxnSpPr>
          <p:cNvPr id="33" name="Straight Arrow Connector 32"/>
          <p:cNvCxnSpPr>
            <a:stCxn id="6" idx="4"/>
            <a:endCxn id="9" idx="0"/>
          </p:cNvCxnSpPr>
          <p:nvPr/>
        </p:nvCxnSpPr>
        <p:spPr>
          <a:xfrm rot="5400000">
            <a:off x="1387976" y="4591928"/>
            <a:ext cx="42906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10" idx="2"/>
          </p:cNvCxnSpPr>
          <p:nvPr/>
        </p:nvCxnSpPr>
        <p:spPr>
          <a:xfrm>
            <a:off x="1907308" y="4072596"/>
            <a:ext cx="1828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4"/>
            <a:endCxn id="10" idx="0"/>
          </p:cNvCxnSpPr>
          <p:nvPr/>
        </p:nvCxnSpPr>
        <p:spPr>
          <a:xfrm rot="5400000">
            <a:off x="3833410" y="3560298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4"/>
            <a:endCxn id="8" idx="0"/>
          </p:cNvCxnSpPr>
          <p:nvPr/>
        </p:nvCxnSpPr>
        <p:spPr>
          <a:xfrm rot="5400000">
            <a:off x="1414938" y="5603630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4"/>
            <a:endCxn id="5" idx="0"/>
          </p:cNvCxnSpPr>
          <p:nvPr/>
        </p:nvCxnSpPr>
        <p:spPr>
          <a:xfrm rot="16200000" flipH="1">
            <a:off x="3829306" y="4588998"/>
            <a:ext cx="429064" cy="58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3"/>
            <a:endCxn id="8" idx="7"/>
          </p:cNvCxnSpPr>
          <p:nvPr/>
        </p:nvCxnSpPr>
        <p:spPr>
          <a:xfrm rot="5400000">
            <a:off x="2025532" y="4080624"/>
            <a:ext cx="1592352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9" idx="7"/>
          </p:cNvCxnSpPr>
          <p:nvPr/>
        </p:nvCxnSpPr>
        <p:spPr>
          <a:xfrm rot="5400000">
            <a:off x="2005604" y="3075956"/>
            <a:ext cx="1632208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" idx="2"/>
            <a:endCxn id="9" idx="6"/>
          </p:cNvCxnSpPr>
          <p:nvPr/>
        </p:nvCxnSpPr>
        <p:spPr>
          <a:xfrm rot="10800000">
            <a:off x="1907308" y="5111260"/>
            <a:ext cx="183466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5"/>
            <a:endCxn id="5" idx="1"/>
          </p:cNvCxnSpPr>
          <p:nvPr/>
        </p:nvCxnSpPr>
        <p:spPr>
          <a:xfrm rot="16200000" flipH="1">
            <a:off x="2008534" y="3073026"/>
            <a:ext cx="1632208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4"/>
            <a:endCxn id="6" idx="0"/>
          </p:cNvCxnSpPr>
          <p:nvPr/>
        </p:nvCxnSpPr>
        <p:spPr>
          <a:xfrm rot="5400000">
            <a:off x="1395010" y="3560298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1" idx="2"/>
            <a:endCxn id="8" idx="2"/>
          </p:cNvCxnSpPr>
          <p:nvPr/>
        </p:nvCxnSpPr>
        <p:spPr>
          <a:xfrm rot="10800000" flipV="1">
            <a:off x="1297708" y="3048000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4"/>
            <a:endCxn id="12" idx="0"/>
          </p:cNvCxnSpPr>
          <p:nvPr/>
        </p:nvCxnSpPr>
        <p:spPr>
          <a:xfrm rot="5400000">
            <a:off x="3859198" y="5603630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" idx="5"/>
            <a:endCxn id="12" idx="1"/>
          </p:cNvCxnSpPr>
          <p:nvPr/>
        </p:nvCxnSpPr>
        <p:spPr>
          <a:xfrm rot="16200000" flipH="1">
            <a:off x="2028462" y="4077694"/>
            <a:ext cx="1592352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6"/>
            <a:endCxn id="12" idx="6"/>
          </p:cNvCxnSpPr>
          <p:nvPr/>
        </p:nvCxnSpPr>
        <p:spPr>
          <a:xfrm>
            <a:off x="4345708" y="3048000"/>
            <a:ext cx="5860" cy="3048000"/>
          </a:xfrm>
          <a:prstGeom prst="curvedConnector3">
            <a:avLst>
              <a:gd name="adj1" fmla="val 1034018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029200" y="2590800"/>
            <a:ext cx="228600" cy="18013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f</a:t>
            </a:r>
            <a:endParaRPr lang="en-US" b="1" i="1" dirty="0"/>
          </a:p>
        </p:txBody>
      </p:sp>
      <p:sp>
        <p:nvSpPr>
          <p:cNvPr id="47" name="Rectangle 46"/>
          <p:cNvSpPr/>
          <p:nvPr/>
        </p:nvSpPr>
        <p:spPr>
          <a:xfrm>
            <a:off x="5029200" y="2362200"/>
            <a:ext cx="37338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</a:t>
            </a:r>
            <a:endParaRPr lang="en-US" b="1" i="1" dirty="0"/>
          </a:p>
        </p:txBody>
      </p:sp>
      <p:sp>
        <p:nvSpPr>
          <p:cNvPr id="49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6" grpId="0"/>
      <p:bldP spid="27" grpId="0"/>
      <p:bldP spid="28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b="1" dirty="0"/>
              <a:t> 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65160729"/>
              </p:ext>
            </p:extLst>
          </p:nvPr>
        </p:nvGraphicFramePr>
        <p:xfrm>
          <a:off x="5243512" y="13823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92047880"/>
              </p:ext>
            </p:extLst>
          </p:nvPr>
        </p:nvGraphicFramePr>
        <p:xfrm>
          <a:off x="5243511" y="175595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94072061"/>
              </p:ext>
            </p:extLst>
          </p:nvPr>
        </p:nvGraphicFramePr>
        <p:xfrm>
          <a:off x="5243511" y="21217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 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5978058" y="1833143"/>
            <a:ext cx="438172" cy="203507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13392" y="379204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269132" y="2753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707532" y="1728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269132" y="4776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269132" y="379204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707532" y="2753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269132" y="1728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713392" y="4776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3" name="Straight Arrow Connector 42"/>
          <p:cNvCxnSpPr>
            <a:stCxn id="36" idx="4"/>
            <a:endCxn id="39" idx="0"/>
          </p:cNvCxnSpPr>
          <p:nvPr/>
        </p:nvCxnSpPr>
        <p:spPr>
          <a:xfrm rot="5400000">
            <a:off x="1359400" y="3577515"/>
            <a:ext cx="42906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6"/>
            <a:endCxn id="40" idx="2"/>
          </p:cNvCxnSpPr>
          <p:nvPr/>
        </p:nvCxnSpPr>
        <p:spPr>
          <a:xfrm>
            <a:off x="1878732" y="3058183"/>
            <a:ext cx="1828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4"/>
            <a:endCxn id="40" idx="0"/>
          </p:cNvCxnSpPr>
          <p:nvPr/>
        </p:nvCxnSpPr>
        <p:spPr>
          <a:xfrm rot="5400000">
            <a:off x="3804834" y="2545885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4"/>
            <a:endCxn id="38" idx="0"/>
          </p:cNvCxnSpPr>
          <p:nvPr/>
        </p:nvCxnSpPr>
        <p:spPr>
          <a:xfrm rot="5400000">
            <a:off x="1386362" y="4589217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35" idx="0"/>
          </p:cNvCxnSpPr>
          <p:nvPr/>
        </p:nvCxnSpPr>
        <p:spPr>
          <a:xfrm rot="16200000" flipH="1">
            <a:off x="3800730" y="3574585"/>
            <a:ext cx="429064" cy="58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3"/>
            <a:endCxn id="38" idx="7"/>
          </p:cNvCxnSpPr>
          <p:nvPr/>
        </p:nvCxnSpPr>
        <p:spPr>
          <a:xfrm rot="5400000">
            <a:off x="1996956" y="3066211"/>
            <a:ext cx="1592352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39" idx="7"/>
          </p:cNvCxnSpPr>
          <p:nvPr/>
        </p:nvCxnSpPr>
        <p:spPr>
          <a:xfrm rot="5400000">
            <a:off x="1977028" y="2061543"/>
            <a:ext cx="1632208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2"/>
            <a:endCxn id="39" idx="6"/>
          </p:cNvCxnSpPr>
          <p:nvPr/>
        </p:nvCxnSpPr>
        <p:spPr>
          <a:xfrm rot="10800000">
            <a:off x="1878732" y="4096847"/>
            <a:ext cx="183466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5"/>
            <a:endCxn id="35" idx="1"/>
          </p:cNvCxnSpPr>
          <p:nvPr/>
        </p:nvCxnSpPr>
        <p:spPr>
          <a:xfrm rot="16200000" flipH="1">
            <a:off x="1979958" y="2058613"/>
            <a:ext cx="1632208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4"/>
            <a:endCxn id="36" idx="0"/>
          </p:cNvCxnSpPr>
          <p:nvPr/>
        </p:nvCxnSpPr>
        <p:spPr>
          <a:xfrm rot="5400000">
            <a:off x="1366434" y="2545885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41" idx="2"/>
            <a:endCxn id="38" idx="2"/>
          </p:cNvCxnSpPr>
          <p:nvPr/>
        </p:nvCxnSpPr>
        <p:spPr>
          <a:xfrm rot="10800000" flipV="1">
            <a:off x="1269132" y="2033587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4"/>
            <a:endCxn id="42" idx="0"/>
          </p:cNvCxnSpPr>
          <p:nvPr/>
        </p:nvCxnSpPr>
        <p:spPr>
          <a:xfrm rot="5400000">
            <a:off x="3830622" y="4589217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5"/>
            <a:endCxn id="42" idx="1"/>
          </p:cNvCxnSpPr>
          <p:nvPr/>
        </p:nvCxnSpPr>
        <p:spPr>
          <a:xfrm rot="16200000" flipH="1">
            <a:off x="1999886" y="3063281"/>
            <a:ext cx="1592352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37" idx="6"/>
            <a:endCxn id="42" idx="6"/>
          </p:cNvCxnSpPr>
          <p:nvPr/>
        </p:nvCxnSpPr>
        <p:spPr>
          <a:xfrm>
            <a:off x="4317132" y="2033587"/>
            <a:ext cx="5860" cy="3048000"/>
          </a:xfrm>
          <a:prstGeom prst="curvedConnector3">
            <a:avLst>
              <a:gd name="adj1" fmla="val 1034018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243511" y="3058183"/>
            <a:ext cx="3709989" cy="288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just">
              <a:buFont typeface="+mj-lt"/>
              <a:buAutoNum type="arabicPeriod" startAt="4"/>
            </a:pPr>
            <a:r>
              <a:rPr lang="en-US" sz="2300" i="1" dirty="0">
                <a:solidFill>
                  <a:schemeClr val="tx1"/>
                </a:solidFill>
              </a:rPr>
              <a:t>If the constructed graph has a cycle then no precedence functions exist. When there are no cycles collect the length of the longest paths from the groups of f</a:t>
            </a:r>
            <a:r>
              <a:rPr lang="en-US" sz="2300" i="1" baseline="-25000" dirty="0">
                <a:solidFill>
                  <a:schemeClr val="tx1"/>
                </a:solidFill>
              </a:rPr>
              <a:t>a</a:t>
            </a:r>
            <a:r>
              <a:rPr lang="en-US" sz="2300" i="1" dirty="0">
                <a:solidFill>
                  <a:schemeClr val="tx1"/>
                </a:solidFill>
              </a:rPr>
              <a:t> and </a:t>
            </a:r>
            <a:r>
              <a:rPr lang="en-US" sz="2300" i="1" dirty="0" err="1">
                <a:solidFill>
                  <a:schemeClr val="tx1"/>
                </a:solidFill>
              </a:rPr>
              <a:t>g</a:t>
            </a:r>
            <a:r>
              <a:rPr lang="en-US" sz="2300" i="1" baseline="-25000" dirty="0" err="1">
                <a:solidFill>
                  <a:schemeClr val="tx1"/>
                </a:solidFill>
              </a:rPr>
              <a:t>b</a:t>
            </a:r>
            <a:r>
              <a:rPr lang="en-US" sz="2300" i="1" dirty="0">
                <a:solidFill>
                  <a:schemeClr val="tx1"/>
                </a:solidFill>
              </a:rPr>
              <a:t> respectively.</a:t>
            </a:r>
            <a:endParaRPr lang="en-US" sz="2300" dirty="0">
              <a:solidFill>
                <a:schemeClr val="tx1"/>
              </a:solidFill>
            </a:endParaRPr>
          </a:p>
          <a:p>
            <a:pPr algn="just"/>
            <a:endParaRPr lang="en-US" sz="23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371986" y="4327907"/>
            <a:ext cx="253727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41260" y="4663751"/>
            <a:ext cx="32385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41260" y="5060267"/>
            <a:ext cx="32385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641260" y="5386387"/>
            <a:ext cx="32385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641260" y="5791200"/>
            <a:ext cx="1457245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063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b="1" dirty="0"/>
              <a:t> 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65160729"/>
              </p:ext>
            </p:extLst>
          </p:nvPr>
        </p:nvGraphicFramePr>
        <p:xfrm>
          <a:off x="5243512" y="13823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92047880"/>
              </p:ext>
            </p:extLst>
          </p:nvPr>
        </p:nvGraphicFramePr>
        <p:xfrm>
          <a:off x="5243511" y="175595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81226324"/>
              </p:ext>
            </p:extLst>
          </p:nvPr>
        </p:nvGraphicFramePr>
        <p:xfrm>
          <a:off x="5243511" y="21217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 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5979890" y="2177213"/>
            <a:ext cx="438172" cy="203507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13392" y="379204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269132" y="2753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707532" y="1728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269132" y="4776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269132" y="379204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707532" y="2753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269132" y="1728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713392" y="4776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3" name="Straight Arrow Connector 42"/>
          <p:cNvCxnSpPr>
            <a:stCxn id="36" idx="4"/>
            <a:endCxn id="39" idx="0"/>
          </p:cNvCxnSpPr>
          <p:nvPr/>
        </p:nvCxnSpPr>
        <p:spPr>
          <a:xfrm rot="5400000">
            <a:off x="1359400" y="3577515"/>
            <a:ext cx="42906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6"/>
            <a:endCxn id="40" idx="2"/>
          </p:cNvCxnSpPr>
          <p:nvPr/>
        </p:nvCxnSpPr>
        <p:spPr>
          <a:xfrm>
            <a:off x="1878732" y="3058183"/>
            <a:ext cx="1828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4"/>
            <a:endCxn id="40" idx="0"/>
          </p:cNvCxnSpPr>
          <p:nvPr/>
        </p:nvCxnSpPr>
        <p:spPr>
          <a:xfrm rot="5400000">
            <a:off x="3804834" y="2545885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4"/>
            <a:endCxn id="38" idx="0"/>
          </p:cNvCxnSpPr>
          <p:nvPr/>
        </p:nvCxnSpPr>
        <p:spPr>
          <a:xfrm rot="5400000">
            <a:off x="1386362" y="4589217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35" idx="0"/>
          </p:cNvCxnSpPr>
          <p:nvPr/>
        </p:nvCxnSpPr>
        <p:spPr>
          <a:xfrm rot="16200000" flipH="1">
            <a:off x="3800730" y="3574585"/>
            <a:ext cx="429064" cy="58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3"/>
            <a:endCxn id="38" idx="7"/>
          </p:cNvCxnSpPr>
          <p:nvPr/>
        </p:nvCxnSpPr>
        <p:spPr>
          <a:xfrm rot="5400000">
            <a:off x="1996956" y="3066211"/>
            <a:ext cx="1592352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39" idx="7"/>
          </p:cNvCxnSpPr>
          <p:nvPr/>
        </p:nvCxnSpPr>
        <p:spPr>
          <a:xfrm rot="5400000">
            <a:off x="1977028" y="2061543"/>
            <a:ext cx="1632208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2"/>
            <a:endCxn id="39" idx="6"/>
          </p:cNvCxnSpPr>
          <p:nvPr/>
        </p:nvCxnSpPr>
        <p:spPr>
          <a:xfrm rot="10800000">
            <a:off x="1878732" y="4096847"/>
            <a:ext cx="183466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5"/>
            <a:endCxn id="35" idx="1"/>
          </p:cNvCxnSpPr>
          <p:nvPr/>
        </p:nvCxnSpPr>
        <p:spPr>
          <a:xfrm rot="16200000" flipH="1">
            <a:off x="1979958" y="2058613"/>
            <a:ext cx="1632208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4"/>
            <a:endCxn id="36" idx="0"/>
          </p:cNvCxnSpPr>
          <p:nvPr/>
        </p:nvCxnSpPr>
        <p:spPr>
          <a:xfrm rot="5400000">
            <a:off x="1366434" y="2545885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41" idx="2"/>
            <a:endCxn id="38" idx="2"/>
          </p:cNvCxnSpPr>
          <p:nvPr/>
        </p:nvCxnSpPr>
        <p:spPr>
          <a:xfrm rot="10800000" flipV="1">
            <a:off x="1269132" y="2033587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4"/>
            <a:endCxn id="42" idx="0"/>
          </p:cNvCxnSpPr>
          <p:nvPr/>
        </p:nvCxnSpPr>
        <p:spPr>
          <a:xfrm rot="5400000">
            <a:off x="3830622" y="4589217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5"/>
            <a:endCxn id="42" idx="1"/>
          </p:cNvCxnSpPr>
          <p:nvPr/>
        </p:nvCxnSpPr>
        <p:spPr>
          <a:xfrm rot="16200000" flipH="1">
            <a:off x="1999886" y="3063281"/>
            <a:ext cx="1592352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37" idx="6"/>
            <a:endCxn id="42" idx="6"/>
          </p:cNvCxnSpPr>
          <p:nvPr/>
        </p:nvCxnSpPr>
        <p:spPr>
          <a:xfrm>
            <a:off x="4317132" y="2033587"/>
            <a:ext cx="5860" cy="3048000"/>
          </a:xfrm>
          <a:prstGeom prst="curvedConnector3">
            <a:avLst>
              <a:gd name="adj1" fmla="val 1034018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350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b="1" dirty="0"/>
              <a:t> 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65160729"/>
              </p:ext>
            </p:extLst>
          </p:nvPr>
        </p:nvGraphicFramePr>
        <p:xfrm>
          <a:off x="5243512" y="13823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6478593"/>
              </p:ext>
            </p:extLst>
          </p:nvPr>
        </p:nvGraphicFramePr>
        <p:xfrm>
          <a:off x="5243511" y="175595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81226324"/>
              </p:ext>
            </p:extLst>
          </p:nvPr>
        </p:nvGraphicFramePr>
        <p:xfrm>
          <a:off x="5243511" y="21217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 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6791314" y="1835506"/>
            <a:ext cx="438172" cy="203507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13392" y="379204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269132" y="2753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707532" y="1728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269132" y="4776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269132" y="379204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707532" y="2753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269132" y="1728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713392" y="4776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3" name="Straight Arrow Connector 42"/>
          <p:cNvCxnSpPr>
            <a:stCxn id="36" idx="4"/>
            <a:endCxn id="39" idx="0"/>
          </p:cNvCxnSpPr>
          <p:nvPr/>
        </p:nvCxnSpPr>
        <p:spPr>
          <a:xfrm rot="5400000">
            <a:off x="1359400" y="3577515"/>
            <a:ext cx="42906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6"/>
            <a:endCxn id="40" idx="2"/>
          </p:cNvCxnSpPr>
          <p:nvPr/>
        </p:nvCxnSpPr>
        <p:spPr>
          <a:xfrm>
            <a:off x="1878732" y="3058183"/>
            <a:ext cx="1828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4"/>
            <a:endCxn id="40" idx="0"/>
          </p:cNvCxnSpPr>
          <p:nvPr/>
        </p:nvCxnSpPr>
        <p:spPr>
          <a:xfrm rot="5400000">
            <a:off x="3804834" y="2545885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4"/>
            <a:endCxn id="38" idx="0"/>
          </p:cNvCxnSpPr>
          <p:nvPr/>
        </p:nvCxnSpPr>
        <p:spPr>
          <a:xfrm rot="5400000">
            <a:off x="1386362" y="4589217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35" idx="0"/>
          </p:cNvCxnSpPr>
          <p:nvPr/>
        </p:nvCxnSpPr>
        <p:spPr>
          <a:xfrm rot="16200000" flipH="1">
            <a:off x="3800730" y="3574585"/>
            <a:ext cx="429064" cy="58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3"/>
            <a:endCxn id="38" idx="7"/>
          </p:cNvCxnSpPr>
          <p:nvPr/>
        </p:nvCxnSpPr>
        <p:spPr>
          <a:xfrm rot="5400000">
            <a:off x="1996956" y="3066211"/>
            <a:ext cx="1592352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39" idx="7"/>
          </p:cNvCxnSpPr>
          <p:nvPr/>
        </p:nvCxnSpPr>
        <p:spPr>
          <a:xfrm rot="5400000">
            <a:off x="1977028" y="2061543"/>
            <a:ext cx="1632208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2"/>
            <a:endCxn id="39" idx="6"/>
          </p:cNvCxnSpPr>
          <p:nvPr/>
        </p:nvCxnSpPr>
        <p:spPr>
          <a:xfrm rot="10800000">
            <a:off x="1878732" y="4096847"/>
            <a:ext cx="183466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5"/>
            <a:endCxn id="35" idx="1"/>
          </p:cNvCxnSpPr>
          <p:nvPr/>
        </p:nvCxnSpPr>
        <p:spPr>
          <a:xfrm rot="16200000" flipH="1">
            <a:off x="1979958" y="2058613"/>
            <a:ext cx="1632208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4"/>
            <a:endCxn id="36" idx="0"/>
          </p:cNvCxnSpPr>
          <p:nvPr/>
        </p:nvCxnSpPr>
        <p:spPr>
          <a:xfrm rot="5400000">
            <a:off x="1366434" y="2545885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41" idx="2"/>
            <a:endCxn id="38" idx="2"/>
          </p:cNvCxnSpPr>
          <p:nvPr/>
        </p:nvCxnSpPr>
        <p:spPr>
          <a:xfrm rot="10800000" flipV="1">
            <a:off x="1269132" y="2033587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4"/>
            <a:endCxn id="42" idx="0"/>
          </p:cNvCxnSpPr>
          <p:nvPr/>
        </p:nvCxnSpPr>
        <p:spPr>
          <a:xfrm rot="5400000">
            <a:off x="3830622" y="4589217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5"/>
            <a:endCxn id="42" idx="1"/>
          </p:cNvCxnSpPr>
          <p:nvPr/>
        </p:nvCxnSpPr>
        <p:spPr>
          <a:xfrm rot="16200000" flipH="1">
            <a:off x="1999886" y="3063281"/>
            <a:ext cx="1592352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37" idx="6"/>
            <a:endCxn id="42" idx="6"/>
          </p:cNvCxnSpPr>
          <p:nvPr/>
        </p:nvCxnSpPr>
        <p:spPr>
          <a:xfrm>
            <a:off x="4317132" y="2033587"/>
            <a:ext cx="5860" cy="3048000"/>
          </a:xfrm>
          <a:prstGeom prst="curvedConnector3">
            <a:avLst>
              <a:gd name="adj1" fmla="val 1034018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577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parsing </a:t>
            </a:r>
            <a:r>
              <a:rPr lang="en-US" dirty="0"/>
              <a:t>m</a:t>
            </a:r>
            <a:r>
              <a:rPr lang="en-US" dirty="0" smtClean="0"/>
              <a:t>ethods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9562" y="997142"/>
            <a:ext cx="904875" cy="42862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1755" y="2091704"/>
            <a:ext cx="1985963" cy="43657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down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94768" y="2094739"/>
            <a:ext cx="3258632" cy="4572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Bottom up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arsing (Shift reduce)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12755" y="2813841"/>
            <a:ext cx="2415128" cy="44719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 tracking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14257" y="3470592"/>
            <a:ext cx="2413626" cy="1004732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 without backtracking (predictive Parsing)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84540" y="3779838"/>
            <a:ext cx="1492094" cy="39954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75182" y="2806496"/>
            <a:ext cx="2322105" cy="461884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precedence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40425" y="5632166"/>
            <a:ext cx="973191" cy="37412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LALR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43498" y="4957677"/>
            <a:ext cx="970118" cy="378103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CLR 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27169" y="4305128"/>
            <a:ext cx="970118" cy="352724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SLR </a:t>
            </a:r>
          </a:p>
        </p:txBody>
      </p:sp>
      <p:cxnSp>
        <p:nvCxnSpPr>
          <p:cNvPr id="15" name="AutoShape 14"/>
          <p:cNvCxnSpPr>
            <a:cxnSpLocks noChangeShapeType="1"/>
            <a:stCxn id="4" idx="2"/>
            <a:endCxn id="21" idx="0"/>
          </p:cNvCxnSpPr>
          <p:nvPr/>
        </p:nvCxnSpPr>
        <p:spPr bwMode="auto">
          <a:xfrm flipH="1">
            <a:off x="2394937" y="1425767"/>
            <a:ext cx="2177063" cy="59277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5"/>
          <p:cNvCxnSpPr>
            <a:cxnSpLocks noChangeShapeType="1"/>
            <a:stCxn id="4" idx="2"/>
            <a:endCxn id="32" idx="0"/>
          </p:cNvCxnSpPr>
          <p:nvPr/>
        </p:nvCxnSpPr>
        <p:spPr bwMode="auto">
          <a:xfrm>
            <a:off x="4572000" y="1425767"/>
            <a:ext cx="2250942" cy="59277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/>
          <p:cNvCxnSpPr>
            <a:cxnSpLocks noChangeShapeType="1"/>
          </p:cNvCxnSpPr>
          <p:nvPr/>
        </p:nvCxnSpPr>
        <p:spPr bwMode="auto">
          <a:xfrm>
            <a:off x="683102" y="2528274"/>
            <a:ext cx="2715" cy="1453896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7"/>
          <p:cNvCxnSpPr>
            <a:cxnSpLocks noChangeShapeType="1"/>
          </p:cNvCxnSpPr>
          <p:nvPr/>
        </p:nvCxnSpPr>
        <p:spPr bwMode="auto">
          <a:xfrm>
            <a:off x="677480" y="3041399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149596" y="5320595"/>
            <a:ext cx="1078287" cy="67846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Recursive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escent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152937" y="4639273"/>
            <a:ext cx="1074946" cy="428823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LL(1) 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7465" y="2018539"/>
            <a:ext cx="4034944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805470" y="2018539"/>
            <a:ext cx="4034944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AutoShape 17"/>
          <p:cNvCxnSpPr>
            <a:cxnSpLocks noChangeShapeType="1"/>
          </p:cNvCxnSpPr>
          <p:nvPr/>
        </p:nvCxnSpPr>
        <p:spPr bwMode="auto">
          <a:xfrm>
            <a:off x="668122" y="3971916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7"/>
          <p:cNvCxnSpPr>
            <a:cxnSpLocks noChangeShapeType="1"/>
          </p:cNvCxnSpPr>
          <p:nvPr/>
        </p:nvCxnSpPr>
        <p:spPr bwMode="auto">
          <a:xfrm>
            <a:off x="2002863" y="4868791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7"/>
          <p:cNvCxnSpPr>
            <a:cxnSpLocks noChangeShapeType="1"/>
          </p:cNvCxnSpPr>
          <p:nvPr/>
        </p:nvCxnSpPr>
        <p:spPr bwMode="auto">
          <a:xfrm>
            <a:off x="1988308" y="5647834"/>
            <a:ext cx="1161288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45"/>
          <p:cNvCxnSpPr/>
          <p:nvPr/>
        </p:nvCxnSpPr>
        <p:spPr>
          <a:xfrm flipV="1">
            <a:off x="2002863" y="4475324"/>
            <a:ext cx="0" cy="117251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AutoShape 16"/>
          <p:cNvCxnSpPr>
            <a:cxnSpLocks noChangeShapeType="1"/>
          </p:cNvCxnSpPr>
          <p:nvPr/>
        </p:nvCxnSpPr>
        <p:spPr bwMode="auto">
          <a:xfrm>
            <a:off x="5147162" y="2568301"/>
            <a:ext cx="2715" cy="1453896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17"/>
          <p:cNvCxnSpPr>
            <a:cxnSpLocks noChangeShapeType="1"/>
          </p:cNvCxnSpPr>
          <p:nvPr/>
        </p:nvCxnSpPr>
        <p:spPr bwMode="auto">
          <a:xfrm>
            <a:off x="5141540" y="3081426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17"/>
          <p:cNvCxnSpPr>
            <a:cxnSpLocks noChangeShapeType="1"/>
          </p:cNvCxnSpPr>
          <p:nvPr/>
        </p:nvCxnSpPr>
        <p:spPr bwMode="auto">
          <a:xfrm>
            <a:off x="5132182" y="4011943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17"/>
          <p:cNvCxnSpPr>
            <a:cxnSpLocks noChangeShapeType="1"/>
          </p:cNvCxnSpPr>
          <p:nvPr/>
        </p:nvCxnSpPr>
        <p:spPr bwMode="auto">
          <a:xfrm>
            <a:off x="6484169" y="4475324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17"/>
          <p:cNvCxnSpPr>
            <a:cxnSpLocks noChangeShapeType="1"/>
          </p:cNvCxnSpPr>
          <p:nvPr/>
        </p:nvCxnSpPr>
        <p:spPr bwMode="auto">
          <a:xfrm>
            <a:off x="6501004" y="5153697"/>
            <a:ext cx="1161288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63"/>
          <p:cNvCxnSpPr/>
          <p:nvPr/>
        </p:nvCxnSpPr>
        <p:spPr>
          <a:xfrm flipV="1">
            <a:off x="6482159" y="4178871"/>
            <a:ext cx="2010" cy="1665326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AutoShape 17"/>
          <p:cNvCxnSpPr>
            <a:cxnSpLocks noChangeShapeType="1"/>
          </p:cNvCxnSpPr>
          <p:nvPr/>
        </p:nvCxnSpPr>
        <p:spPr bwMode="auto">
          <a:xfrm>
            <a:off x="6462808" y="5844197"/>
            <a:ext cx="1161288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528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b="1" dirty="0"/>
              <a:t> 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65160729"/>
              </p:ext>
            </p:extLst>
          </p:nvPr>
        </p:nvGraphicFramePr>
        <p:xfrm>
          <a:off x="5243512" y="13823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62403696"/>
              </p:ext>
            </p:extLst>
          </p:nvPr>
        </p:nvGraphicFramePr>
        <p:xfrm>
          <a:off x="5243511" y="175595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80505993"/>
              </p:ext>
            </p:extLst>
          </p:nvPr>
        </p:nvGraphicFramePr>
        <p:xfrm>
          <a:off x="5243511" y="21217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 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6791314" y="2202840"/>
            <a:ext cx="438172" cy="203507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13392" y="379204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269132" y="2753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707532" y="1728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269132" y="4776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269132" y="379204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707532" y="2753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269132" y="1728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713392" y="4776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3" name="Straight Arrow Connector 42"/>
          <p:cNvCxnSpPr>
            <a:stCxn id="36" idx="4"/>
            <a:endCxn id="39" idx="0"/>
          </p:cNvCxnSpPr>
          <p:nvPr/>
        </p:nvCxnSpPr>
        <p:spPr>
          <a:xfrm rot="5400000">
            <a:off x="1359400" y="3577515"/>
            <a:ext cx="42906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6"/>
            <a:endCxn id="40" idx="2"/>
          </p:cNvCxnSpPr>
          <p:nvPr/>
        </p:nvCxnSpPr>
        <p:spPr>
          <a:xfrm>
            <a:off x="1878732" y="3058183"/>
            <a:ext cx="1828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4"/>
            <a:endCxn id="40" idx="0"/>
          </p:cNvCxnSpPr>
          <p:nvPr/>
        </p:nvCxnSpPr>
        <p:spPr>
          <a:xfrm rot="5400000">
            <a:off x="3804834" y="2545885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4"/>
            <a:endCxn id="38" idx="0"/>
          </p:cNvCxnSpPr>
          <p:nvPr/>
        </p:nvCxnSpPr>
        <p:spPr>
          <a:xfrm rot="5400000">
            <a:off x="1386362" y="4589217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35" idx="0"/>
          </p:cNvCxnSpPr>
          <p:nvPr/>
        </p:nvCxnSpPr>
        <p:spPr>
          <a:xfrm rot="16200000" flipH="1">
            <a:off x="3800730" y="3574585"/>
            <a:ext cx="429064" cy="58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3"/>
            <a:endCxn id="38" idx="7"/>
          </p:cNvCxnSpPr>
          <p:nvPr/>
        </p:nvCxnSpPr>
        <p:spPr>
          <a:xfrm rot="5400000">
            <a:off x="1996956" y="3066211"/>
            <a:ext cx="1592352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39" idx="7"/>
          </p:cNvCxnSpPr>
          <p:nvPr/>
        </p:nvCxnSpPr>
        <p:spPr>
          <a:xfrm rot="5400000">
            <a:off x="1977028" y="2061543"/>
            <a:ext cx="1632208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2"/>
            <a:endCxn id="39" idx="6"/>
          </p:cNvCxnSpPr>
          <p:nvPr/>
        </p:nvCxnSpPr>
        <p:spPr>
          <a:xfrm rot="10800000">
            <a:off x="1878732" y="4096847"/>
            <a:ext cx="183466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5"/>
            <a:endCxn id="35" idx="1"/>
          </p:cNvCxnSpPr>
          <p:nvPr/>
        </p:nvCxnSpPr>
        <p:spPr>
          <a:xfrm rot="16200000" flipH="1">
            <a:off x="1979958" y="2058613"/>
            <a:ext cx="1632208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4"/>
            <a:endCxn id="36" idx="0"/>
          </p:cNvCxnSpPr>
          <p:nvPr/>
        </p:nvCxnSpPr>
        <p:spPr>
          <a:xfrm rot="5400000">
            <a:off x="1366434" y="2545885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41" idx="2"/>
            <a:endCxn id="38" idx="2"/>
          </p:cNvCxnSpPr>
          <p:nvPr/>
        </p:nvCxnSpPr>
        <p:spPr>
          <a:xfrm rot="10800000" flipV="1">
            <a:off x="1269132" y="2033587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4"/>
            <a:endCxn id="42" idx="0"/>
          </p:cNvCxnSpPr>
          <p:nvPr/>
        </p:nvCxnSpPr>
        <p:spPr>
          <a:xfrm rot="5400000">
            <a:off x="3830622" y="4589217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5"/>
            <a:endCxn id="42" idx="1"/>
          </p:cNvCxnSpPr>
          <p:nvPr/>
        </p:nvCxnSpPr>
        <p:spPr>
          <a:xfrm rot="16200000" flipH="1">
            <a:off x="1999886" y="3063281"/>
            <a:ext cx="1592352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37" idx="6"/>
            <a:endCxn id="42" idx="6"/>
          </p:cNvCxnSpPr>
          <p:nvPr/>
        </p:nvCxnSpPr>
        <p:spPr>
          <a:xfrm>
            <a:off x="4317132" y="2033587"/>
            <a:ext cx="5860" cy="3048000"/>
          </a:xfrm>
          <a:prstGeom prst="curvedConnector3">
            <a:avLst>
              <a:gd name="adj1" fmla="val 1034018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881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b="1" dirty="0"/>
              <a:t> 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65160729"/>
              </p:ext>
            </p:extLst>
          </p:nvPr>
        </p:nvGraphicFramePr>
        <p:xfrm>
          <a:off x="5243512" y="13823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62445240"/>
              </p:ext>
            </p:extLst>
          </p:nvPr>
        </p:nvGraphicFramePr>
        <p:xfrm>
          <a:off x="5243511" y="175595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80505993"/>
              </p:ext>
            </p:extLst>
          </p:nvPr>
        </p:nvGraphicFramePr>
        <p:xfrm>
          <a:off x="5243511" y="21217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 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7467600" y="1824279"/>
            <a:ext cx="438172" cy="203507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13392" y="379204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269132" y="2753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707532" y="1728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269132" y="4776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269132" y="379204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707532" y="2753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269132" y="1728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713392" y="4776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3" name="Straight Arrow Connector 42"/>
          <p:cNvCxnSpPr>
            <a:stCxn id="36" idx="4"/>
            <a:endCxn id="39" idx="0"/>
          </p:cNvCxnSpPr>
          <p:nvPr/>
        </p:nvCxnSpPr>
        <p:spPr>
          <a:xfrm rot="5400000">
            <a:off x="1359400" y="3577515"/>
            <a:ext cx="42906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6"/>
            <a:endCxn id="40" idx="2"/>
          </p:cNvCxnSpPr>
          <p:nvPr/>
        </p:nvCxnSpPr>
        <p:spPr>
          <a:xfrm>
            <a:off x="1878732" y="3058183"/>
            <a:ext cx="1828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4"/>
            <a:endCxn id="40" idx="0"/>
          </p:cNvCxnSpPr>
          <p:nvPr/>
        </p:nvCxnSpPr>
        <p:spPr>
          <a:xfrm rot="5400000">
            <a:off x="3804834" y="2545885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4"/>
            <a:endCxn id="38" idx="0"/>
          </p:cNvCxnSpPr>
          <p:nvPr/>
        </p:nvCxnSpPr>
        <p:spPr>
          <a:xfrm rot="5400000">
            <a:off x="1386362" y="4589217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35" idx="0"/>
          </p:cNvCxnSpPr>
          <p:nvPr/>
        </p:nvCxnSpPr>
        <p:spPr>
          <a:xfrm rot="16200000" flipH="1">
            <a:off x="3800730" y="3574585"/>
            <a:ext cx="429064" cy="58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3"/>
            <a:endCxn id="38" idx="7"/>
          </p:cNvCxnSpPr>
          <p:nvPr/>
        </p:nvCxnSpPr>
        <p:spPr>
          <a:xfrm rot="5400000">
            <a:off x="1996956" y="3066211"/>
            <a:ext cx="1592352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39" idx="7"/>
          </p:cNvCxnSpPr>
          <p:nvPr/>
        </p:nvCxnSpPr>
        <p:spPr>
          <a:xfrm rot="5400000">
            <a:off x="1977028" y="2061543"/>
            <a:ext cx="1632208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2"/>
            <a:endCxn id="39" idx="6"/>
          </p:cNvCxnSpPr>
          <p:nvPr/>
        </p:nvCxnSpPr>
        <p:spPr>
          <a:xfrm rot="10800000">
            <a:off x="1878732" y="4096847"/>
            <a:ext cx="183466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5"/>
            <a:endCxn id="35" idx="1"/>
          </p:cNvCxnSpPr>
          <p:nvPr/>
        </p:nvCxnSpPr>
        <p:spPr>
          <a:xfrm rot="16200000" flipH="1">
            <a:off x="1979958" y="2058613"/>
            <a:ext cx="1632208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4"/>
            <a:endCxn id="36" idx="0"/>
          </p:cNvCxnSpPr>
          <p:nvPr/>
        </p:nvCxnSpPr>
        <p:spPr>
          <a:xfrm rot="5400000">
            <a:off x="1366434" y="2545885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41" idx="2"/>
            <a:endCxn id="38" idx="2"/>
          </p:cNvCxnSpPr>
          <p:nvPr/>
        </p:nvCxnSpPr>
        <p:spPr>
          <a:xfrm rot="10800000" flipV="1">
            <a:off x="1269132" y="2033587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4"/>
            <a:endCxn id="42" idx="0"/>
          </p:cNvCxnSpPr>
          <p:nvPr/>
        </p:nvCxnSpPr>
        <p:spPr>
          <a:xfrm rot="5400000">
            <a:off x="3830622" y="4589217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5"/>
            <a:endCxn id="42" idx="1"/>
          </p:cNvCxnSpPr>
          <p:nvPr/>
        </p:nvCxnSpPr>
        <p:spPr>
          <a:xfrm rot="16200000" flipH="1">
            <a:off x="1999886" y="3063281"/>
            <a:ext cx="1592352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37" idx="6"/>
            <a:endCxn id="42" idx="6"/>
          </p:cNvCxnSpPr>
          <p:nvPr/>
        </p:nvCxnSpPr>
        <p:spPr>
          <a:xfrm>
            <a:off x="4317132" y="2033587"/>
            <a:ext cx="5860" cy="3048000"/>
          </a:xfrm>
          <a:prstGeom prst="curvedConnector3">
            <a:avLst>
              <a:gd name="adj1" fmla="val 1034018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703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b="1" dirty="0"/>
              <a:t> 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65160729"/>
              </p:ext>
            </p:extLst>
          </p:nvPr>
        </p:nvGraphicFramePr>
        <p:xfrm>
          <a:off x="5243512" y="13823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29473035"/>
              </p:ext>
            </p:extLst>
          </p:nvPr>
        </p:nvGraphicFramePr>
        <p:xfrm>
          <a:off x="5243511" y="175595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98396575"/>
              </p:ext>
            </p:extLst>
          </p:nvPr>
        </p:nvGraphicFramePr>
        <p:xfrm>
          <a:off x="5243511" y="21217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 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7467600" y="2197914"/>
            <a:ext cx="438172" cy="203507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13392" y="379204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269132" y="2753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707532" y="1728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269132" y="4776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269132" y="379204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707532" y="2753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269132" y="1728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713392" y="4776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3" name="Straight Arrow Connector 42"/>
          <p:cNvCxnSpPr>
            <a:stCxn id="36" idx="4"/>
            <a:endCxn id="39" idx="0"/>
          </p:cNvCxnSpPr>
          <p:nvPr/>
        </p:nvCxnSpPr>
        <p:spPr>
          <a:xfrm rot="5400000">
            <a:off x="1359400" y="3577515"/>
            <a:ext cx="42906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6"/>
            <a:endCxn id="40" idx="2"/>
          </p:cNvCxnSpPr>
          <p:nvPr/>
        </p:nvCxnSpPr>
        <p:spPr>
          <a:xfrm>
            <a:off x="1878732" y="3058183"/>
            <a:ext cx="1828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4"/>
            <a:endCxn id="40" idx="0"/>
          </p:cNvCxnSpPr>
          <p:nvPr/>
        </p:nvCxnSpPr>
        <p:spPr>
          <a:xfrm rot="5400000">
            <a:off x="3804834" y="2545885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4"/>
            <a:endCxn id="38" idx="0"/>
          </p:cNvCxnSpPr>
          <p:nvPr/>
        </p:nvCxnSpPr>
        <p:spPr>
          <a:xfrm rot="5400000">
            <a:off x="1386362" y="4589217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35" idx="0"/>
          </p:cNvCxnSpPr>
          <p:nvPr/>
        </p:nvCxnSpPr>
        <p:spPr>
          <a:xfrm rot="16200000" flipH="1">
            <a:off x="3800730" y="3574585"/>
            <a:ext cx="429064" cy="58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3"/>
            <a:endCxn id="38" idx="7"/>
          </p:cNvCxnSpPr>
          <p:nvPr/>
        </p:nvCxnSpPr>
        <p:spPr>
          <a:xfrm rot="5400000">
            <a:off x="1996956" y="3066211"/>
            <a:ext cx="1592352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39" idx="7"/>
          </p:cNvCxnSpPr>
          <p:nvPr/>
        </p:nvCxnSpPr>
        <p:spPr>
          <a:xfrm rot="5400000">
            <a:off x="1977028" y="2061543"/>
            <a:ext cx="1632208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2"/>
            <a:endCxn id="39" idx="6"/>
          </p:cNvCxnSpPr>
          <p:nvPr/>
        </p:nvCxnSpPr>
        <p:spPr>
          <a:xfrm rot="10800000">
            <a:off x="1878732" y="4096847"/>
            <a:ext cx="183466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5"/>
            <a:endCxn id="35" idx="1"/>
          </p:cNvCxnSpPr>
          <p:nvPr/>
        </p:nvCxnSpPr>
        <p:spPr>
          <a:xfrm rot="16200000" flipH="1">
            <a:off x="1979958" y="2058613"/>
            <a:ext cx="1632208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4"/>
            <a:endCxn id="36" idx="0"/>
          </p:cNvCxnSpPr>
          <p:nvPr/>
        </p:nvCxnSpPr>
        <p:spPr>
          <a:xfrm rot="5400000">
            <a:off x="1366434" y="2545885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41" idx="2"/>
            <a:endCxn id="38" idx="2"/>
          </p:cNvCxnSpPr>
          <p:nvPr/>
        </p:nvCxnSpPr>
        <p:spPr>
          <a:xfrm rot="10800000" flipV="1">
            <a:off x="1269132" y="2033587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4"/>
            <a:endCxn id="42" idx="0"/>
          </p:cNvCxnSpPr>
          <p:nvPr/>
        </p:nvCxnSpPr>
        <p:spPr>
          <a:xfrm rot="5400000">
            <a:off x="3830622" y="4589217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5"/>
            <a:endCxn id="42" idx="1"/>
          </p:cNvCxnSpPr>
          <p:nvPr/>
        </p:nvCxnSpPr>
        <p:spPr>
          <a:xfrm rot="16200000" flipH="1">
            <a:off x="1999886" y="3063281"/>
            <a:ext cx="1592352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37" idx="6"/>
            <a:endCxn id="42" idx="6"/>
          </p:cNvCxnSpPr>
          <p:nvPr/>
        </p:nvCxnSpPr>
        <p:spPr>
          <a:xfrm>
            <a:off x="4317132" y="2033587"/>
            <a:ext cx="5860" cy="3048000"/>
          </a:xfrm>
          <a:prstGeom prst="curvedConnector3">
            <a:avLst>
              <a:gd name="adj1" fmla="val 1034018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696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b="1" dirty="0"/>
              <a:t> 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65160729"/>
              </p:ext>
            </p:extLst>
          </p:nvPr>
        </p:nvGraphicFramePr>
        <p:xfrm>
          <a:off x="5243512" y="13823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57914573"/>
              </p:ext>
            </p:extLst>
          </p:nvPr>
        </p:nvGraphicFramePr>
        <p:xfrm>
          <a:off x="5243511" y="175595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69792378"/>
              </p:ext>
            </p:extLst>
          </p:nvPr>
        </p:nvGraphicFramePr>
        <p:xfrm>
          <a:off x="5243511" y="21217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 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" name="Oval 34"/>
          <p:cNvSpPr/>
          <p:nvPr/>
        </p:nvSpPr>
        <p:spPr>
          <a:xfrm>
            <a:off x="3713392" y="379204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269132" y="2753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707532" y="1728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269132" y="4776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269132" y="379204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707532" y="2753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269132" y="1728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713392" y="4776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3" name="Straight Arrow Connector 42"/>
          <p:cNvCxnSpPr>
            <a:stCxn id="36" idx="4"/>
            <a:endCxn id="39" idx="0"/>
          </p:cNvCxnSpPr>
          <p:nvPr/>
        </p:nvCxnSpPr>
        <p:spPr>
          <a:xfrm rot="5400000">
            <a:off x="1359400" y="3577515"/>
            <a:ext cx="42906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6"/>
            <a:endCxn id="40" idx="2"/>
          </p:cNvCxnSpPr>
          <p:nvPr/>
        </p:nvCxnSpPr>
        <p:spPr>
          <a:xfrm>
            <a:off x="1878732" y="3058183"/>
            <a:ext cx="1828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4"/>
            <a:endCxn id="40" idx="0"/>
          </p:cNvCxnSpPr>
          <p:nvPr/>
        </p:nvCxnSpPr>
        <p:spPr>
          <a:xfrm rot="5400000">
            <a:off x="3804834" y="2545885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4"/>
            <a:endCxn id="38" idx="0"/>
          </p:cNvCxnSpPr>
          <p:nvPr/>
        </p:nvCxnSpPr>
        <p:spPr>
          <a:xfrm rot="5400000">
            <a:off x="1386362" y="4589217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35" idx="0"/>
          </p:cNvCxnSpPr>
          <p:nvPr/>
        </p:nvCxnSpPr>
        <p:spPr>
          <a:xfrm rot="16200000" flipH="1">
            <a:off x="3800730" y="3574585"/>
            <a:ext cx="429064" cy="58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3"/>
            <a:endCxn id="38" idx="7"/>
          </p:cNvCxnSpPr>
          <p:nvPr/>
        </p:nvCxnSpPr>
        <p:spPr>
          <a:xfrm rot="5400000">
            <a:off x="1996956" y="3066211"/>
            <a:ext cx="1592352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39" idx="7"/>
          </p:cNvCxnSpPr>
          <p:nvPr/>
        </p:nvCxnSpPr>
        <p:spPr>
          <a:xfrm rot="5400000">
            <a:off x="1977028" y="2061543"/>
            <a:ext cx="1632208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2"/>
            <a:endCxn id="39" idx="6"/>
          </p:cNvCxnSpPr>
          <p:nvPr/>
        </p:nvCxnSpPr>
        <p:spPr>
          <a:xfrm rot="10800000">
            <a:off x="1878732" y="4096847"/>
            <a:ext cx="183466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5"/>
            <a:endCxn id="35" idx="1"/>
          </p:cNvCxnSpPr>
          <p:nvPr/>
        </p:nvCxnSpPr>
        <p:spPr>
          <a:xfrm rot="16200000" flipH="1">
            <a:off x="1979958" y="2058613"/>
            <a:ext cx="1632208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4"/>
            <a:endCxn id="36" idx="0"/>
          </p:cNvCxnSpPr>
          <p:nvPr/>
        </p:nvCxnSpPr>
        <p:spPr>
          <a:xfrm rot="5400000">
            <a:off x="1366434" y="2545885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41" idx="2"/>
            <a:endCxn id="38" idx="2"/>
          </p:cNvCxnSpPr>
          <p:nvPr/>
        </p:nvCxnSpPr>
        <p:spPr>
          <a:xfrm rot="10800000" flipV="1">
            <a:off x="1269132" y="2033587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4"/>
            <a:endCxn id="42" idx="0"/>
          </p:cNvCxnSpPr>
          <p:nvPr/>
        </p:nvCxnSpPr>
        <p:spPr>
          <a:xfrm rot="5400000">
            <a:off x="3830622" y="4589217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5"/>
            <a:endCxn id="42" idx="1"/>
          </p:cNvCxnSpPr>
          <p:nvPr/>
        </p:nvCxnSpPr>
        <p:spPr>
          <a:xfrm rot="16200000" flipH="1">
            <a:off x="1999886" y="3063281"/>
            <a:ext cx="1592352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37" idx="6"/>
            <a:endCxn id="42" idx="6"/>
          </p:cNvCxnSpPr>
          <p:nvPr/>
        </p:nvCxnSpPr>
        <p:spPr>
          <a:xfrm>
            <a:off x="4317132" y="2033587"/>
            <a:ext cx="5860" cy="3048000"/>
          </a:xfrm>
          <a:prstGeom prst="curvedConnector3">
            <a:avLst>
              <a:gd name="adj1" fmla="val 1034018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208137" y="1824279"/>
            <a:ext cx="438172" cy="203507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255784" y="2190039"/>
            <a:ext cx="438172" cy="203507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675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37" y="16994"/>
            <a:ext cx="8763000" cy="808037"/>
          </a:xfrm>
        </p:spPr>
        <p:txBody>
          <a:bodyPr/>
          <a:lstStyle/>
          <a:p>
            <a:r>
              <a:rPr lang="en-US" dirty="0" smtClean="0"/>
              <a:t>Handle &amp; Handle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37" y="921081"/>
            <a:ext cx="8763000" cy="5334000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/>
              <a:t>Handle</a:t>
            </a:r>
            <a:r>
              <a:rPr lang="en-US" sz="2000" dirty="0"/>
              <a:t>: A “handle” of a string is a substring of the string that matches the right side of a production, and whose reduction to the non terminal of the production is one step along the </a:t>
            </a:r>
            <a:r>
              <a:rPr lang="en-US" sz="2000" dirty="0">
                <a:solidFill>
                  <a:srgbClr val="C00000"/>
                </a:solidFill>
              </a:rPr>
              <a:t>reverse of rightmost derivation</a:t>
            </a:r>
            <a:r>
              <a:rPr lang="en-US" sz="2000" dirty="0"/>
              <a:t>.</a:t>
            </a:r>
          </a:p>
          <a:p>
            <a:pPr algn="just"/>
            <a:r>
              <a:rPr lang="en-US" sz="2000" b="1" dirty="0"/>
              <a:t>Handle pruning: </a:t>
            </a:r>
            <a:r>
              <a:rPr lang="en-US" sz="2000" dirty="0"/>
              <a:t>The process of discovering a handle and </a:t>
            </a:r>
            <a:r>
              <a:rPr lang="en-US" sz="2000" dirty="0">
                <a:solidFill>
                  <a:srgbClr val="C00000"/>
                </a:solidFill>
              </a:rPr>
              <a:t>reducing it to appropriate </a:t>
            </a:r>
            <a:r>
              <a:rPr lang="en-US" sz="2000" dirty="0" smtClean="0">
                <a:solidFill>
                  <a:srgbClr val="C00000"/>
                </a:solidFill>
              </a:rPr>
              <a:t>left </a:t>
            </a:r>
            <a:r>
              <a:rPr lang="en-US" sz="2000" dirty="0">
                <a:solidFill>
                  <a:srgbClr val="C00000"/>
                </a:solidFill>
              </a:rPr>
              <a:t>hand side non terminal </a:t>
            </a:r>
            <a:r>
              <a:rPr lang="en-US" sz="2000" dirty="0"/>
              <a:t>is known as handle </a:t>
            </a:r>
            <a:r>
              <a:rPr lang="en-US" sz="2000" dirty="0" smtClean="0"/>
              <a:t>pruning.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04691930"/>
              </p:ext>
            </p:extLst>
          </p:nvPr>
        </p:nvGraphicFramePr>
        <p:xfrm>
          <a:off x="2922473" y="3843354"/>
          <a:ext cx="6096001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05045"/>
                <a:gridCol w="1858956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Right sentential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form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Handle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Production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8930775"/>
              </p:ext>
            </p:extLst>
          </p:nvPr>
        </p:nvGraphicFramePr>
        <p:xfrm>
          <a:off x="2922473" y="4214194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05045"/>
                <a:gridCol w="1858955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id1+id2*id3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id1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5922485"/>
              </p:ext>
            </p:extLst>
          </p:nvPr>
        </p:nvGraphicFramePr>
        <p:xfrm>
          <a:off x="2922473" y="4585034"/>
          <a:ext cx="6096001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05045"/>
                <a:gridCol w="1858956"/>
                <a:gridCol w="2032000"/>
              </a:tblGrid>
              <a:tr h="364177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E+id2*id3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17391172"/>
              </p:ext>
            </p:extLst>
          </p:nvPr>
        </p:nvGraphicFramePr>
        <p:xfrm>
          <a:off x="2922473" y="4955242"/>
          <a:ext cx="6096001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05045"/>
                <a:gridCol w="1858956"/>
                <a:gridCol w="2032000"/>
              </a:tblGrid>
              <a:tr h="275271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E+E*id3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83436994"/>
              </p:ext>
            </p:extLst>
          </p:nvPr>
        </p:nvGraphicFramePr>
        <p:xfrm>
          <a:off x="2922473" y="5326082"/>
          <a:ext cx="6096001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05045"/>
                <a:gridCol w="1858956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E+E*E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E*E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E*E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08378111"/>
              </p:ext>
            </p:extLst>
          </p:nvPr>
        </p:nvGraphicFramePr>
        <p:xfrm>
          <a:off x="2922473" y="5692790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05045"/>
                <a:gridCol w="1858955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E+E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E+E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E+E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0773096"/>
              </p:ext>
            </p:extLst>
          </p:nvPr>
        </p:nvGraphicFramePr>
        <p:xfrm>
          <a:off x="2922473" y="6069661"/>
          <a:ext cx="6096001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05045"/>
                <a:gridCol w="1858956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216006" y="4278912"/>
            <a:ext cx="1195388" cy="24709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80215" y="4292409"/>
            <a:ext cx="1195388" cy="24709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97583" y="4639982"/>
            <a:ext cx="761999" cy="257225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49699" y="4645856"/>
            <a:ext cx="1195388" cy="24709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474015" y="4673821"/>
            <a:ext cx="1195388" cy="24709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64239" y="5006699"/>
            <a:ext cx="761999" cy="257225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16355" y="5012573"/>
            <a:ext cx="1195388" cy="24709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40671" y="5024209"/>
            <a:ext cx="1195388" cy="24709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16608" y="5373416"/>
            <a:ext cx="761999" cy="257225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68724" y="5379290"/>
            <a:ext cx="1195388" cy="24709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393040" y="5390926"/>
            <a:ext cx="1195388" cy="24709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45183" y="5744891"/>
            <a:ext cx="761999" cy="257225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397299" y="5750765"/>
            <a:ext cx="1195388" cy="24709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21615" y="5762401"/>
            <a:ext cx="1195388" cy="24709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21091" y="6146058"/>
            <a:ext cx="1195388" cy="24709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4628" y="3079480"/>
            <a:ext cx="1143000" cy="534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E+E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EE*E</a:t>
            </a:r>
          </a:p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Eid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8865" y="4041064"/>
            <a:ext cx="3196270" cy="2298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C00000"/>
                </a:solidFill>
              </a:rPr>
              <a:t>Rightmost Derivation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E+E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E+E*E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E+E*id3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E+id2*id3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d1+id2*id3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24628" y="4399614"/>
            <a:ext cx="1432772" cy="186999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0888" y="4965542"/>
            <a:ext cx="13737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38200" y="5358919"/>
            <a:ext cx="13737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55946" y="5730394"/>
            <a:ext cx="13737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4729" y="6093126"/>
            <a:ext cx="13737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057400" y="3060410"/>
            <a:ext cx="2743200" cy="534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String: id1+id2*id3</a:t>
            </a:r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564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5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</a:t>
            </a:r>
            <a:r>
              <a:rPr lang="en-US" dirty="0" err="1" smtClean="0">
                <a:sym typeface="Wingdings" panose="05000000000000000000" pitchFamily="2" charset="2"/>
              </a:rPr>
              <a:t>aABe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 smtClean="0">
                <a:sym typeface="Wingdings" panose="05000000000000000000" pitchFamily="2" charset="2"/>
              </a:rPr>
              <a:t>AAbc</a:t>
            </a:r>
            <a:r>
              <a:rPr lang="en-US" dirty="0" smtClean="0">
                <a:sym typeface="Wingdings" panose="05000000000000000000" pitchFamily="2" charset="2"/>
              </a:rPr>
              <a:t> | b</a:t>
            </a:r>
          </a:p>
          <a:p>
            <a:pPr marL="0" indent="0">
              <a:buNone/>
            </a:pPr>
            <a:r>
              <a:rPr lang="en-US" dirty="0" err="1" smtClean="0">
                <a:sym typeface="Wingdings" panose="05000000000000000000" pitchFamily="2" charset="2"/>
              </a:rPr>
              <a:t>Bd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String: </a:t>
            </a:r>
            <a:r>
              <a:rPr lang="en-US" dirty="0" err="1" smtClean="0">
                <a:sym typeface="Wingdings" panose="05000000000000000000" pitchFamily="2" charset="2"/>
              </a:rPr>
              <a:t>abbcde</a:t>
            </a:r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21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reduce </a:t>
            </a:r>
            <a:r>
              <a:rPr lang="en-US" dirty="0"/>
              <a:t>p</a:t>
            </a:r>
            <a:r>
              <a:rPr lang="en-US" dirty="0" smtClean="0"/>
              <a:t>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The shift reduce parser performs following basic </a:t>
            </a:r>
            <a:r>
              <a:rPr lang="en-US" dirty="0" smtClean="0"/>
              <a:t>operations:</a:t>
            </a:r>
            <a:endParaRPr lang="en-US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b="1" dirty="0"/>
              <a:t>Shift</a:t>
            </a:r>
            <a:r>
              <a:rPr lang="en-US" dirty="0"/>
              <a:t>: Moving of the symbols from </a:t>
            </a:r>
            <a:r>
              <a:rPr lang="en-US" dirty="0">
                <a:solidFill>
                  <a:srgbClr val="C00000"/>
                </a:solidFill>
              </a:rPr>
              <a:t>input buffer onto the stack</a:t>
            </a:r>
            <a:r>
              <a:rPr lang="en-US" dirty="0"/>
              <a:t>, this action is called shift.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b="1" dirty="0"/>
              <a:t>Reduce</a:t>
            </a:r>
            <a:r>
              <a:rPr lang="en-US" dirty="0"/>
              <a:t>: If handle appears on the top of the stack then </a:t>
            </a:r>
            <a:r>
              <a:rPr lang="en-US" dirty="0">
                <a:solidFill>
                  <a:srgbClr val="C00000"/>
                </a:solidFill>
              </a:rPr>
              <a:t>reduction of it by appropriate rule</a:t>
            </a:r>
            <a:r>
              <a:rPr lang="en-US" dirty="0"/>
              <a:t> is done. This action is called reduce action.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b="1" dirty="0"/>
              <a:t>Accept</a:t>
            </a:r>
            <a:r>
              <a:rPr lang="en-US" dirty="0"/>
              <a:t>: If </a:t>
            </a:r>
            <a:r>
              <a:rPr lang="en-US" dirty="0">
                <a:solidFill>
                  <a:srgbClr val="C00000"/>
                </a:solidFill>
              </a:rPr>
              <a:t>stack contains start symbol only and input buffer is empty </a:t>
            </a:r>
            <a:r>
              <a:rPr lang="en-US" dirty="0"/>
              <a:t>at the same time then that action is called accept.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Error</a:t>
            </a:r>
            <a:r>
              <a:rPr lang="en-US" dirty="0"/>
              <a:t>: A situation in which parser </a:t>
            </a:r>
            <a:r>
              <a:rPr lang="en-US" dirty="0">
                <a:solidFill>
                  <a:srgbClr val="C00000"/>
                </a:solidFill>
              </a:rPr>
              <a:t>cannot either shift or reduce </a:t>
            </a:r>
            <a:r>
              <a:rPr lang="en-US" dirty="0"/>
              <a:t>the symbols, it cannot even perform accept action then it is called error </a:t>
            </a:r>
            <a:r>
              <a:rPr lang="en-US" dirty="0" smtClean="0"/>
              <a:t>action.</a:t>
            </a:r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779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8" y="-21911"/>
            <a:ext cx="8763000" cy="808037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dirty="0"/>
              <a:t>Shift </a:t>
            </a:r>
            <a:r>
              <a:rPr lang="en-US" dirty="0" smtClean="0"/>
              <a:t>reduce parser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69308529"/>
              </p:ext>
            </p:extLst>
          </p:nvPr>
        </p:nvGraphicFramePr>
        <p:xfrm>
          <a:off x="2657480" y="930062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Stack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 Buffer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6360785"/>
              </p:ext>
            </p:extLst>
          </p:nvPr>
        </p:nvGraphicFramePr>
        <p:xfrm>
          <a:off x="2657480" y="1300902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id+id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*id$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Shift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167312" y="1361143"/>
            <a:ext cx="1143000" cy="25599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96889768"/>
              </p:ext>
            </p:extLst>
          </p:nvPr>
        </p:nvGraphicFramePr>
        <p:xfrm>
          <a:off x="2657480" y="1671742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$id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+id*id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10226950"/>
              </p:ext>
            </p:extLst>
          </p:nvPr>
        </p:nvGraphicFramePr>
        <p:xfrm>
          <a:off x="2657480" y="2041950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$F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+id*id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52018464"/>
              </p:ext>
            </p:extLst>
          </p:nvPr>
        </p:nvGraphicFramePr>
        <p:xfrm>
          <a:off x="2657480" y="2412790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+id*id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E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2941658"/>
              </p:ext>
            </p:extLst>
          </p:nvPr>
        </p:nvGraphicFramePr>
        <p:xfrm>
          <a:off x="2657480" y="2779498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+id*id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91044426"/>
              </p:ext>
            </p:extLst>
          </p:nvPr>
        </p:nvGraphicFramePr>
        <p:xfrm>
          <a:off x="2657480" y="3156369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$E+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id*id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5215821"/>
              </p:ext>
            </p:extLst>
          </p:nvPr>
        </p:nvGraphicFramePr>
        <p:xfrm>
          <a:off x="2657480" y="3527209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E+id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*id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i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95551457"/>
              </p:ext>
            </p:extLst>
          </p:nvPr>
        </p:nvGraphicFramePr>
        <p:xfrm>
          <a:off x="2662242" y="3898049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$E+F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*id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46406738"/>
              </p:ext>
            </p:extLst>
          </p:nvPr>
        </p:nvGraphicFramePr>
        <p:xfrm>
          <a:off x="2667004" y="4274920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$E+T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*id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5885924"/>
              </p:ext>
            </p:extLst>
          </p:nvPr>
        </p:nvGraphicFramePr>
        <p:xfrm>
          <a:off x="2667004" y="4641628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$E+T*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62396588"/>
              </p:ext>
            </p:extLst>
          </p:nvPr>
        </p:nvGraphicFramePr>
        <p:xfrm>
          <a:off x="2667004" y="5004855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$E+T*id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id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64096872"/>
              </p:ext>
            </p:extLst>
          </p:nvPr>
        </p:nvGraphicFramePr>
        <p:xfrm>
          <a:off x="2667004" y="5372838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$E+T*F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T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T*F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80516651"/>
              </p:ext>
            </p:extLst>
          </p:nvPr>
        </p:nvGraphicFramePr>
        <p:xfrm>
          <a:off x="2667004" y="5742250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$E+T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Reduce E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j-lt"/>
                          <a:sym typeface="Wingdings" panose="05000000000000000000" pitchFamily="2" charset="2"/>
                        </a:rPr>
                        <a:t>E+T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16799373"/>
              </p:ext>
            </p:extLst>
          </p:nvPr>
        </p:nvGraphicFramePr>
        <p:xfrm>
          <a:off x="2667004" y="6124356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</a:t>
                      </a:r>
                      <a:endParaRPr lang="en-US" sz="18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rgbClr val="C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 </a:t>
                      </a:r>
                      <a:endParaRPr lang="en-US" sz="18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3124200" y="1356746"/>
            <a:ext cx="1143000" cy="25599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10424" y="1366872"/>
            <a:ext cx="1143000" cy="25599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174570" y="1341172"/>
            <a:ext cx="761999" cy="257225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76828" y="1365637"/>
            <a:ext cx="1195388" cy="24709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Id+id</a:t>
            </a:r>
            <a:r>
              <a:rPr lang="en-US" dirty="0" smtClean="0">
                <a:solidFill>
                  <a:schemeClr val="tx1"/>
                </a:solidFill>
              </a:rPr>
              <a:t>*id$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124708" y="1362805"/>
            <a:ext cx="1195388" cy="24709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Shift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57812" y="1697727"/>
            <a:ext cx="761999" cy="257225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00309" y="1749350"/>
            <a:ext cx="1195388" cy="24709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089590" y="1744567"/>
            <a:ext cx="1363897" cy="24432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357812" y="2064798"/>
            <a:ext cx="761999" cy="257225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124200" y="2127824"/>
            <a:ext cx="1195388" cy="24709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143364" y="2125830"/>
            <a:ext cx="1195388" cy="24709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367332" y="2431515"/>
            <a:ext cx="761999" cy="257225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133720" y="2494541"/>
            <a:ext cx="1195388" cy="24709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153268" y="2477216"/>
            <a:ext cx="1195388" cy="24709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62564" y="2798235"/>
            <a:ext cx="761999" cy="257225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128952" y="2861261"/>
            <a:ext cx="1195388" cy="24709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153268" y="2844321"/>
            <a:ext cx="1195388" cy="24709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400660" y="3193531"/>
            <a:ext cx="761999" cy="257225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167048" y="3256557"/>
            <a:ext cx="1195388" cy="24709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191364" y="3239617"/>
            <a:ext cx="1195388" cy="24709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353028" y="3574537"/>
            <a:ext cx="761999" cy="257225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119416" y="3608067"/>
            <a:ext cx="1195388" cy="24709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962779" y="3579599"/>
            <a:ext cx="1460228" cy="27643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395892" y="3946019"/>
            <a:ext cx="761999" cy="257225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147992" y="3966181"/>
            <a:ext cx="1195388" cy="24709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051916" y="3949853"/>
            <a:ext cx="1311980" cy="271226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495908" y="4288931"/>
            <a:ext cx="761999" cy="257225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262296" y="4351957"/>
            <a:ext cx="1195388" cy="24709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286612" y="4335017"/>
            <a:ext cx="1195388" cy="24709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519716" y="4655650"/>
            <a:ext cx="761999" cy="257225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286104" y="4718676"/>
            <a:ext cx="1195388" cy="24709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310420" y="4701736"/>
            <a:ext cx="1195388" cy="24709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505428" y="5027137"/>
            <a:ext cx="761999" cy="257225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271816" y="5090163"/>
            <a:ext cx="1195388" cy="24709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103668" y="5073737"/>
            <a:ext cx="1319340" cy="24811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534004" y="5384323"/>
            <a:ext cx="761999" cy="257225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271816" y="5417714"/>
            <a:ext cx="1195388" cy="24709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036676" y="5429633"/>
            <a:ext cx="1445324" cy="250746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519716" y="5798681"/>
            <a:ext cx="761999" cy="257225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098006" y="5792227"/>
            <a:ext cx="1195388" cy="24709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036676" y="5789242"/>
            <a:ext cx="1469132" cy="257692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519716" y="6154470"/>
            <a:ext cx="761999" cy="257225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412333" y="6186190"/>
            <a:ext cx="1195388" cy="24709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143732" y="6186226"/>
            <a:ext cx="1195388" cy="24709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4311" y="885818"/>
            <a:ext cx="1936321" cy="1835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Grammar:</a:t>
            </a: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E+T | T</a:t>
            </a: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TT*F | F</a:t>
            </a:r>
          </a:p>
          <a:p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Fid</a:t>
            </a:r>
            <a:endParaRPr lang="en-US" sz="22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String: </a:t>
            </a: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id+id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*id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647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1" animBg="1"/>
      <p:bldP spid="44" grpId="1" animBg="1"/>
      <p:bldP spid="45" grpId="1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Viable Prefix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set of prefixes </a:t>
            </a:r>
            <a:r>
              <a:rPr lang="en-US" dirty="0" smtClean="0"/>
              <a:t>of right sentential forms that </a:t>
            </a:r>
            <a:r>
              <a:rPr lang="en-US" dirty="0" smtClean="0">
                <a:solidFill>
                  <a:srgbClr val="C00000"/>
                </a:solidFill>
              </a:rPr>
              <a:t>can appear on the stack</a:t>
            </a:r>
            <a:r>
              <a:rPr lang="en-US" dirty="0" smtClean="0"/>
              <a:t> of a shift-reduce parser are called </a:t>
            </a:r>
            <a:r>
              <a:rPr lang="en-US" i="1" dirty="0" smtClean="0"/>
              <a:t>viable prefixes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917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arsing </a:t>
            </a:r>
            <a:r>
              <a:rPr lang="en-US" dirty="0"/>
              <a:t>m</a:t>
            </a:r>
            <a:r>
              <a:rPr lang="en-US" dirty="0" smtClean="0"/>
              <a:t>ethods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9562" y="997142"/>
            <a:ext cx="904875" cy="42862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1755" y="2091704"/>
            <a:ext cx="1985963" cy="43657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down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94768" y="2094739"/>
            <a:ext cx="3258632" cy="4572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Bottom up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arsing (Shift reduce)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12755" y="2813841"/>
            <a:ext cx="2415128" cy="44719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 tracking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14257" y="3470592"/>
            <a:ext cx="2413626" cy="1004732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 without backtracking (predictive Parsing)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84540" y="3779838"/>
            <a:ext cx="1492094" cy="39954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75182" y="2806496"/>
            <a:ext cx="2322105" cy="461884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precedence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40425" y="5632166"/>
            <a:ext cx="973191" cy="37412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LALR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43498" y="4957677"/>
            <a:ext cx="970118" cy="378103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CLR 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27169" y="4305128"/>
            <a:ext cx="970118" cy="352724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SLR </a:t>
            </a:r>
          </a:p>
        </p:txBody>
      </p:sp>
      <p:cxnSp>
        <p:nvCxnSpPr>
          <p:cNvPr id="15" name="AutoShape 14"/>
          <p:cNvCxnSpPr>
            <a:cxnSpLocks noChangeShapeType="1"/>
            <a:stCxn id="4" idx="2"/>
            <a:endCxn id="21" idx="0"/>
          </p:cNvCxnSpPr>
          <p:nvPr/>
        </p:nvCxnSpPr>
        <p:spPr bwMode="auto">
          <a:xfrm flipH="1">
            <a:off x="2394937" y="1425767"/>
            <a:ext cx="2177063" cy="59277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5"/>
          <p:cNvCxnSpPr>
            <a:cxnSpLocks noChangeShapeType="1"/>
            <a:stCxn id="4" idx="2"/>
            <a:endCxn id="32" idx="0"/>
          </p:cNvCxnSpPr>
          <p:nvPr/>
        </p:nvCxnSpPr>
        <p:spPr bwMode="auto">
          <a:xfrm>
            <a:off x="4572000" y="1425767"/>
            <a:ext cx="2250942" cy="59277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/>
          <p:cNvCxnSpPr>
            <a:cxnSpLocks noChangeShapeType="1"/>
          </p:cNvCxnSpPr>
          <p:nvPr/>
        </p:nvCxnSpPr>
        <p:spPr bwMode="auto">
          <a:xfrm>
            <a:off x="683102" y="2528274"/>
            <a:ext cx="2715" cy="1453896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7"/>
          <p:cNvCxnSpPr>
            <a:cxnSpLocks noChangeShapeType="1"/>
          </p:cNvCxnSpPr>
          <p:nvPr/>
        </p:nvCxnSpPr>
        <p:spPr bwMode="auto">
          <a:xfrm>
            <a:off x="677480" y="3041399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149596" y="5320595"/>
            <a:ext cx="1078287" cy="67846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Recursive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escent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152937" y="4639273"/>
            <a:ext cx="1074946" cy="428823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LL(1) 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7465" y="2018539"/>
            <a:ext cx="4034944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805470" y="2018539"/>
            <a:ext cx="4034944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AutoShape 17"/>
          <p:cNvCxnSpPr>
            <a:cxnSpLocks noChangeShapeType="1"/>
          </p:cNvCxnSpPr>
          <p:nvPr/>
        </p:nvCxnSpPr>
        <p:spPr bwMode="auto">
          <a:xfrm>
            <a:off x="668122" y="3971916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7"/>
          <p:cNvCxnSpPr>
            <a:cxnSpLocks noChangeShapeType="1"/>
          </p:cNvCxnSpPr>
          <p:nvPr/>
        </p:nvCxnSpPr>
        <p:spPr bwMode="auto">
          <a:xfrm>
            <a:off x="2002863" y="4868791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7"/>
          <p:cNvCxnSpPr>
            <a:cxnSpLocks noChangeShapeType="1"/>
          </p:cNvCxnSpPr>
          <p:nvPr/>
        </p:nvCxnSpPr>
        <p:spPr bwMode="auto">
          <a:xfrm>
            <a:off x="1988308" y="5647834"/>
            <a:ext cx="1161288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45"/>
          <p:cNvCxnSpPr/>
          <p:nvPr/>
        </p:nvCxnSpPr>
        <p:spPr>
          <a:xfrm flipV="1">
            <a:off x="2002863" y="4475324"/>
            <a:ext cx="0" cy="117251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AutoShape 16"/>
          <p:cNvCxnSpPr>
            <a:cxnSpLocks noChangeShapeType="1"/>
          </p:cNvCxnSpPr>
          <p:nvPr/>
        </p:nvCxnSpPr>
        <p:spPr bwMode="auto">
          <a:xfrm>
            <a:off x="5147162" y="2568301"/>
            <a:ext cx="2715" cy="1453896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17"/>
          <p:cNvCxnSpPr>
            <a:cxnSpLocks noChangeShapeType="1"/>
          </p:cNvCxnSpPr>
          <p:nvPr/>
        </p:nvCxnSpPr>
        <p:spPr bwMode="auto">
          <a:xfrm>
            <a:off x="5141540" y="3081426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17"/>
          <p:cNvCxnSpPr>
            <a:cxnSpLocks noChangeShapeType="1"/>
          </p:cNvCxnSpPr>
          <p:nvPr/>
        </p:nvCxnSpPr>
        <p:spPr bwMode="auto">
          <a:xfrm>
            <a:off x="5132182" y="4011943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17"/>
          <p:cNvCxnSpPr>
            <a:cxnSpLocks noChangeShapeType="1"/>
          </p:cNvCxnSpPr>
          <p:nvPr/>
        </p:nvCxnSpPr>
        <p:spPr bwMode="auto">
          <a:xfrm>
            <a:off x="6484169" y="4475324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17"/>
          <p:cNvCxnSpPr>
            <a:cxnSpLocks noChangeShapeType="1"/>
          </p:cNvCxnSpPr>
          <p:nvPr/>
        </p:nvCxnSpPr>
        <p:spPr bwMode="auto">
          <a:xfrm>
            <a:off x="6501004" y="5153697"/>
            <a:ext cx="1161288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63"/>
          <p:cNvCxnSpPr/>
          <p:nvPr/>
        </p:nvCxnSpPr>
        <p:spPr>
          <a:xfrm flipV="1">
            <a:off x="6482159" y="4178871"/>
            <a:ext cx="2010" cy="1665326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AutoShape 17"/>
          <p:cNvCxnSpPr>
            <a:cxnSpLocks noChangeShapeType="1"/>
          </p:cNvCxnSpPr>
          <p:nvPr/>
        </p:nvCxnSpPr>
        <p:spPr bwMode="auto">
          <a:xfrm>
            <a:off x="6462808" y="5844197"/>
            <a:ext cx="1161288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343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32914</TotalTime>
  <Words>2004</Words>
  <Application>Microsoft Office PowerPoint</Application>
  <PresentationFormat>On-screen Show (4:3)</PresentationFormat>
  <Paragraphs>814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System Programming  and Compiler Construction (Course Code - CE61) Lecture #12</vt:lpstr>
      <vt:lpstr>Bottom-Up Parsing</vt:lpstr>
      <vt:lpstr>Classification of parsing methods</vt:lpstr>
      <vt:lpstr>Handle &amp; Handle pruning</vt:lpstr>
      <vt:lpstr>Exercise </vt:lpstr>
      <vt:lpstr>Shift reduce parser</vt:lpstr>
      <vt:lpstr>Example: Shift reduce parser</vt:lpstr>
      <vt:lpstr>Viable Prefix</vt:lpstr>
      <vt:lpstr>Parsing methods</vt:lpstr>
      <vt:lpstr>Operator precedence parsing</vt:lpstr>
      <vt:lpstr>Precedence &amp; associativity of operators</vt:lpstr>
      <vt:lpstr>Steps of operator precedence parsing</vt:lpstr>
      <vt:lpstr>Leading &amp; Trailing</vt:lpstr>
      <vt:lpstr>Rules to establish a relation</vt:lpstr>
      <vt:lpstr>Example: Operator precedence parsing</vt:lpstr>
      <vt:lpstr>Example: Operator precedence parsing</vt:lpstr>
      <vt:lpstr>Example: Operator precedence parsing</vt:lpstr>
      <vt:lpstr>Example: Operator precedence parsing</vt:lpstr>
      <vt:lpstr>Example: Operator precedence parsing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4 Pushdown Automata</dc:title>
  <cp:lastModifiedBy>AVN</cp:lastModifiedBy>
  <cp:revision>2330</cp:revision>
  <dcterms:created xsi:type="dcterms:W3CDTF">2013-05-17T03:00:03Z</dcterms:created>
  <dcterms:modified xsi:type="dcterms:W3CDTF">2021-02-08T04:24:31Z</dcterms:modified>
</cp:coreProperties>
</file>