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09" r:id="rId2"/>
    <p:sldId id="610" r:id="rId3"/>
    <p:sldId id="557" r:id="rId4"/>
    <p:sldId id="549" r:id="rId5"/>
    <p:sldId id="4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12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F5F9"/>
    <a:srgbClr val="CDFFFF"/>
    <a:srgbClr val="1EB241"/>
    <a:srgbClr val="000099"/>
    <a:srgbClr val="E329C0"/>
    <a:srgbClr val="32C5CC"/>
    <a:srgbClr val="A5DCE3"/>
    <a:srgbClr val="DE3E3E"/>
    <a:srgbClr val="538CFF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2101" autoAdjust="0"/>
  </p:normalViewPr>
  <p:slideViewPr>
    <p:cSldViewPr>
      <p:cViewPr>
        <p:scale>
          <a:sx n="50" d="100"/>
          <a:sy n="50" d="100"/>
        </p:scale>
        <p:origin x="-199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AC31E-2F89-4B44-8AA7-41FEDFB2DCB5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9F0C-91F8-4365-BC3D-659552BF8C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DAEC9C6-1CE4-4880-838A-FB85AC35DCB4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32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14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Module 3.3 - Syntax Analysis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Sardar Patel Institute of Technology, Mumbai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0" y="6507230"/>
            <a:ext cx="4648200" cy="350769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Module 3.3 - Syntax Analysis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507229"/>
            <a:ext cx="4495800" cy="354498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Sardar Patel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Technology, Mumbai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ktangel 11"/>
          <p:cNvSpPr/>
          <p:nvPr userDrawn="1"/>
        </p:nvSpPr>
        <p:spPr>
          <a:xfrm>
            <a:off x="4017064" y="6507231"/>
            <a:ext cx="631136" cy="3613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3600450"/>
          </a:xfrm>
        </p:spPr>
        <p:txBody>
          <a:bodyPr>
            <a:noAutofit/>
          </a:bodyPr>
          <a:lstStyle/>
          <a:p>
            <a: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</a:pP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System Programming 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and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Compiler Construction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(Course Code - CE61)</a:t>
            </a:r>
            <a:b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</a:br>
            <a:r>
              <a:rPr lang="en-US" sz="3600" dirty="0" smtClean="0">
                <a:solidFill>
                  <a:srgbClr val="04617B"/>
                </a:solidFill>
                <a:ea typeface="+mj-ea"/>
                <a:cs typeface="+mj-cs"/>
              </a:rPr>
              <a:t>Lecture #11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858000" cy="1752600"/>
          </a:xfrm>
        </p:spPr>
        <p:txBody>
          <a:bodyPr anchor="b"/>
          <a:lstStyle/>
          <a:p>
            <a:r>
              <a:rPr lang="en-US" sz="2800" dirty="0" smtClean="0">
                <a:solidFill>
                  <a:schemeClr val="tx1"/>
                </a:solidFill>
              </a:rPr>
              <a:t>Dr. Anant V Nimkar PhD(CSE-IIT </a:t>
            </a:r>
            <a:r>
              <a:rPr lang="en-US" sz="2800" dirty="0" err="1" smtClean="0">
                <a:solidFill>
                  <a:schemeClr val="tx1"/>
                </a:solidFill>
              </a:rPr>
              <a:t>Kharagpur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Associate Professor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33600" y="6019800"/>
            <a:ext cx="512445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</a:rPr>
              <a:t>Department of Computer Engineering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</a:rPr>
              <a:t>Sardar Patel Institute of Technology 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construct predictive parsing table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 of the grammar, do steps 2 and 3.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each terminal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/>
                </a:r>
                <a:r>
                  <a:rPr lang="en-US" dirty="0"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 smtClean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,$]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Make each undefined entry of M be error.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459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LL(1)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E+T | 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T*F | 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E) | 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Step 1</a:t>
            </a:r>
            <a:r>
              <a:rPr lang="en-US" dirty="0"/>
              <a:t>: Remove left recursion</a:t>
            </a:r>
          </a:p>
          <a:p>
            <a:pPr marL="0" indent="0">
              <a:buNone/>
            </a:pPr>
            <a:r>
              <a:rPr lang="en-US" dirty="0"/>
              <a:t>	E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TE’</a:t>
            </a:r>
          </a:p>
          <a:p>
            <a:pPr marL="0" indent="0">
              <a:buNone/>
            </a:pPr>
            <a:r>
              <a:rPr lang="en-US" dirty="0"/>
              <a:t>	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+TE’ | ϵ</a:t>
            </a:r>
          </a:p>
          <a:p>
            <a:pPr marL="0" indent="0">
              <a:buNone/>
            </a:pPr>
            <a:r>
              <a:rPr lang="en-US" dirty="0"/>
              <a:t>	T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FT’</a:t>
            </a:r>
          </a:p>
          <a:p>
            <a:pPr marL="0" indent="0">
              <a:buNone/>
            </a:pPr>
            <a:r>
              <a:rPr lang="en-US" dirty="0"/>
              <a:t>	T’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*FT’ | ϵ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(E) | id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8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TE’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FT’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First(F)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id</a:t>
            </a:r>
            <a:endParaRPr lang="en-US" sz="2200" b="1" dirty="0"/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0199" y="148425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660199" y="1855092"/>
          <a:ext cx="211696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242"/>
                <a:gridCol w="529242"/>
                <a:gridCol w="529242"/>
                <a:gridCol w="529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63275" y="1496167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First(A)=First(Y1)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657856" y="345138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2657856" y="3822224"/>
          <a:ext cx="211931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9828"/>
                <a:gridCol w="529828"/>
                <a:gridCol w="529828"/>
                <a:gridCol w="5298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Y</a:t>
                      </a:r>
                      <a:r>
                        <a:rPr lang="en-US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889271" y="3451384"/>
            <a:ext cx="1905000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First(A)=First(Y1)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7790" y="2199356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FIRST(E)=FIRST(T)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91602" y="4150357"/>
            <a:ext cx="272975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FIRST(T)=FIRST(F)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3352049" y="9695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H="1" flipV="1">
            <a:off x="3351157" y="171172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3329638" y="2940476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H="1" flipV="1">
            <a:off x="3328746" y="368264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204655" y="514838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6" name="Curved Connector 25"/>
          <p:cNvCxnSpPr/>
          <p:nvPr/>
        </p:nvCxnSpPr>
        <p:spPr>
          <a:xfrm rot="5400000" flipH="1" flipV="1">
            <a:off x="1977187" y="4650309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1989742" y="54033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011870605"/>
                  </p:ext>
                </p:extLst>
              </p:nvPr>
            </p:nvGraphicFramePr>
            <p:xfrm>
              <a:off x="1204655" y="5525673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738856" y="5137372"/>
          <a:ext cx="1683196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0196"/>
                <a:gridCol w="5334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36" name="Curved Connector 35"/>
          <p:cNvCxnSpPr/>
          <p:nvPr/>
        </p:nvCxnSpPr>
        <p:spPr>
          <a:xfrm rot="5400000" flipH="1" flipV="1">
            <a:off x="6511388" y="4639294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6523943" y="5392357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64643015"/>
                  </p:ext>
                </p:extLst>
              </p:nvPr>
            </p:nvGraphicFramePr>
            <p:xfrm>
              <a:off x="5738856" y="5507611"/>
              <a:ext cx="168319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40196"/>
                    <a:gridCol w="533400"/>
                    <a:gridCol w="609600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8000" t="-9091" r="-2000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Rectangle 41"/>
              <p:cNvSpPr/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000" y="5487619"/>
                <a:ext cx="2116570" cy="741680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Rectangle 42"/>
              <p:cNvSpPr/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353" y="5535215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5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16266" y="6073039"/>
            <a:ext cx="1676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FIRST(F)={ (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31406" y="6076306"/>
            <a:ext cx="834019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055207" y="4419427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81620" y="3670862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61443" y="2926766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368422" y="4243714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 {(,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18583" y="2295421"/>
            <a:ext cx="121462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= {(, id }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07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9" grpId="0"/>
      <p:bldP spid="42" grpId="0" animBg="1"/>
      <p:bldP spid="43" grpId="0" animBg="1"/>
      <p:bldP spid="10" grpId="0"/>
      <p:bldP spid="44" grpId="0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First(E’)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+TE’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664030485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541904396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81629836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Rectangle 41"/>
              <p:cNvSpPr/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2" y="23740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FIRST(E’)={ +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25768" y="3291519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8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10" grpId="0"/>
      <p:bldP spid="44" grpId="0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48" y="957886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Step 2</a:t>
            </a:r>
            <a:r>
              <a:rPr lang="en-US" sz="2200" dirty="0"/>
              <a:t>: Compute </a:t>
            </a:r>
            <a:r>
              <a:rPr lang="en-US" sz="2200" dirty="0" smtClean="0"/>
              <a:t>FIRST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</a:rPr>
              <a:t>First(T’)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3272136" y="194788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 flipV="1">
            <a:off x="3284691" y="270094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237990637"/>
                  </p:ext>
                </p:extLst>
              </p:nvPr>
            </p:nvGraphicFramePr>
            <p:xfrm>
              <a:off x="2499604" y="2816800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3448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9405005"/>
                  </p:ext>
                </p:extLst>
              </p:nvPr>
            </p:nvGraphicFramePr>
            <p:xfrm>
              <a:off x="2483800" y="4490250"/>
              <a:ext cx="1591056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T’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Curved Connector 35"/>
          <p:cNvCxnSpPr/>
          <p:nvPr/>
        </p:nvCxnSpPr>
        <p:spPr>
          <a:xfrm rot="5400000" flipH="1" flipV="1">
            <a:off x="3256332" y="3992172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 flipV="1">
            <a:off x="3268887" y="4745235"/>
            <a:ext cx="12700" cy="10058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sz="2000" i="1" dirty="0">
                            <a:solidFill>
                              <a:srgbClr val="C00000"/>
                            </a:solidFill>
                            <a:latin typeface="+mj-lt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0690397"/>
                  </p:ext>
                </p:extLst>
              </p:nvPr>
            </p:nvGraphicFramePr>
            <p:xfrm>
              <a:off x="2483800" y="4860489"/>
              <a:ext cx="1591056" cy="3962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2299" t="-9091" r="-229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Rectangle 41"/>
              <p:cNvSpPr/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1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240" y="2466786"/>
                <a:ext cx="2116570" cy="741680"/>
              </a:xfrm>
              <a:prstGeom prst="rect">
                <a:avLst/>
              </a:prstGeom>
              <a:blipFill rotWithShape="0">
                <a:blip r:embed="rId5"/>
                <a:stretch>
                  <a:fillRect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Rectangle 42"/>
              <p:cNvSpPr/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Rule 2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add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r>
                  <a:rPr lang="en-US" dirty="0">
                    <a:solidFill>
                      <a:srgbClr val="C00000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37" y="4469762"/>
                <a:ext cx="2116570" cy="741680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76600" y="5964517"/>
            <a:ext cx="17526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FIRST(T’)={ *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16543" y="5858563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7437649" y="249736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7437650" y="286648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437649" y="3237268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7437650" y="3610002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7437649" y="3977174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</a:t>
                      </a:r>
                      <a:r>
                        <a:rPr lang="en-US" b="0" baseline="0" dirty="0" smtClean="0"/>
                        <a:t> *, </a:t>
                      </a:r>
                      <a:r>
                        <a:rPr lang="en-US" b="0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437650" y="4353497"/>
          <a:ext cx="1459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44885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8039836" y="4051801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2499605" y="2445206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2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10" grpId="0"/>
      <p:bldP spid="44" grpId="0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35424" y="2027234"/>
            <a:ext cx="3322376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Rule 1: Place $ in FOLLOW(E)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0066" y="5562600"/>
            <a:ext cx="2057400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FOLLOW(E)={ $,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218212" y="3472180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173392267"/>
                  </p:ext>
                </p:extLst>
              </p:nvPr>
            </p:nvGraphicFramePr>
            <p:xfrm>
              <a:off x="1218211" y="3843020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478766" y="3461585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3340449" y="3245738"/>
            <a:ext cx="12700" cy="475488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3340449" y="3974589"/>
            <a:ext cx="12700" cy="475488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126854" y="5451838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20818" y="2938841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49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FOLLOW(E’)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FOLLOW(E’)={ $,)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80550141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229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51768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3068" y="3304861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711203472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1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ETE’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FOLLOW(T)={ 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92459772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867766723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582109" y="3858129"/>
            <a:ext cx="12700" cy="155448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599694" y="4614514"/>
            <a:ext cx="12700" cy="155448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44932" y="2501874"/>
            <a:ext cx="12700" cy="475488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48868" y="3245624"/>
            <a:ext cx="12700" cy="475488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60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E’+TE’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FOLLOW(T)={ 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561691570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1299" y="3685736"/>
            <a:ext cx="666955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18877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53609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718020" y="24599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610551353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864" t="-9836" r="-2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2299" t="-9836" r="-344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1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FOLLOW(T’)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  <a:endParaRPr lang="en-U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2" y="5952973"/>
            <a:ext cx="2430477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FOLLOW(T’)={+ $,)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922770385"/>
                  </p:ext>
                </p:extLst>
              </p:nvPr>
            </p:nvGraphicFramePr>
            <p:xfrm>
              <a:off x="1569908" y="3111493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2299" t="-9677" r="-10229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18"/>
          <p:cNvSpPr/>
          <p:nvPr/>
        </p:nvSpPr>
        <p:spPr>
          <a:xfrm>
            <a:off x="3830463" y="2730058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2649456" y="1911343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2644189" y="2659373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00020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08893" y="4060320"/>
            <a:ext cx="733651" cy="24972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12140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424391123"/>
                  </p:ext>
                </p:extLst>
              </p:nvPr>
            </p:nvGraphicFramePr>
            <p:xfrm>
              <a:off x="1539425" y="5022354"/>
              <a:ext cx="2121408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2299" t="-9677" r="-10229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8973" y="382220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706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0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5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53400" cy="1470025"/>
          </a:xfrm>
        </p:spPr>
        <p:txBody>
          <a:bodyPr/>
          <a:lstStyle/>
          <a:p>
            <a:r>
              <a:rPr lang="en-US" smtClean="0"/>
              <a:t>Top-Down Parsing</a:t>
            </a: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7315200" cy="2895600"/>
          </a:xfrm>
        </p:spPr>
        <p:txBody>
          <a:bodyPr>
            <a:normAutofit lnSpcReduction="10000"/>
          </a:bodyPr>
          <a:lstStyle/>
          <a:p>
            <a:pPr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Types of Parsing Methods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Top-Down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Bottom-Up Parsing</a:t>
            </a:r>
          </a:p>
          <a:p>
            <a:pPr marL="0" lvl="1" algn="l">
              <a:spcBef>
                <a:spcPts val="650"/>
              </a:spcBef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Top-Down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chemeClr val="tx1"/>
                </a:solidFill>
              </a:rPr>
              <a:t>Recursive-Descent Parsing</a:t>
            </a:r>
          </a:p>
          <a:p>
            <a:pPr lvl="1" algn="l">
              <a:buFont typeface="Courier New" pitchFamily="49" charset="0"/>
              <a:buChar char="o"/>
              <a:defRPr/>
            </a:pPr>
            <a:r>
              <a:rPr lang="en-US" dirty="0" smtClean="0">
                <a:solidFill>
                  <a:srgbClr val="FF0000"/>
                </a:solidFill>
              </a:rPr>
              <a:t>LL(1) &amp; Non-recursive Predictive Parsing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FOLLOW(F)={ *,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03320281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1009586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+ ,$ , )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539426" y="4651514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594231178"/>
                  </p:ext>
                </p:extLst>
              </p:nvPr>
            </p:nvGraphicFramePr>
            <p:xfrm>
              <a:off x="1539425" y="5022354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419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12986" y="3862442"/>
            <a:ext cx="12700" cy="1572768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13435" y="4590185"/>
            <a:ext cx="12700" cy="1572768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57989" y="2458620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72737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5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</a:t>
            </a:r>
            <a:r>
              <a:rPr lang="en-US" dirty="0"/>
              <a:t>: Compute </a:t>
            </a:r>
            <a:r>
              <a:rPr lang="en-US" dirty="0" smtClean="0"/>
              <a:t>FOLLOW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FOLLOW(F)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270027" y="2497362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0029" y="2864732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270027" y="3242830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70027" y="362053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270027" y="3997997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270027" y="4376095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979723" y="5952973"/>
            <a:ext cx="2221466" cy="420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FOLLOW(F)={ *,+,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69909" y="2740653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756830756"/>
                  </p:ext>
                </p:extLst>
              </p:nvPr>
            </p:nvGraphicFramePr>
            <p:xfrm>
              <a:off x="1569908" y="3111493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98864" t="-9677" r="-200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2299" t="-9677" r="-2299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ectangle 23"/>
          <p:cNvSpPr/>
          <p:nvPr/>
        </p:nvSpPr>
        <p:spPr>
          <a:xfrm>
            <a:off x="4857814" y="5858546"/>
            <a:ext cx="834020" cy="609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$, )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90981" y="4407536"/>
            <a:ext cx="830453" cy="311011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99980" y="4640919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3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2665903" y="3806474"/>
            <a:ext cx="12700" cy="1645920"/>
          </a:xfrm>
          <a:prstGeom prst="curvedConnector3">
            <a:avLst>
              <a:gd name="adj1" fmla="val 4258055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 flipV="1">
            <a:off x="2655910" y="4570234"/>
            <a:ext cx="12700" cy="1645920"/>
          </a:xfrm>
          <a:prstGeom prst="curvedConnector3">
            <a:avLst>
              <a:gd name="adj1" fmla="val 3925748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14562" y="2726590"/>
            <a:ext cx="1903577" cy="74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Rule 2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698274" y="2472683"/>
            <a:ext cx="12700" cy="548640"/>
          </a:xfrm>
          <a:prstGeom prst="curvedConnector3">
            <a:avLst>
              <a:gd name="adj1" fmla="val 4258055"/>
            </a:avLst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 flipV="1">
            <a:off x="3698274" y="3209048"/>
            <a:ext cx="12700" cy="548640"/>
          </a:xfrm>
          <a:prstGeom prst="curvedConnector3">
            <a:avLst>
              <a:gd name="adj1" fmla="val 3925748"/>
            </a:avLst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572409" y="4646897"/>
          <a:ext cx="265176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30352"/>
                <a:gridCol w="530352"/>
                <a:gridCol w="530352"/>
                <a:gridCol w="530352"/>
                <a:gridCol w="5303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dirty="0" smtClean="0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en-US" sz="1800" b="1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833487874"/>
                  </p:ext>
                </p:extLst>
              </p:nvPr>
            </p:nvGraphicFramePr>
            <p:xfrm>
              <a:off x="1572408" y="5017737"/>
              <a:ext cx="265176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30352"/>
                    <a:gridCol w="530352"/>
                    <a:gridCol w="530352"/>
                    <a:gridCol w="530352"/>
                    <a:gridCol w="53035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 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ym typeface="Wingdings" panose="05000000000000000000" pitchFamily="2" charset="2"/>
                            </a:rPr>
                            <a:t>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8864" t="-9836" r="-20113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B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2299" t="-9836" r="-344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ectangle 33"/>
          <p:cNvSpPr/>
          <p:nvPr/>
        </p:nvSpPr>
        <p:spPr>
          <a:xfrm>
            <a:off x="4812554" y="5782345"/>
            <a:ext cx="1542986" cy="762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}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sz="2200" b="1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7649" y="990600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75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marL="0" indent="0">
              <a:buNone/>
            </a:pPr>
            <a:r>
              <a:rPr lang="en-US" dirty="0" smtClean="0"/>
              <a:t>a=FIRST(TE’)={ (,id }</a:t>
            </a:r>
          </a:p>
          <a:p>
            <a:pPr marL="0" indent="0">
              <a:buNone/>
            </a:pPr>
            <a:r>
              <a:rPr lang="en-US" dirty="0" smtClean="0"/>
              <a:t>M[E,(]=E</a:t>
            </a:r>
            <a:r>
              <a:rPr lang="en-US" dirty="0" smtClean="0">
                <a:sym typeface="Wingdings" panose="05000000000000000000" pitchFamily="2" charset="2"/>
              </a:rPr>
              <a:t>TE’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E,id</a:t>
            </a:r>
            <a:r>
              <a:rPr lang="en-US" dirty="0" smtClean="0"/>
              <a:t>]=</a:t>
            </a:r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TE</a:t>
            </a:r>
            <a:r>
              <a:rPr lang="en-US" dirty="0" smtClean="0">
                <a:sym typeface="Wingdings" panose="05000000000000000000" pitchFamily="2" charset="2"/>
              </a:rPr>
              <a:t>’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793671" y="2412685"/>
            <a:ext cx="609600" cy="19091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6300" y="2377509"/>
            <a:ext cx="723900" cy="282642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1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+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=FIRST(+TE’)={ + }</a:t>
            </a:r>
          </a:p>
          <a:p>
            <a:pPr marL="0" indent="0">
              <a:buNone/>
            </a:pPr>
            <a:r>
              <a:rPr lang="en-US" dirty="0" smtClean="0"/>
              <a:t>M[E’,+]=E’</a:t>
            </a:r>
            <a:r>
              <a:rPr lang="en-US" dirty="0" smtClean="0">
                <a:sym typeface="Wingdings" panose="05000000000000000000" pitchFamily="2" charset="2"/>
              </a:rPr>
              <a:t>+TE’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52600" y="2741526"/>
            <a:ext cx="838200" cy="30647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1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Step 3: Construct predictive parsing 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E’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b=FOLLOW(E’)={ $,) }</a:t>
            </a:r>
          </a:p>
          <a:p>
            <a:pPr marL="0" indent="0">
              <a:buNone/>
            </a:pPr>
            <a:r>
              <a:rPr lang="en-US" dirty="0" smtClean="0"/>
              <a:t>M[E’,$]=E’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dirty="0"/>
              <a:t>M[E</a:t>
            </a:r>
            <a:r>
              <a:rPr lang="en-US" dirty="0" smtClean="0"/>
              <a:t>’,)]=</a:t>
            </a:r>
            <a:r>
              <a:rPr lang="en-US" dirty="0"/>
              <a:t>E’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45740" y="2750050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2905" y="2737201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851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FT’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a=FIRST(FT’)={ (,id }</a:t>
            </a:r>
          </a:p>
          <a:p>
            <a:pPr marL="0" indent="0">
              <a:buNone/>
            </a:pPr>
            <a:r>
              <a:rPr lang="en-US" dirty="0" smtClean="0"/>
              <a:t>M[T,(]=T</a:t>
            </a:r>
            <a:r>
              <a:rPr lang="en-US" dirty="0" smtClean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T,id</a:t>
            </a:r>
            <a:r>
              <a:rPr lang="en-US" dirty="0" smtClean="0"/>
              <a:t>]=</a:t>
            </a:r>
            <a:r>
              <a:rPr lang="en-US" dirty="0"/>
              <a:t>T</a:t>
            </a:r>
            <a:r>
              <a:rPr lang="en-US" dirty="0">
                <a:sym typeface="Wingdings" panose="05000000000000000000" pitchFamily="2" charset="2"/>
              </a:rPr>
              <a:t>FT’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54692" y="3138433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9148" y="3115762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9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3: Construct predictive parsing 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T’*FT’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a=FIRST(*FT’)={ * }</a:t>
            </a:r>
          </a:p>
          <a:p>
            <a:pPr marL="0" indent="0">
              <a:buNone/>
            </a:pPr>
            <a:r>
              <a:rPr lang="en-US" dirty="0" smtClean="0"/>
              <a:t>M[T’,*]=T’</a:t>
            </a:r>
            <a:r>
              <a:rPr lang="en-US" dirty="0" smtClean="0">
                <a:sym typeface="Wingdings" panose="05000000000000000000" pitchFamily="2" charset="2"/>
              </a:rPr>
              <a:t>*FT’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757948" y="3490468"/>
            <a:ext cx="838200" cy="290035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37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bIns="0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3: Construct predictive parsing </a:t>
            </a:r>
            <a:r>
              <a:rPr lang="en-US" dirty="0" smtClean="0"/>
              <a:t>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T’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b=FOLLOW(T’)={ +,$,) }</a:t>
            </a:r>
          </a:p>
          <a:p>
            <a:pPr marL="0" indent="0">
              <a:buNone/>
            </a:pPr>
            <a:r>
              <a:rPr lang="en-US" sz="2200" dirty="0" smtClean="0"/>
              <a:t>M[T’,+]=T’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0" indent="0">
              <a:buNone/>
            </a:pPr>
            <a:r>
              <a:rPr lang="en-US" sz="2200" dirty="0"/>
              <a:t>M[T</a:t>
            </a:r>
            <a:r>
              <a:rPr lang="en-US" sz="2200" dirty="0" smtClean="0"/>
              <a:t>’,$]=</a:t>
            </a:r>
            <a:r>
              <a:rPr lang="en-US" sz="2200" dirty="0"/>
              <a:t>T’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/>
              <a:t>M[T</a:t>
            </a:r>
            <a:r>
              <a:rPr lang="en-US" sz="2200" dirty="0" smtClean="0"/>
              <a:t>’,)]=</a:t>
            </a:r>
            <a:r>
              <a:rPr lang="en-US" sz="2200" dirty="0"/>
              <a:t>T’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  <a:endParaRPr lang="en-US" sz="2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3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b = follow(A)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A,b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767348" y="349046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6202" y="349046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72922" y="3492396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2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F(E)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a=FIRST((E))={ ( }</a:t>
            </a:r>
          </a:p>
          <a:p>
            <a:pPr marL="0" indent="0">
              <a:buNone/>
            </a:pPr>
            <a:r>
              <a:rPr lang="en-US" dirty="0" smtClean="0"/>
              <a:t>M[F,(]=F</a:t>
            </a:r>
            <a:r>
              <a:rPr lang="en-US" dirty="0" smtClean="0">
                <a:sym typeface="Wingdings" panose="05000000000000000000" pitchFamily="2" charset="2"/>
              </a:rPr>
              <a:t>(E)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25196" y="3859784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2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Step 3: Construct predictive parsing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Fid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a=FIRST(id)={ id }</a:t>
            </a:r>
          </a:p>
          <a:p>
            <a:pPr marL="0" indent="0">
              <a:buNone/>
            </a:pPr>
            <a:r>
              <a:rPr lang="en-US" dirty="0" smtClean="0"/>
              <a:t>M[</a:t>
            </a:r>
            <a:r>
              <a:rPr lang="en-US" dirty="0" err="1" smtClean="0"/>
              <a:t>F,id</a:t>
            </a:r>
            <a:r>
              <a:rPr lang="en-US" dirty="0" smtClean="0"/>
              <a:t>]=</a:t>
            </a:r>
            <a:r>
              <a:rPr lang="en-US" dirty="0" err="1" smtClean="0"/>
              <a:t>F</a:t>
            </a:r>
            <a:r>
              <a:rPr lang="en-US" dirty="0" err="1" smtClean="0">
                <a:sym typeface="Wingdings" panose="05000000000000000000" pitchFamily="2" charset="2"/>
              </a:rPr>
              <a:t>id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Symbol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Rule: 2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a = first(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M[</a:t>
                </a:r>
                <a:r>
                  <a:rPr lang="en-US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A,a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] = 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572000"/>
                <a:ext cx="2667000" cy="1524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97192" y="3864723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67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</a:t>
            </a:r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9562" y="1264603"/>
            <a:ext cx="904875" cy="4286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1755" y="2359165"/>
            <a:ext cx="1985963" cy="43657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down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94768" y="2362200"/>
            <a:ext cx="3258632" cy="4572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 up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arsing (Shift reduce)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2755" y="3081302"/>
            <a:ext cx="2415128" cy="44719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tracking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4257" y="3738053"/>
            <a:ext cx="2413626" cy="100473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without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acktracking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redictive parsing)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4540" y="4047299"/>
            <a:ext cx="1492094" cy="39954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75182" y="3073957"/>
            <a:ext cx="2322105" cy="46188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precedence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0425" y="5899627"/>
            <a:ext cx="973191" cy="3741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LALR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43498" y="5225138"/>
            <a:ext cx="970118" cy="37810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7169" y="4572589"/>
            <a:ext cx="970118" cy="352724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SLR </a:t>
            </a:r>
          </a:p>
        </p:txBody>
      </p:sp>
      <p:cxnSp>
        <p:nvCxnSpPr>
          <p:cNvPr id="15" name="AutoShape 14"/>
          <p:cNvCxnSpPr>
            <a:cxnSpLocks noChangeShapeType="1"/>
            <a:stCxn id="4" idx="2"/>
            <a:endCxn id="21" idx="0"/>
          </p:cNvCxnSpPr>
          <p:nvPr/>
        </p:nvCxnSpPr>
        <p:spPr bwMode="auto">
          <a:xfrm flipH="1">
            <a:off x="2394937" y="1693228"/>
            <a:ext cx="2177063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4" idx="2"/>
            <a:endCxn id="32" idx="0"/>
          </p:cNvCxnSpPr>
          <p:nvPr/>
        </p:nvCxnSpPr>
        <p:spPr bwMode="auto">
          <a:xfrm>
            <a:off x="4572000" y="1693228"/>
            <a:ext cx="2250942" cy="59277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683102" y="2795735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>
            <a:off x="677480" y="3308860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49596" y="5588056"/>
            <a:ext cx="1078287" cy="67846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52937" y="4906734"/>
            <a:ext cx="1074946" cy="42882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LL(1) 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465" y="2286000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5470" y="2286000"/>
            <a:ext cx="4034944" cy="426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utoShape 17"/>
          <p:cNvCxnSpPr>
            <a:cxnSpLocks noChangeShapeType="1"/>
          </p:cNvCxnSpPr>
          <p:nvPr/>
        </p:nvCxnSpPr>
        <p:spPr bwMode="auto">
          <a:xfrm>
            <a:off x="668122" y="4239377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17"/>
          <p:cNvCxnSpPr>
            <a:cxnSpLocks noChangeShapeType="1"/>
          </p:cNvCxnSpPr>
          <p:nvPr/>
        </p:nvCxnSpPr>
        <p:spPr bwMode="auto">
          <a:xfrm>
            <a:off x="2002863" y="5136252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7"/>
          <p:cNvCxnSpPr>
            <a:cxnSpLocks noChangeShapeType="1"/>
          </p:cNvCxnSpPr>
          <p:nvPr/>
        </p:nvCxnSpPr>
        <p:spPr bwMode="auto">
          <a:xfrm>
            <a:off x="1988308" y="5915295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Straight Connector 45"/>
          <p:cNvCxnSpPr/>
          <p:nvPr/>
        </p:nvCxnSpPr>
        <p:spPr>
          <a:xfrm flipV="1">
            <a:off x="2002863" y="4742785"/>
            <a:ext cx="0" cy="117251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AutoShape 16"/>
          <p:cNvCxnSpPr>
            <a:cxnSpLocks noChangeShapeType="1"/>
          </p:cNvCxnSpPr>
          <p:nvPr/>
        </p:nvCxnSpPr>
        <p:spPr bwMode="auto">
          <a:xfrm>
            <a:off x="5147162" y="2835762"/>
            <a:ext cx="2715" cy="1453896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AutoShape 17"/>
          <p:cNvCxnSpPr>
            <a:cxnSpLocks noChangeShapeType="1"/>
          </p:cNvCxnSpPr>
          <p:nvPr/>
        </p:nvCxnSpPr>
        <p:spPr bwMode="auto">
          <a:xfrm>
            <a:off x="5141540" y="3348887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17"/>
          <p:cNvCxnSpPr>
            <a:cxnSpLocks noChangeShapeType="1"/>
          </p:cNvCxnSpPr>
          <p:nvPr/>
        </p:nvCxnSpPr>
        <p:spPr bwMode="auto">
          <a:xfrm>
            <a:off x="5132182" y="4279404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>
            <a:off x="6484169" y="4742785"/>
            <a:ext cx="1143000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AutoShape 17"/>
          <p:cNvCxnSpPr>
            <a:cxnSpLocks noChangeShapeType="1"/>
          </p:cNvCxnSpPr>
          <p:nvPr/>
        </p:nvCxnSpPr>
        <p:spPr bwMode="auto">
          <a:xfrm>
            <a:off x="6501004" y="5421158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Connector 63"/>
          <p:cNvCxnSpPr/>
          <p:nvPr/>
        </p:nvCxnSpPr>
        <p:spPr>
          <a:xfrm flipV="1">
            <a:off x="6482159" y="4446332"/>
            <a:ext cx="2010" cy="166532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AutoShape 17"/>
          <p:cNvCxnSpPr>
            <a:cxnSpLocks noChangeShapeType="1"/>
          </p:cNvCxnSpPr>
          <p:nvPr/>
        </p:nvCxnSpPr>
        <p:spPr bwMode="auto">
          <a:xfrm>
            <a:off x="6462808" y="6111658"/>
            <a:ext cx="1161288" cy="1042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11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A1C7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Make each undefined entry of table be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90500" y="1589301"/>
          <a:ext cx="6134100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7700"/>
                <a:gridCol w="838200"/>
                <a:gridCol w="990600"/>
                <a:gridCol w="1028700"/>
                <a:gridCol w="876300"/>
                <a:gridCol w="876300"/>
                <a:gridCol w="8763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483873" y="1589301"/>
          <a:ext cx="2492974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3"/>
                <a:gridCol w="914400"/>
                <a:gridCol w="9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First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483875" y="1956671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3873" y="2334769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 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𝜖 </a:t>
                      </a:r>
                      <a:r>
                        <a:rPr lang="en-US" b="0" dirty="0" smtClean="0"/>
                        <a:t>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483873" y="2712478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6483873" y="3089936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*,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𝜖</a:t>
                      </a:r>
                      <a:r>
                        <a:rPr lang="en-US" b="0" dirty="0" smtClean="0"/>
                        <a:t>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+,$,)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483873" y="3468034"/>
          <a:ext cx="2492972" cy="3743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4172"/>
                <a:gridCol w="914400"/>
                <a:gridCol w="914400"/>
              </a:tblGrid>
              <a:tr h="374369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 (,id 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{*,+,$,)}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543956" y="4755724"/>
            <a:ext cx="1692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TE’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E’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+TE’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FT’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T’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*FT’ | ϵ</a:t>
            </a:r>
          </a:p>
          <a:p>
            <a:pPr defTabSz="1143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F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(E) | id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42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LL(1) </a:t>
            </a:r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4: Parse the string 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id + id * id 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99100" y="1435695"/>
          <a:ext cx="4001728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7"/>
                <a:gridCol w="14677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Wingdings" panose="05000000000000000000" pitchFamily="2" charset="2"/>
                        </a:rPr>
                        <a:t>INPUT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99100" y="180653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99100" y="2177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+id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99100" y="2558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99100" y="2939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+id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99100" y="332037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99100" y="40629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TE’$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E’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+TE’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99098" y="368346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+</a:t>
                      </a:r>
                      <a:r>
                        <a:rPr lang="en-US" b="0" dirty="0" smtClean="0"/>
                        <a:t>id*id$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4586752" y="4831863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99100" y="443289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4586752" y="5211952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99098" y="481345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589910" y="557410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T’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589910" y="4462105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n-US" b="0" dirty="0" smtClean="0"/>
                        <a:t>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586752" y="5932437"/>
          <a:ext cx="400173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$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E’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99098" y="5943156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FT’E’$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</a:t>
                      </a:r>
                      <a:r>
                        <a:rPr lang="en-US" b="0" dirty="0" smtClean="0">
                          <a:sym typeface="Wingdings" panose="05000000000000000000" pitchFamily="2" charset="2"/>
                        </a:rPr>
                        <a:t>*FT’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199098" y="5560389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T’</a:t>
                      </a:r>
                      <a:r>
                        <a:rPr lang="en-US" b="0" dirty="0" smtClean="0"/>
                        <a:t>E’$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lang="en-US" b="0" dirty="0" smtClean="0"/>
                        <a:t>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199098" y="5180561"/>
          <a:ext cx="400173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66132"/>
                <a:gridCol w="1467798"/>
                <a:gridCol w="146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err="1" smtClean="0"/>
                        <a:t>T’E</a:t>
                      </a:r>
                      <a:r>
                        <a:rPr lang="en-US" b="0" dirty="0" smtClean="0"/>
                        <a:t>’$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</a:rPr>
                        <a:t>id</a:t>
                      </a:r>
                      <a:r>
                        <a:rPr lang="en-US" b="0" dirty="0" smtClean="0"/>
                        <a:t>*id$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/>
                        <a:t>F</a:t>
                      </a:r>
                      <a:r>
                        <a:rPr lang="en-US" b="0" dirty="0" err="1" smtClean="0">
                          <a:sym typeface="Wingdings" panose="05000000000000000000" pitchFamily="2" charset="2"/>
                        </a:rPr>
                        <a:t>id</a:t>
                      </a:r>
                      <a:endParaRPr lang="en-US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338600" y="2218566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47800" y="2251584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062751" y="223658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76177" y="259767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85377" y="2630697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00328" y="2615702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15942" y="2989326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5142" y="3025065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140093" y="302639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08677" y="3364518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617877" y="3400257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92348" y="3707392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601548" y="3759460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216499" y="3744465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38600" y="4099883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447800" y="4151951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062751" y="4136956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76177" y="4459086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485377" y="4511154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8600" y="4856424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447800" y="4908492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062751" y="4893497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66310" y="5230675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447800" y="5267995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62751" y="5274201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27819" y="5583047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537019" y="5635115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72042" y="5964885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481242" y="6016953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96193" y="6001958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708227" y="450099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17427" y="4553067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773196" y="4892545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5882396" y="4895626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7497347" y="4930745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831450" y="5236209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5940650" y="5288277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555601" y="5273282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15121" y="5613354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940650" y="5632764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555601" y="5617769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893480" y="5954434"/>
            <a:ext cx="685800" cy="275270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002680" y="6006502"/>
            <a:ext cx="1000437" cy="261449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617631" y="5991507"/>
            <a:ext cx="839548" cy="230343"/>
          </a:xfrm>
          <a:prstGeom prst="rect">
            <a:avLst/>
          </a:prstGeom>
          <a:solidFill>
            <a:srgbClr val="DC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353387" y="1439840"/>
          <a:ext cx="4652456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1633"/>
                <a:gridCol w="712470"/>
                <a:gridCol w="836295"/>
                <a:gridCol w="825754"/>
                <a:gridCol w="712470"/>
                <a:gridCol w="601917"/>
                <a:gridCol w="601917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NT</a:t>
                      </a:r>
                      <a:endParaRPr lang="en-US" b="1" dirty="0"/>
                    </a:p>
                  </a:txBody>
                  <a:tcPr marL="45720" marR="0" marT="0" marB="0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 marL="4572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*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$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+</a:t>
                      </a:r>
                      <a:r>
                        <a:rPr lang="en-US" sz="17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TE’</a:t>
                      </a:r>
                      <a:endParaRPr lang="en-US" sz="17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E’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TFT’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T’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T’*FT’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T’</a:t>
                      </a: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a:t>𝜖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F(E)</a:t>
                      </a:r>
                      <a:endParaRPr lang="en-US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4572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68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2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/>
          </a:bodyPr>
          <a:lstStyle/>
          <a:p>
            <a:r>
              <a:rPr lang="en-US" dirty="0" smtClean="0"/>
              <a:t>LL(1) Parser (Non-recursive Predictive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38" y="1217162"/>
            <a:ext cx="8763000" cy="5334000"/>
          </a:xfrm>
        </p:spPr>
        <p:txBody>
          <a:bodyPr/>
          <a:lstStyle/>
          <a:p>
            <a:pPr algn="just"/>
            <a:r>
              <a:rPr lang="en-US" dirty="0" smtClean="0"/>
              <a:t>LL(1) is non recursive top down parser.</a:t>
            </a:r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indicates input is scanned from left to right. </a:t>
            </a:r>
            <a:endParaRPr lang="en-US" dirty="0" smtClean="0"/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 means it uses leftmost derivation for input string </a:t>
            </a:r>
            <a:endParaRPr lang="en-US" dirty="0" smtClean="0"/>
          </a:p>
          <a:p>
            <a:pPr marL="914400" lvl="0" indent="-45720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/>
              <a:t>means it uses only input symbol to predict the parsing process.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04576" y="4764324"/>
            <a:ext cx="1285875" cy="99949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parsing program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6925" y="6197189"/>
            <a:ext cx="1781176" cy="432211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Parsing table 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368335" y="3893738"/>
            <a:ext cx="838200" cy="337186"/>
          </a:xfrm>
          <a:prstGeom prst="rect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95301" y="5062159"/>
            <a:ext cx="1085850" cy="340340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AutoShape 14"/>
          <p:cNvCxnSpPr>
            <a:cxnSpLocks noChangeShapeType="1"/>
          </p:cNvCxnSpPr>
          <p:nvPr/>
        </p:nvCxnSpPr>
        <p:spPr bwMode="auto">
          <a:xfrm flipV="1">
            <a:off x="4658420" y="4230924"/>
            <a:ext cx="0" cy="5334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AutoShape 15"/>
          <p:cNvCxnSpPr>
            <a:cxnSpLocks noChangeShapeType="1"/>
          </p:cNvCxnSpPr>
          <p:nvPr/>
        </p:nvCxnSpPr>
        <p:spPr bwMode="auto">
          <a:xfrm flipH="1">
            <a:off x="3342588" y="5264069"/>
            <a:ext cx="657225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>
            <a:off x="5290451" y="5215194"/>
            <a:ext cx="704850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90039" y="5077136"/>
            <a:ext cx="914400" cy="380078"/>
          </a:xfrm>
          <a:prstGeom prst="rect">
            <a:avLst/>
          </a:prstGeom>
          <a:noFill/>
          <a:ln w="9525">
            <a:solidFill>
              <a:schemeClr val="bg1">
                <a:lumMod val="10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Stack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6009043"/>
              </p:ext>
            </p:extLst>
          </p:nvPr>
        </p:nvGraphicFramePr>
        <p:xfrm>
          <a:off x="3871225" y="3872560"/>
          <a:ext cx="1485901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2"/>
                <a:gridCol w="298763"/>
                <a:gridCol w="304190"/>
                <a:gridCol w="300119"/>
                <a:gridCol w="288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+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4780963"/>
              </p:ext>
            </p:extLst>
          </p:nvPr>
        </p:nvGraphicFramePr>
        <p:xfrm>
          <a:off x="2934856" y="4522389"/>
          <a:ext cx="381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X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Y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Z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>
            <a:stCxn id="6" idx="2"/>
            <a:endCxn id="7" idx="0"/>
          </p:cNvCxnSpPr>
          <p:nvPr/>
        </p:nvCxnSpPr>
        <p:spPr>
          <a:xfrm flipH="1">
            <a:off x="4647513" y="5763814"/>
            <a:ext cx="1" cy="4333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579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parsing (predictive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to construct LL(1) 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Remove left recursion / Perform left </a:t>
            </a:r>
            <a:r>
              <a:rPr lang="en-US" dirty="0" smtClean="0"/>
              <a:t>factoring (if any).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Compute FIRST and FOLLOW of </a:t>
            </a:r>
            <a:r>
              <a:rPr lang="en-US" dirty="0" smtClean="0"/>
              <a:t>non terminals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Construct predictive parsing table.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Parse the input string </a:t>
            </a:r>
            <a:r>
              <a:rPr lang="en-US" dirty="0" smtClean="0"/>
              <a:t>using </a:t>
            </a:r>
            <a:r>
              <a:rPr lang="en-US" dirty="0"/>
              <a:t>parsing table.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07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first of non terminal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terminal,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 ∈</m:t>
                    </m:r>
                  </m:oMath>
                </a14:m>
                <a:r>
                  <a:rPr lang="en-US" dirty="0"/>
                  <a:t>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pPr marL="457200" lvl="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nonterminal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is a production, then 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if for some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𝑌𝑖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, and 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𝜖 is in all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),………,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);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. If 𝜖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=1,2,…..,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then add 𝜖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457200" lvl="0" indent="0" algn="just">
                  <a:buNone/>
                </a:pP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is surely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does not derive 𝜖, then we do nothing more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but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then we 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𝐹𝐼𝑅𝑆𝑇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and so 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43372" y="2848428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6225" y="4191000"/>
            <a:ext cx="304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779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compute first of non terminal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 smtClean="0"/>
                  <a:t>Simplification of Rule 3</a:t>
                </a:r>
              </a:p>
              <a:p>
                <a:pPr marL="0" lv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……..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does not derives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/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/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&amp; 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:r>
                  <a:rPr lang="en-US" sz="20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398463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/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, 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&amp; 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/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derives </a:t>
                </a:r>
                <a:r>
                  <a:rPr lang="en-US" sz="20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 smtClean="0"/>
              </a:p>
              <a:p>
                <a:pPr marL="339725" indent="-508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𝐹𝐼𝑅𝑆𝑇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, 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2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Y</a:t>
                </a:r>
                <a:r>
                  <a:rPr lang="en-US" sz="2000" baseline="-25000" dirty="0">
                    <a:solidFill>
                      <a:srgbClr val="C00000"/>
                    </a:solidFill>
                  </a:rPr>
                  <a:t>3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…..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Y</a:t>
                </a:r>
                <a:r>
                  <a:rPr lang="en-US" sz="2000" baseline="-25000" dirty="0" smtClean="0">
                    <a:solidFill>
                      <a:srgbClr val="C00000"/>
                    </a:solidFill>
                  </a:rPr>
                  <a:t>K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/>
                </a:r>
                <a:r>
                  <a:rPr lang="en-US" sz="2000" dirty="0"/>
                  <a:t>all derives </a:t>
                </a:r>
                <a:r>
                  <a:rPr lang="en-US" sz="2000" i="0" dirty="0" smtClean="0">
                    <a:latin typeface="+mj-lt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dirty="0"/>
              </a:p>
              <a:p>
                <a:pPr marL="293688" indent="0" algn="just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…………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C00000"/>
                    </a:solidFill>
                  </a:rPr>
                  <a:t>(note: if all non terminals derives </a:t>
                </a:r>
                <a:r>
                  <a:rPr lang="en-US" sz="18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then add </a:t>
                </a:r>
                <a:r>
                  <a:rPr lang="en-US" sz="1800" i="0" dirty="0" smtClean="0">
                    <a:solidFill>
                      <a:srgbClr val="C00000"/>
                    </a:solidFill>
                    <a:latin typeface="+mj-lt"/>
                  </a:rPr>
                  <a:t>∈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 to FIRST(A))</a:t>
                </a:r>
                <a:endParaRPr lang="en-US" sz="1800" dirty="0"/>
              </a:p>
              <a:p>
                <a:pPr marL="2286000" lvl="5" indent="0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57" r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829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to compute FOLLOW of non terminal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</m:oMath>
                </a14:m>
                <a:r>
                  <a:rPr lang="en-US" dirty="0" smtClean="0"/>
                  <a:t>S is start symbol)</a:t>
                </a:r>
                <a:endParaRPr lang="en-US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then 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except for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placed in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𝐹𝑂𝐿𝐿𝑂𝑊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dirty="0" smtClean="0"/>
                  <a:t>If there is a production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or a production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𝐹𝐼𝑅𝑆𝑇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then everything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𝑂𝐿𝐿𝑂𝑊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𝐹𝑂𝐿𝐿𝑂𝑊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24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4" y="104647"/>
            <a:ext cx="8763000" cy="808037"/>
          </a:xfrm>
        </p:spPr>
        <p:txBody>
          <a:bodyPr>
            <a:noAutofit/>
          </a:bodyPr>
          <a:lstStyle/>
          <a:p>
            <a:r>
              <a:rPr lang="en-US" sz="3100" dirty="0" smtClean="0"/>
              <a:t>How to apply rules to find FOLLOW of non terminal?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ectangle 3"/>
              <p:cNvSpPr/>
              <p:nvPr/>
            </p:nvSpPr>
            <p:spPr>
              <a:xfrm>
                <a:off x="2197403" y="1250856"/>
                <a:ext cx="1981200" cy="4881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3" y="1250856"/>
                <a:ext cx="1981200" cy="4881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4279567" y="2281773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67" y="2281773"/>
                <a:ext cx="1981200" cy="4846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88992" y="2282799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𝑎𝑏𝑠𝑒𝑛𝑡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" y="2282799"/>
                <a:ext cx="1981200" cy="4846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88992" y="3302124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2" y="3302124"/>
                <a:ext cx="1981200" cy="4846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2532858" y="3286409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858" y="3286409"/>
                <a:ext cx="1984248" cy="4846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5766777" y="3302284"/>
                <a:ext cx="198120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𝑁𝑜𝑛𝑡𝑒𝑟𝑚𝑖𝑛𝑎𝑙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77" y="3302284"/>
                <a:ext cx="1981200" cy="484632"/>
              </a:xfrm>
              <a:prstGeom prst="rect">
                <a:avLst/>
              </a:prstGeom>
              <a:blipFill rotWithShape="0">
                <a:blip r:embed="rId7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Rectangle 9"/>
              <p:cNvSpPr/>
              <p:nvPr/>
            </p:nvSpPr>
            <p:spPr>
              <a:xfrm>
                <a:off x="2523752" y="4308623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52" y="4308623"/>
                <a:ext cx="1984248" cy="4846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6994353" y="4322878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/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3" y="4322878"/>
                <a:ext cx="1984248" cy="484632"/>
              </a:xfrm>
              <a:prstGeom prst="rect">
                <a:avLst/>
              </a:prstGeom>
              <a:blipFill rotWithShape="0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Rectangle 11"/>
              <p:cNvSpPr/>
              <p:nvPr/>
            </p:nvSpPr>
            <p:spPr>
              <a:xfrm>
                <a:off x="4620504" y="4322878"/>
                <a:ext cx="214884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derives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/>
                </a:r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𝜖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04" y="4322878"/>
                <a:ext cx="2148840" cy="484632"/>
              </a:xfrm>
              <a:prstGeom prst="rect">
                <a:avLst/>
              </a:prstGeom>
              <a:blipFill rotWithShape="0">
                <a:blip r:embed="rId10"/>
                <a:stretch>
                  <a:fillRect l="-281" r="-196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079592" y="2767431"/>
            <a:ext cx="0" cy="5346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Rectangle 28"/>
              <p:cNvSpPr/>
              <p:nvPr/>
            </p:nvSpPr>
            <p:spPr>
              <a:xfrm>
                <a:off x="4620504" y="5315385"/>
                <a:ext cx="2148840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04" y="5315385"/>
                <a:ext cx="2148840" cy="4846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Rectangle 30"/>
              <p:cNvSpPr/>
              <p:nvPr/>
            </p:nvSpPr>
            <p:spPr>
              <a:xfrm>
                <a:off x="6994353" y="5307610"/>
                <a:ext cx="1984248" cy="4846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2+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53" y="5307610"/>
                <a:ext cx="1984248" cy="4846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3544133" y="3758341"/>
            <a:ext cx="0" cy="53469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56824" y="4807510"/>
            <a:ext cx="0" cy="5029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986477" y="4804690"/>
            <a:ext cx="0" cy="50292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1853762" y="963319"/>
            <a:ext cx="566928" cy="210312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3968313" y="962934"/>
            <a:ext cx="548640" cy="2103120"/>
          </a:xfrm>
          <a:prstGeom prst="bentConnector3">
            <a:avLst>
              <a:gd name="adj1" fmla="val 49988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4160337" y="2154522"/>
            <a:ext cx="530352" cy="173736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H="1">
            <a:off x="5760538" y="2291935"/>
            <a:ext cx="530352" cy="1463040"/>
          </a:xfrm>
          <a:prstGeom prst="bentConnector3">
            <a:avLst>
              <a:gd name="adj1" fmla="val 49693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5932668" y="3480432"/>
            <a:ext cx="530352" cy="1143000"/>
          </a:xfrm>
          <a:prstGeom prst="bentConnector3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7121388" y="3435060"/>
            <a:ext cx="530352" cy="1234440"/>
          </a:xfrm>
          <a:prstGeom prst="bentConnector3">
            <a:avLst>
              <a:gd name="adj1" fmla="val 50292"/>
            </a:avLst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ine 4"/>
          <p:cNvSpPr>
            <a:spLocks noChangeShapeType="1"/>
          </p:cNvSpPr>
          <p:nvPr/>
        </p:nvSpPr>
        <p:spPr bwMode="auto">
          <a:xfrm>
            <a:off x="457200" y="914400"/>
            <a:ext cx="8305800" cy="1588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64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33012</TotalTime>
  <Words>2546</Words>
  <Application>Microsoft Office PowerPoint</Application>
  <PresentationFormat>On-screen Show (4:3)</PresentationFormat>
  <Paragraphs>1209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System Programming  and Compiler Construction (Course Code - CE61) Lecture #11</vt:lpstr>
      <vt:lpstr>Top-Down Parsing</vt:lpstr>
      <vt:lpstr>Parsing methods</vt:lpstr>
      <vt:lpstr>LL(1) Parser (Non-recursive Predictive Parsing)</vt:lpstr>
      <vt:lpstr>LL(1) parsing (predictive parsing)</vt:lpstr>
      <vt:lpstr>Rules to compute first of non terminal</vt:lpstr>
      <vt:lpstr>Rules to compute first of non terminal</vt:lpstr>
      <vt:lpstr>Rules to compute FOLLOW of non terminal</vt:lpstr>
      <vt:lpstr>How to apply rules to find FOLLOW of non terminal?</vt:lpstr>
      <vt:lpstr>Rules to construct predictive parsing table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Example: LL(1) parsing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4 Pushdown Automata</dc:title>
  <cp:lastModifiedBy>AVN</cp:lastModifiedBy>
  <cp:revision>2338</cp:revision>
  <dcterms:created xsi:type="dcterms:W3CDTF">2013-05-17T03:00:03Z</dcterms:created>
  <dcterms:modified xsi:type="dcterms:W3CDTF">2021-02-04T05:42:50Z</dcterms:modified>
</cp:coreProperties>
</file>