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4" r:id="rId3"/>
    <p:sldId id="295" r:id="rId4"/>
    <p:sldId id="296" r:id="rId5"/>
    <p:sldId id="297" r:id="rId6"/>
    <p:sldId id="298" r:id="rId7"/>
    <p:sldId id="258" r:id="rId8"/>
    <p:sldId id="299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  <p:sldId id="268" r:id="rId19"/>
    <p:sldId id="270" r:id="rId20"/>
    <p:sldId id="271" r:id="rId21"/>
    <p:sldId id="269" r:id="rId22"/>
    <p:sldId id="272" r:id="rId23"/>
    <p:sldId id="273" r:id="rId24"/>
    <p:sldId id="274" r:id="rId25"/>
    <p:sldId id="275" r:id="rId26"/>
    <p:sldId id="276" r:id="rId27"/>
    <p:sldId id="287" r:id="rId28"/>
    <p:sldId id="288" r:id="rId29"/>
    <p:sldId id="278" r:id="rId30"/>
    <p:sldId id="286" r:id="rId31"/>
    <p:sldId id="277" r:id="rId32"/>
    <p:sldId id="279" r:id="rId33"/>
    <p:sldId id="289" r:id="rId34"/>
    <p:sldId id="292" r:id="rId35"/>
    <p:sldId id="280" r:id="rId36"/>
    <p:sldId id="282" r:id="rId37"/>
    <p:sldId id="283" r:id="rId38"/>
    <p:sldId id="291" r:id="rId39"/>
    <p:sldId id="29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F02"/>
    <a:srgbClr val="266242"/>
    <a:srgbClr val="FF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93148DD-C5E9-9D35-4175-E55D1BEB74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0DFD224-627C-D30C-F128-53812004ED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4C7355CC-2B2C-731B-A0B6-16A4FC9222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770121EC-E357-BD46-57E1-99F5F158CE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264479-979E-4E10-902A-95425E5690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8E3BF07-E5E4-A471-7FFC-F10CDD9F7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41508DC-3D74-F4D6-F4C8-B945FCF931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39A5BFB-86CB-385E-D92A-0B75911C2B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1A8FA3-53A9-198F-DB56-4A4D11443E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1F38B1C-4DFE-9392-BD57-A403F9E881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4CD4BE8-D567-E406-1898-431EE9447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D1F2DF-CFA1-493F-B7F8-D007B5DD36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A3DBC-0AA6-FDE3-BE76-F090D2C9A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950A09-EC2E-B8D2-9CAA-4426AD92E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55878F-2D7D-B824-0FE8-13AEE790A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CFCC4-5BA4-461A-BFD2-770629C55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0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C3F89-537E-680E-83E4-137001898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AAEB4D-9C38-8E51-77A7-E4643F965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4797C5-8592-0497-BDDE-ADF954711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7B40B-0D94-48F8-8E42-7EE185488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5F6E8E-2627-41CB-7B56-681EFB4CC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484691-FD34-1119-4218-C9DED4E65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AF1DC8-D068-CD65-68BB-78288CC17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D22ED-0894-40B2-A86A-FDA11B556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0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773B05-EC51-B89A-25B9-22E57F4C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7DEEF-AF87-542B-1E8E-2C8EF3601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F003D8-FE94-8513-B281-F314D5319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DFBD-252E-4B39-BE64-90E57AD8E5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28A3B-F2C6-B0A1-8D00-80E659399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5DAC78-C7ED-171B-3112-2BD5FEE79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18A6D4-D928-2225-C8D4-BBD883C25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CEE6F-C880-40D9-907D-F35273ABF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87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AF2FA-C08B-90D0-0509-6A7BDB224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9A837-1D3A-1941-207A-A794765DF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61765-1431-2DC3-5B09-9F994995C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6B559-A36D-454B-86AE-8F81D520A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7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41BC2C-D5F6-0D0F-C1A7-F6FE387A5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26D622-F6FA-CF0C-D6F5-B2AE6A492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06639C-CE89-2DC6-3A23-F40B2F9C2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5C5BE-B791-4B1F-8303-47404C54C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3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9BDFF3-EFDB-B170-D2B3-571FC3498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4535E7-79C9-2DD4-B592-8C0270B3D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DA786B-9EC9-5954-3FC7-4B1D63CF2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575F1-B783-4382-95A2-BA0B138B8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1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4FAB68-6FDF-7BA8-0948-5542EE11C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9CF118-6F01-D3FA-7CCC-F1E8516AE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02BF7B-5801-69ED-9E32-A84EB1E83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74BA6-1347-426D-95F3-400FF7A97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21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34C43-AADD-B6D1-AA62-DB5CBE8A3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A587D-E21E-C9FF-632B-9F4096698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8A2BF-64F7-A702-5E31-059E90779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35760-2D7E-4673-8016-4178DCA08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0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CD966-2F42-3EBF-193F-E9ADFA10C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96E0C-D024-6AB9-4862-6E7798269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3E95E-FADF-97B9-E523-BCA7DD3AE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561A0-D180-4D69-8F88-53218A13E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1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A4C0F8-3913-A590-35F9-46AC3EFBE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DA0D4D-F0AD-D1EC-55FB-377F69FCC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F6009E-E489-48BB-AE07-40F0178BD3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903D2F-64E0-AE78-3BC1-9D4D01DD40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FE66E5-62C7-C34B-E3D3-CDB087F550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6C571E-A921-4137-90F9-37BA84DF47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ideoseries?list=PLBlnK6fEyqRjT3oJxFXRgjPNzeS-LFY-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404FF413-FD23-FFDC-229D-44A61D3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B8376-1AD4-48BD-8CA7-8CD28BF59CB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4AFF7C5-7222-15EC-F4DD-3E8DC9B0C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 of a Parser in the Compiler Model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5B2BFF5-3E42-8C76-8BC6-38A66268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2514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Lexical</a:t>
            </a:r>
            <a:br>
              <a:rPr lang="en-US" altLang="en-US" sz="2400"/>
            </a:br>
            <a:r>
              <a:rPr lang="en-US" altLang="en-US" sz="2400"/>
              <a:t>Analyzer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7714C227-F52F-2E9F-2021-C6DF2AE8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2514600"/>
            <a:ext cx="22098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10001" sy="110001" algn="tl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Parser</a:t>
            </a:r>
            <a:br>
              <a:rPr lang="en-US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and rest of</a:t>
            </a:r>
            <a:br>
              <a:rPr lang="en-US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front-end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A2535CE-9528-418A-9846-BA43EEF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2590800"/>
            <a:ext cx="1233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Source</a:t>
            </a:r>
            <a:br>
              <a:rPr lang="en-US" altLang="en-US" sz="2400"/>
            </a:br>
            <a:r>
              <a:rPr lang="en-US" altLang="en-US" sz="2400"/>
              <a:t>Program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2A922A0-A2C6-F47B-AFAA-8FF883C1D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2133600"/>
            <a:ext cx="1231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Token,</a:t>
            </a:r>
            <a:br>
              <a:rPr lang="en-US" altLang="en-US" sz="2400"/>
            </a:br>
            <a:r>
              <a:rPr lang="en-US" altLang="en-US" sz="2400"/>
              <a:t>tokenval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6E5286B0-9252-CF18-490B-644F977A0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895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5987BB49-16AE-BE4E-0B43-7D58BAFA2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325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8513ECD8-D708-B109-1AFB-8057F24C4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6325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86CA3147-CF3F-ED9D-1D82-97688ACC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5105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Symbol Table</a:t>
            </a: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A020D15C-E45B-FBBC-1459-F21CCFFEC5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3581400"/>
            <a:ext cx="6858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07197F06-76B8-76EF-592F-404C0A16FB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6525" y="3581400"/>
            <a:ext cx="838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6A7CAE85-E6ED-0B9D-827D-D35FE3370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200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9A479C5A-452B-DF77-5968-538168D3F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216275"/>
            <a:ext cx="1206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Get next</a:t>
            </a:r>
            <a:br>
              <a:rPr lang="en-US" altLang="en-US" sz="2400" i="1"/>
            </a:br>
            <a:r>
              <a:rPr lang="en-US" altLang="en-US" sz="2400" i="1"/>
              <a:t>token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4567F5DA-BC73-E0CA-4628-D754CD837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5525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CF38E0AA-998F-D3F0-CF2D-2A4296045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6525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5A03D515-E99C-1BAE-D6F9-BCB9046E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Lexical error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E355CAF0-3F91-6FB3-9D7A-B9638480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4191000"/>
            <a:ext cx="198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Syntax error</a:t>
            </a:r>
            <a:br>
              <a:rPr lang="en-US" altLang="en-US" sz="2400"/>
            </a:br>
            <a:r>
              <a:rPr lang="en-US" altLang="en-US" sz="2400"/>
              <a:t>Semantic error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61EAEA4F-4398-332B-5A72-B3E45E0C1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667000"/>
            <a:ext cx="1908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Intermediate</a:t>
            </a:r>
            <a:br>
              <a:rPr lang="en-US" altLang="en-US" sz="2400"/>
            </a:br>
            <a:r>
              <a:rPr lang="en-US" altLang="en-US" sz="2400"/>
              <a:t>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93428E3D-5E68-4E66-0983-0C810D8A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76D7C-E641-42C4-AFB7-A97E7D8A7D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AE5C7D5-0CF1-0BCC-3141-E08CDCA82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Recovery Strategies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302254-12C2-6176-652F-4E87CFBEC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Panic mode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Discard input until a token in a set of designated synchronizing tokens is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Phrase-level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Perform local correction on the input to repair the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Error productions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Augment grammar with productions for erroneous constructs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Global correction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Choose a minimal sequence of changes to obtain a global least-cost correction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23FAF5D5-1929-4C32-8E53-BB059684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2F9D1-AB53-42D7-B219-5DE7C7A877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E92A216-1BCE-418D-0599-2D9200A34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Grammars (Recap)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36ED41D-7626-3F56-8E59-E7205F29D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Context-free grammar is a 4-tuple</a:t>
            </a:r>
            <a:br>
              <a:rPr lang="en-US" altLang="en-US"/>
            </a:br>
            <a:r>
              <a:rPr lang="en-US" altLang="en-US" i="1"/>
              <a:t>G </a:t>
            </a:r>
            <a:r>
              <a:rPr lang="en-US" altLang="en-US"/>
              <a:t>= (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) where</a:t>
            </a:r>
          </a:p>
          <a:p>
            <a:pPr lvl="1" eaLnBrk="1" hangingPunct="1"/>
            <a:r>
              <a:rPr lang="en-US" altLang="en-US" i="1"/>
              <a:t>T</a:t>
            </a:r>
            <a:r>
              <a:rPr lang="en-US" altLang="en-US"/>
              <a:t> is a finite set of tokens (</a:t>
            </a:r>
            <a:r>
              <a:rPr lang="en-US" altLang="en-US" i="1"/>
              <a:t>terminal</a:t>
            </a:r>
            <a:r>
              <a:rPr lang="en-US" altLang="en-US"/>
              <a:t> symbols)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is a finite set of </a:t>
            </a:r>
            <a:r>
              <a:rPr lang="en-US" altLang="en-US" i="1"/>
              <a:t>nonterminals</a:t>
            </a:r>
          </a:p>
          <a:p>
            <a:pPr lvl="1" eaLnBrk="1" hangingPunct="1"/>
            <a:r>
              <a:rPr lang="en-US" altLang="en-US" i="1"/>
              <a:t>P</a:t>
            </a:r>
            <a:r>
              <a:rPr lang="en-US" altLang="en-US"/>
              <a:t> is a finite set of </a:t>
            </a:r>
            <a:r>
              <a:rPr lang="en-US" altLang="en-US" i="1"/>
              <a:t>productions </a:t>
            </a:r>
            <a:r>
              <a:rPr lang="en-US" altLang="en-US"/>
              <a:t>of the form</a:t>
            </a:r>
            <a:br>
              <a:rPr lang="en-US" altLang="en-US" i="1"/>
            </a:br>
            <a:r>
              <a:rPr lang="en-US" altLang="en-US" i="1"/>
              <a:t>	</a:t>
            </a:r>
            <a:r>
              <a:rPr lang="en-US" altLang="en-US">
                <a:sym typeface="Symbol" panose="05050102010706020507" pitchFamily="18" charset="2"/>
              </a:rPr>
              <a:t>  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where   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>
                <a:sym typeface="Symbol" panose="05050102010706020507" pitchFamily="18" charset="2"/>
              </a:rPr>
              <a:t>)*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>
                <a:sym typeface="Symbol" panose="05050102010706020507" pitchFamily="18" charset="2"/>
              </a:rPr>
              <a:t>)* and   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>
                <a:sym typeface="Symbol" panose="05050102010706020507" pitchFamily="18" charset="2"/>
              </a:rPr>
              <a:t>)*</a:t>
            </a:r>
            <a:endParaRPr lang="en-US" altLang="en-US" i="1"/>
          </a:p>
          <a:p>
            <a:pPr lvl="1" eaLnBrk="1" hangingPunct="1"/>
            <a:r>
              <a:rPr lang="en-US" altLang="en-US" i="1"/>
              <a:t>S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/>
              <a:t> is a designated </a:t>
            </a:r>
            <a:r>
              <a:rPr lang="en-US" altLang="en-US" i="1"/>
              <a:t>start symbol</a:t>
            </a:r>
            <a:endParaRPr lang="en-US" altLang="en-US" i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2CA6CD04-AB07-A9C2-112D-0F2DF613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43200-2F97-4F88-BE33-5EB66D67D0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DA4E7A3-38EB-B114-F866-6E027D7F7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Notational Conventions Used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811007F-68E3-4B30-03F6-1A6E16049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Terminals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a,b,c,…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br>
              <a:rPr lang="en-US" altLang="en-US" sz="2800"/>
            </a:br>
            <a:r>
              <a:rPr lang="en-US" altLang="en-US" sz="2800"/>
              <a:t>	specific terminals: </a:t>
            </a:r>
            <a:r>
              <a:rPr lang="en-US" altLang="en-US" sz="2800" b="1"/>
              <a:t>0</a:t>
            </a:r>
            <a:r>
              <a:rPr lang="en-US" altLang="en-US" sz="2800"/>
              <a:t>, </a:t>
            </a:r>
            <a:r>
              <a:rPr lang="en-US" altLang="en-US" sz="2800" b="1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id</a:t>
            </a:r>
            <a:r>
              <a:rPr lang="en-US" altLang="en-US" sz="2800"/>
              <a:t>, </a:t>
            </a:r>
            <a:r>
              <a:rPr lang="en-US" altLang="en-US" sz="2800" b="1"/>
              <a:t>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Nonterminals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A,B,C,…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N</a:t>
            </a:r>
            <a:br>
              <a:rPr lang="en-US" altLang="en-US" sz="2800"/>
            </a:br>
            <a:r>
              <a:rPr lang="en-US" altLang="en-US" sz="2800"/>
              <a:t>	specific nonterminals: </a:t>
            </a:r>
            <a:r>
              <a:rPr lang="en-US" altLang="en-US" sz="2800" i="1"/>
              <a:t>expr</a:t>
            </a:r>
            <a:r>
              <a:rPr lang="en-US" altLang="en-US" sz="2800"/>
              <a:t>, </a:t>
            </a:r>
            <a:r>
              <a:rPr lang="en-US" altLang="en-US" sz="2800" i="1"/>
              <a:t>term</a:t>
            </a:r>
            <a:r>
              <a:rPr lang="en-US" altLang="en-US" sz="2800"/>
              <a:t>, </a:t>
            </a:r>
            <a:r>
              <a:rPr lang="en-US" altLang="en-US" sz="2800" i="1"/>
              <a:t>stmt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Grammar symbols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X,Y,Z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 (</a:t>
            </a:r>
            <a:r>
              <a:rPr lang="en-US" altLang="en-US" sz="2800" i="1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  <a:endParaRPr lang="en-US" altLang="en-US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Strings of terminals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>
                <a:sym typeface="Symbol" panose="05050102010706020507" pitchFamily="18" charset="2"/>
              </a:rPr>
              <a:t>u,v,w,x,y,z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Strings of grammar symbols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,,  (</a:t>
            </a:r>
            <a:r>
              <a:rPr lang="en-US" altLang="en-US" sz="2800" i="1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)*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694687E2-D701-3E26-05F1-C65F4149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E005F-768E-4307-A075-445F964F46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20BE2B-352C-F871-BFD6-521693880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Derivations (Recap)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1D553241-CC19-5D6B-56CB-FAFBA0ACC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i="1"/>
              <a:t>one-step derivation</a:t>
            </a:r>
            <a:r>
              <a:rPr lang="en-US" altLang="en-US" sz="2800"/>
              <a:t> is defined by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 i="1"/>
              <a:t> A </a:t>
            </a:r>
            <a:r>
              <a:rPr lang="en-US" altLang="en-US" sz="2800">
                <a:sym typeface="Symbol" panose="05050102010706020507" pitchFamily="18" charset="2"/>
              </a:rPr>
              <a:t>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   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where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  is a production in the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In addition, we define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 is</a:t>
            </a:r>
            <a:r>
              <a:rPr lang="en-US" altLang="en-US" sz="2400" i="1">
                <a:sym typeface="Symbol" panose="05050102010706020507" pitchFamily="18" charset="2"/>
              </a:rPr>
              <a:t> leftmost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i="1" baseline="-25000">
                <a:sym typeface="Symbol" panose="05050102010706020507" pitchFamily="18" charset="2"/>
              </a:rPr>
              <a:t>lm</a:t>
            </a:r>
            <a:r>
              <a:rPr lang="en-US" altLang="en-US" sz="2400">
                <a:sym typeface="Symbol" panose="05050102010706020507" pitchFamily="18" charset="2"/>
              </a:rPr>
              <a:t> if  does not contain a nonterminal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 is</a:t>
            </a:r>
            <a:r>
              <a:rPr lang="en-US" altLang="en-US" sz="2400" i="1">
                <a:sym typeface="Symbol" panose="05050102010706020507" pitchFamily="18" charset="2"/>
              </a:rPr>
              <a:t> rightmost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i="1" baseline="-25000">
                <a:sym typeface="Symbol" panose="05050102010706020507" pitchFamily="18" charset="2"/>
              </a:rPr>
              <a:t>rm</a:t>
            </a:r>
            <a:r>
              <a:rPr lang="en-US" altLang="en-US" sz="2400">
                <a:sym typeface="Symbol" panose="05050102010706020507" pitchFamily="18" charset="2"/>
              </a:rPr>
              <a:t> if  does not contain a nonterminal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Transitive closure 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(zero or more steps)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Positive closure </a:t>
            </a:r>
            <a:r>
              <a:rPr lang="en-US" altLang="en-US" sz="2400" baseline="30000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(one or more steps)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The </a:t>
            </a:r>
            <a:r>
              <a:rPr lang="en-US" altLang="en-US" sz="2800" i="1">
                <a:sym typeface="Symbol" panose="05050102010706020507" pitchFamily="18" charset="2"/>
              </a:rPr>
              <a:t>language generated by G</a:t>
            </a:r>
            <a:r>
              <a:rPr lang="en-US" altLang="en-US" sz="2800">
                <a:sym typeface="Symbol" panose="05050102010706020507" pitchFamily="18" charset="2"/>
              </a:rPr>
              <a:t> is defined by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G</a:t>
            </a:r>
            <a:r>
              <a:rPr lang="en-US" altLang="en-US" sz="2800">
                <a:sym typeface="Symbol" panose="05050102010706020507" pitchFamily="18" charset="2"/>
              </a:rPr>
              <a:t>) = {</a:t>
            </a:r>
            <a:r>
              <a:rPr lang="en-US" altLang="en-US" sz="2800" i="1">
                <a:sym typeface="Symbol" panose="05050102010706020507" pitchFamily="18" charset="2"/>
              </a:rPr>
              <a:t>w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* | 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</a:t>
            </a:r>
            <a:r>
              <a:rPr lang="en-US" altLang="en-US" sz="2800" baseline="30000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w</a:t>
            </a:r>
            <a:r>
              <a:rPr lang="en-US" altLang="en-US" sz="2800"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B3D0DA2D-806B-A124-0B9A-35046CE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FFBF1-AED8-414D-BF0E-9EED860AE3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9B79073-93B6-2931-CFFE-087E2BEE8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(Example)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0CD36D2-54B6-57EC-1EBB-338068F5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56911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Grammar </a:t>
            </a:r>
            <a:r>
              <a:rPr lang="en-US" altLang="en-US" sz="2400" i="1">
                <a:sym typeface="Symbol" panose="05050102010706020507" pitchFamily="18" charset="2"/>
              </a:rPr>
              <a:t>G = </a:t>
            </a:r>
            <a:r>
              <a:rPr lang="en-US" altLang="en-US" sz="2400">
                <a:sym typeface="Symbol" panose="05050102010706020507" pitchFamily="18" charset="2"/>
              </a:rPr>
              <a:t>({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}, {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r>
              <a:rPr lang="en-US" altLang="en-US" sz="2400">
                <a:sym typeface="Symbol" panose="05050102010706020507" pitchFamily="18" charset="2"/>
              </a:rPr>
              <a:t>}, </a:t>
            </a:r>
            <a:r>
              <a:rPr lang="en-US" altLang="en-US" sz="2400" i="1">
                <a:sym typeface="Symbol" panose="05050102010706020507" pitchFamily="18" charset="2"/>
              </a:rPr>
              <a:t>P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) with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productions</a:t>
            </a:r>
            <a:r>
              <a:rPr lang="en-US" altLang="en-US" sz="2400" i="1">
                <a:sym typeface="Symbol" panose="05050102010706020507" pitchFamily="18" charset="2"/>
              </a:rPr>
              <a:t> P =	E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			E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423A11B3-C88F-0DDE-4C84-DF819AB8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 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0182670C-D553-9C25-C89B-9434C089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34000"/>
            <a:ext cx="110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CA8A1BE1-4126-215F-FE92-95DDA66D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484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baseline="30000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 * id + id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5607" name="Rectangle 8">
            <a:extLst>
              <a:ext uri="{FF2B5EF4-FFF2-40B4-BE49-F238E27FC236}">
                <a16:creationId xmlns:a16="http://schemas.microsoft.com/office/drawing/2014/main" id="{2191375A-3344-377A-C19B-E3741843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0"/>
            <a:ext cx="467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i="1" baseline="-25000">
                <a:sym typeface="Symbol" panose="05050102010706020507" pitchFamily="18" charset="2"/>
              </a:rPr>
              <a:t>rm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 i="1">
                <a:sym typeface="Symbol" panose="05050102010706020507" pitchFamily="18" charset="2"/>
              </a:rPr>
              <a:t> E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 i="1" baseline="-25000">
                <a:sym typeface="Symbol" panose="05050102010706020507" pitchFamily="18" charset="2"/>
              </a:rPr>
              <a:t>rm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 i="1" baseline="-25000">
                <a:sym typeface="Symbol" panose="05050102010706020507" pitchFamily="18" charset="2"/>
              </a:rPr>
              <a:t>rm </a:t>
            </a:r>
            <a:r>
              <a:rPr lang="en-US" altLang="en-US" sz="2400" b="1">
                <a:sym typeface="Symbol" panose="05050102010706020507" pitchFamily="18" charset="2"/>
              </a:rPr>
              <a:t>id + id</a:t>
            </a:r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id="{7876B79F-F6B4-E823-56C1-18BF105D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62400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Example derivations:</a:t>
            </a: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737D787D-1BC7-86F9-D897-E6F09F32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791200"/>
            <a:ext cx="175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 + id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83B182A4-904B-C6CD-935E-E6E4B829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79E5C-6F38-410F-93D0-3C915E7227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F503360-FD7F-A248-36A3-B3EE328D1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Chomsky Hierarchy: Language Classification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B2A75CA-4C2C-14BC-CE67-8A88C74A4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grammar </a:t>
            </a:r>
            <a:r>
              <a:rPr lang="en-US" altLang="en-US" sz="2800" i="1"/>
              <a:t>G</a:t>
            </a:r>
            <a:r>
              <a:rPr lang="en-US" altLang="en-US" sz="2800"/>
              <a:t> is said to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Regular</a:t>
            </a:r>
            <a:r>
              <a:rPr lang="en-US" altLang="en-US" sz="2400"/>
              <a:t> if it is </a:t>
            </a:r>
            <a:r>
              <a:rPr lang="en-US" altLang="en-US" sz="2400" i="1"/>
              <a:t>right linear</a:t>
            </a:r>
            <a:r>
              <a:rPr lang="en-US" altLang="en-US" sz="2400"/>
              <a:t> where each production is of the form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w B	</a:t>
            </a:r>
            <a:r>
              <a:rPr lang="en-US" altLang="en-US" sz="2400">
                <a:sym typeface="Symbol" panose="05050102010706020507" pitchFamily="18" charset="2"/>
              </a:rPr>
              <a:t>or</a:t>
            </a:r>
            <a:r>
              <a:rPr lang="en-US" altLang="en-US" sz="2400" i="1">
                <a:sym typeface="Symbol" panose="05050102010706020507" pitchFamily="18" charset="2"/>
              </a:rPr>
              <a:t>	 A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w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or </a:t>
            </a:r>
            <a:r>
              <a:rPr lang="en-US" altLang="en-US" sz="2400" i="1">
                <a:sym typeface="Symbol" panose="05050102010706020507" pitchFamily="18" charset="2"/>
              </a:rPr>
              <a:t>left linear</a:t>
            </a:r>
            <a:r>
              <a:rPr lang="en-US" altLang="en-US" sz="2400">
                <a:sym typeface="Symbol" panose="05050102010706020507" pitchFamily="18" charset="2"/>
              </a:rPr>
              <a:t> where each production is of the form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B w	</a:t>
            </a:r>
            <a:r>
              <a:rPr lang="en-US" altLang="en-US" sz="2400">
                <a:sym typeface="Symbol" panose="05050102010706020507" pitchFamily="18" charset="2"/>
              </a:rPr>
              <a:t>or</a:t>
            </a:r>
            <a:r>
              <a:rPr lang="en-US" altLang="en-US" sz="2400" i="1">
                <a:sym typeface="Symbol" panose="05050102010706020507" pitchFamily="18" charset="2"/>
              </a:rPr>
              <a:t>	 A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Context free</a:t>
            </a:r>
            <a:r>
              <a:rPr lang="en-US" altLang="en-US" sz="2400">
                <a:sym typeface="Symbol" panose="05050102010706020507" pitchFamily="18" charset="2"/>
              </a:rPr>
              <a:t> if each production is of the form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 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where </a:t>
            </a:r>
            <a:r>
              <a:rPr lang="en-US" altLang="en-US" sz="2400" i="1"/>
              <a:t>A </a:t>
            </a:r>
            <a:r>
              <a:rPr lang="en-US" altLang="en-US" sz="2400">
                <a:sym typeface="Symbol" panose="05050102010706020507" pitchFamily="18" charset="2"/>
              </a:rPr>
              <a:t> </a:t>
            </a:r>
            <a:r>
              <a:rPr lang="en-US" altLang="en-US" sz="2400" i="1"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and   (</a:t>
            </a:r>
            <a:r>
              <a:rPr lang="en-US" altLang="en-US" sz="2400" i="1"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)*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Context sensitive </a:t>
            </a:r>
            <a:r>
              <a:rPr lang="en-US" altLang="en-US" sz="2400">
                <a:sym typeface="Symbol" panose="05050102010706020507" pitchFamily="18" charset="2"/>
              </a:rPr>
              <a:t>if each production is of the form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</a:t>
            </a:r>
            <a:r>
              <a:rPr lang="en-US" altLang="en-US" sz="2400" i="1"/>
              <a:t> A </a:t>
            </a:r>
            <a:r>
              <a:rPr lang="en-US" altLang="en-US" sz="2400">
                <a:sym typeface="Symbol" panose="05050102010706020507" pitchFamily="18" charset="2"/>
              </a:rPr>
              <a:t>    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where </a:t>
            </a:r>
            <a:r>
              <a:rPr lang="en-US" altLang="en-US" sz="2400" i="1"/>
              <a:t>A </a:t>
            </a:r>
            <a:r>
              <a:rPr lang="en-US" altLang="en-US" sz="2400">
                <a:sym typeface="Symbol" panose="05050102010706020507" pitchFamily="18" charset="2"/>
              </a:rPr>
              <a:t> </a:t>
            </a:r>
            <a:r>
              <a:rPr lang="en-US" altLang="en-US" sz="2400" i="1">
                <a:sym typeface="Symbol" panose="05050102010706020507" pitchFamily="18" charset="2"/>
              </a:rPr>
              <a:t>N, </a:t>
            </a:r>
            <a:r>
              <a:rPr lang="en-US" altLang="en-US" sz="2400">
                <a:sym typeface="Symbol" panose="05050102010706020507" pitchFamily="18" charset="2"/>
              </a:rPr>
              <a:t>,,  (</a:t>
            </a:r>
            <a:r>
              <a:rPr lang="en-US" altLang="en-US" sz="2400" i="1"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)*, || &gt;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Unrestricted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32BE2210-D00D-1DFD-B3A7-8CE0DB26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1D559-9427-4E7D-89E2-0E87C024B4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A6EA46F-CA48-9A3D-A070-D489B546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Chomsky Hierarchy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6090E0F-027B-1DD2-2BA4-6138D312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286000"/>
            <a:ext cx="915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pple Chancery" charset="0"/>
              </a:rPr>
              <a:t> L</a:t>
            </a:r>
            <a:r>
              <a:rPr lang="en-US" altLang="en-US" sz="2400"/>
              <a:t>(</a:t>
            </a:r>
            <a:r>
              <a:rPr lang="en-US" altLang="en-US" sz="2400" i="1"/>
              <a:t>regular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 </a:t>
            </a:r>
            <a:r>
              <a:rPr lang="en-US" altLang="en-US" sz="2400">
                <a:latin typeface="Apple Chancery" charset="0"/>
              </a:rPr>
              <a:t>L</a:t>
            </a:r>
            <a:r>
              <a:rPr lang="en-US" altLang="en-US" sz="2400"/>
              <a:t>(</a:t>
            </a:r>
            <a:r>
              <a:rPr lang="en-US" altLang="en-US" sz="2400" i="1"/>
              <a:t>context free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 </a:t>
            </a:r>
            <a:r>
              <a:rPr lang="en-US" altLang="en-US" sz="2400">
                <a:latin typeface="Apple Chancery" charset="0"/>
              </a:rPr>
              <a:t>L</a:t>
            </a:r>
            <a:r>
              <a:rPr lang="en-US" altLang="en-US" sz="2400"/>
              <a:t>(</a:t>
            </a:r>
            <a:r>
              <a:rPr lang="en-US" altLang="en-US" sz="2400" i="1"/>
              <a:t>context sensitive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 </a:t>
            </a:r>
            <a:r>
              <a:rPr lang="en-US" altLang="en-US" sz="2400">
                <a:latin typeface="Apple Chancery" charset="0"/>
              </a:rPr>
              <a:t>L</a:t>
            </a:r>
            <a:r>
              <a:rPr lang="en-US" altLang="en-US" sz="2400"/>
              <a:t>(</a:t>
            </a:r>
            <a:r>
              <a:rPr lang="en-US" altLang="en-US" sz="2400" i="1"/>
              <a:t>unrestricted</a:t>
            </a:r>
            <a:r>
              <a:rPr lang="en-US" altLang="en-US" sz="2400"/>
              <a:t>)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FC19D30-834D-5321-E145-B24F2B3B9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200400"/>
            <a:ext cx="48910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Where </a:t>
            </a:r>
            <a:r>
              <a:rPr lang="en-US" altLang="en-US" sz="2400">
                <a:latin typeface="Apple Chancery" charset="0"/>
              </a:rPr>
              <a:t>L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/>
              <a:t>) = { </a:t>
            </a:r>
            <a:r>
              <a:rPr lang="en-US" altLang="en-US" sz="2400" i="1"/>
              <a:t>L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 | </a:t>
            </a:r>
            <a:r>
              <a:rPr lang="en-US" altLang="en-US" sz="2400" i="1"/>
              <a:t>G</a:t>
            </a:r>
            <a:r>
              <a:rPr lang="en-US" altLang="en-US" sz="2400"/>
              <a:t> is of type </a:t>
            </a:r>
            <a:r>
              <a:rPr lang="en-US" altLang="en-US" sz="2400" i="1"/>
              <a:t>T</a:t>
            </a: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>That is: the set of all languages</a:t>
            </a:r>
            <a:br>
              <a:rPr lang="en-US" altLang="en-US" sz="2400"/>
            </a:br>
            <a:r>
              <a:rPr lang="en-US" altLang="en-US" sz="2400"/>
              <a:t>generated by grammars </a:t>
            </a:r>
            <a:r>
              <a:rPr lang="en-US" altLang="en-US" sz="2400" i="1"/>
              <a:t>G</a:t>
            </a:r>
            <a:r>
              <a:rPr lang="en-US" altLang="en-US" sz="2400"/>
              <a:t> of type </a:t>
            </a:r>
            <a:r>
              <a:rPr lang="en-US" altLang="en-US" sz="2400" i="1"/>
              <a:t>T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8933660E-8AC0-176B-08BA-F28C2622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638800"/>
            <a:ext cx="438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baseline="-25000"/>
              <a:t>1</a:t>
            </a:r>
            <a:r>
              <a:rPr lang="en-US" altLang="en-US" sz="2400" i="1"/>
              <a:t> </a:t>
            </a:r>
            <a:r>
              <a:rPr lang="en-US" altLang="en-US" sz="2400"/>
              <a:t>= { </a:t>
            </a:r>
            <a:r>
              <a:rPr lang="en-US" altLang="en-US" sz="2400" b="1"/>
              <a:t>a</a:t>
            </a:r>
            <a:r>
              <a:rPr lang="en-US" altLang="en-US" sz="2400" i="1" baseline="30000"/>
              <a:t>n</a:t>
            </a:r>
            <a:r>
              <a:rPr lang="en-US" altLang="en-US" sz="2400" b="1"/>
              <a:t>b</a:t>
            </a:r>
            <a:r>
              <a:rPr lang="en-US" altLang="en-US" sz="2400" i="1" baseline="30000"/>
              <a:t>n</a:t>
            </a:r>
            <a:r>
              <a:rPr lang="en-US" altLang="en-US" sz="2400"/>
              <a:t> |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 </a:t>
            </a:r>
            <a:r>
              <a:rPr lang="en-US" altLang="en-US" sz="2400"/>
              <a:t>1 } is context free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EF33CB6B-E5BE-154C-3E1D-DE24C86F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6096000"/>
            <a:ext cx="5214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  <a:r>
              <a:rPr lang="en-US" altLang="en-US" sz="2400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= { </a:t>
            </a:r>
            <a:r>
              <a:rPr lang="en-US" altLang="en-US" sz="2400" b="1"/>
              <a:t>a</a:t>
            </a:r>
            <a:r>
              <a:rPr lang="en-US" altLang="en-US" sz="2400" i="1" baseline="30000"/>
              <a:t>n</a:t>
            </a:r>
            <a:r>
              <a:rPr lang="en-US" altLang="en-US" sz="2400" b="1"/>
              <a:t>b</a:t>
            </a:r>
            <a:r>
              <a:rPr lang="en-US" altLang="en-US" sz="2400" i="1" baseline="30000"/>
              <a:t>n</a:t>
            </a:r>
            <a:r>
              <a:rPr lang="en-US" altLang="en-US" sz="2400" b="1"/>
              <a:t>c</a:t>
            </a:r>
            <a:r>
              <a:rPr lang="en-US" altLang="en-US" sz="2400" i="1" baseline="30000"/>
              <a:t>n</a:t>
            </a:r>
            <a:r>
              <a:rPr lang="en-US" altLang="en-US" sz="2400"/>
              <a:t> |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 </a:t>
            </a:r>
            <a:r>
              <a:rPr lang="en-US" altLang="en-US" sz="2400"/>
              <a:t>1 } is context sensitive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9553F45E-A6BB-0F4A-D8C9-5C2D3A082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689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Every</a:t>
            </a:r>
            <a:r>
              <a:rPr lang="en-US" altLang="en-US" sz="2400" i="1"/>
              <a:t> finite language</a:t>
            </a:r>
            <a:r>
              <a:rPr lang="en-US" altLang="en-US" sz="2400"/>
              <a:t> is regular! (construct a FSA for strings in </a:t>
            </a:r>
            <a:r>
              <a:rPr lang="en-US" altLang="en-US" sz="2400" i="1"/>
              <a:t>L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))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165DF707-8D6F-A822-38A2-2F75C6FC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4724400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Examples: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E9B18344-7BF6-F100-352D-41AE623B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BC2FC-526A-4580-9031-33EFAAD8D8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8FC6A19-CEA5-240C-795E-BCEE1A8C8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Parsing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F9D4579-5942-D0F2-884F-EBF5DBB59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Universal</a:t>
            </a:r>
            <a:r>
              <a:rPr lang="en-US" altLang="en-US" sz="2800"/>
              <a:t> (any C-F grammar)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Cocke-Younger-Kasimi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Earley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Top-down</a:t>
            </a:r>
            <a:r>
              <a:rPr lang="en-US" altLang="en-US" sz="2800"/>
              <a:t> (C-F grammar with restrictions)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Recursive descent (predictive parsing)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LL (Left-to-right, Leftmost derivation)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Bottom-up</a:t>
            </a:r>
            <a:r>
              <a:rPr lang="en-US" altLang="en-US" sz="2800"/>
              <a:t> (C-F grammar with restrictions)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Operator precedence 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LR (Left-to-right, Rightmost derivation)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SLR, canonical LR, LALR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0B57406C-955A-9821-353D-6AAA4FF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5C8F5D-59D0-46C7-8E4A-A538360713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B0A1656-550E-468A-848B-60B514A1D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Top-Down Parsing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B803A4C-7180-E1BC-207F-48973B208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LL methods (Left-to-right, Leftmost derivation) and recursive-descent parsing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472A246-19CF-2187-A86C-6B9A3EA6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111500"/>
            <a:ext cx="14874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Grammar: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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54B6AE6-CF80-81FA-BBDC-F8AD5C94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8488"/>
            <a:ext cx="2676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Leftmost derivation: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</a:t>
            </a:r>
            <a:r>
              <a:rPr lang="en-US" altLang="en-US" sz="2400" i="1" baseline="-25000">
                <a:sym typeface="Symbol" panose="05050102010706020507" pitchFamily="18" charset="2"/>
              </a:rPr>
              <a:t>lm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 i="1">
                <a:sym typeface="Symbol" panose="05050102010706020507" pitchFamily="18" charset="2"/>
              </a:rPr>
              <a:t> 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</a:t>
            </a:r>
            <a:r>
              <a:rPr lang="en-US" altLang="en-US" sz="2400" i="1" baseline="-25000">
                <a:sym typeface="Symbol" panose="05050102010706020507" pitchFamily="18" charset="2"/>
              </a:rPr>
              <a:t>lm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</a:t>
            </a:r>
            <a:r>
              <a:rPr lang="en-US" altLang="en-US" sz="2400" i="1" baseline="-25000">
                <a:sym typeface="Symbol" panose="05050102010706020507" pitchFamily="18" charset="2"/>
              </a:rPr>
              <a:t>lm </a:t>
            </a:r>
            <a:r>
              <a:rPr lang="en-US" altLang="en-US" sz="2400" b="1">
                <a:sym typeface="Symbol" panose="05050102010706020507" pitchFamily="18" charset="2"/>
              </a:rPr>
              <a:t>id + id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926CB567-6C97-9E8C-A0B9-D249CDCD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endParaRPr lang="en-US" altLang="en-US" sz="2400"/>
          </a:p>
        </p:txBody>
      </p:sp>
      <p:sp>
        <p:nvSpPr>
          <p:cNvPr id="29703" name="Text Box 31">
            <a:extLst>
              <a:ext uri="{FF2B5EF4-FFF2-40B4-BE49-F238E27FC236}">
                <a16:creationId xmlns:a16="http://schemas.microsoft.com/office/drawing/2014/main" id="{60D8EAAD-385A-4BED-3EB2-ABE3B273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endParaRPr lang="en-US" altLang="en-US" sz="2400"/>
          </a:p>
        </p:txBody>
      </p:sp>
      <p:sp>
        <p:nvSpPr>
          <p:cNvPr id="29704" name="Text Box 32">
            <a:extLst>
              <a:ext uri="{FF2B5EF4-FFF2-40B4-BE49-F238E27FC236}">
                <a16:creationId xmlns:a16="http://schemas.microsoft.com/office/drawing/2014/main" id="{14102E2D-7F01-6907-E60A-B7384C61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05" name="Text Box 33">
            <a:extLst>
              <a:ext uri="{FF2B5EF4-FFF2-40B4-BE49-F238E27FC236}">
                <a16:creationId xmlns:a16="http://schemas.microsoft.com/office/drawing/2014/main" id="{199BF03E-ECC6-BAF7-E112-F6BBDF2E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640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29706" name="Text Box 34">
            <a:extLst>
              <a:ext uri="{FF2B5EF4-FFF2-40B4-BE49-F238E27FC236}">
                <a16:creationId xmlns:a16="http://schemas.microsoft.com/office/drawing/2014/main" id="{40A2D346-0440-991B-8B98-D3FFCA42B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07" name="Line 35">
            <a:extLst>
              <a:ext uri="{FF2B5EF4-FFF2-40B4-BE49-F238E27FC236}">
                <a16:creationId xmlns:a16="http://schemas.microsoft.com/office/drawing/2014/main" id="{39B16FB4-4FAC-BC45-7608-88C4F807D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3888" y="5486400"/>
            <a:ext cx="3254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Line 36">
            <a:extLst>
              <a:ext uri="{FF2B5EF4-FFF2-40B4-BE49-F238E27FC236}">
                <a16:creationId xmlns:a16="http://schemas.microsoft.com/office/drawing/2014/main" id="{7F1F2768-BF54-FC51-53A7-AFB1D8DC80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1088" y="5486400"/>
            <a:ext cx="206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Line 37">
            <a:extLst>
              <a:ext uri="{FF2B5EF4-FFF2-40B4-BE49-F238E27FC236}">
                <a16:creationId xmlns:a16="http://schemas.microsoft.com/office/drawing/2014/main" id="{250A00CD-359B-AE62-3C7D-1057200E0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125" y="5486400"/>
            <a:ext cx="2841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38">
            <a:extLst>
              <a:ext uri="{FF2B5EF4-FFF2-40B4-BE49-F238E27FC236}">
                <a16:creationId xmlns:a16="http://schemas.microsoft.com/office/drawing/2014/main" id="{E58501FA-5DBA-BC95-5088-2835B977C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88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Text Box 39">
            <a:extLst>
              <a:ext uri="{FF2B5EF4-FFF2-40B4-BE49-F238E27FC236}">
                <a16:creationId xmlns:a16="http://schemas.microsoft.com/office/drawing/2014/main" id="{DBDEDBDE-1887-6B30-BFC6-4404533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id</a:t>
            </a:r>
            <a:endParaRPr lang="en-US" altLang="en-US" sz="2400"/>
          </a:p>
        </p:txBody>
      </p:sp>
      <p:sp>
        <p:nvSpPr>
          <p:cNvPr id="29712" name="Text Box 40">
            <a:extLst>
              <a:ext uri="{FF2B5EF4-FFF2-40B4-BE49-F238E27FC236}">
                <a16:creationId xmlns:a16="http://schemas.microsoft.com/office/drawing/2014/main" id="{CFE19918-CC37-7D53-63E7-89BCD9D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id</a:t>
            </a:r>
            <a:endParaRPr lang="en-US" altLang="en-US" sz="2400"/>
          </a:p>
        </p:txBody>
      </p:sp>
      <p:sp>
        <p:nvSpPr>
          <p:cNvPr id="29713" name="Line 41">
            <a:extLst>
              <a:ext uri="{FF2B5EF4-FFF2-40B4-BE49-F238E27FC236}">
                <a16:creationId xmlns:a16="http://schemas.microsoft.com/office/drawing/2014/main" id="{0F944FC6-2B1F-D67B-CF07-049BCF39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4" name="Text Box 42">
            <a:extLst>
              <a:ext uri="{FF2B5EF4-FFF2-40B4-BE49-F238E27FC236}">
                <a16:creationId xmlns:a16="http://schemas.microsoft.com/office/drawing/2014/main" id="{8BCE5D51-9F21-8690-D159-3A4C6EFF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5105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endParaRPr lang="en-US" altLang="en-US" sz="2400"/>
          </a:p>
        </p:txBody>
      </p:sp>
      <p:sp>
        <p:nvSpPr>
          <p:cNvPr id="29715" name="Text Box 43">
            <a:extLst>
              <a:ext uri="{FF2B5EF4-FFF2-40B4-BE49-F238E27FC236}">
                <a16:creationId xmlns:a16="http://schemas.microsoft.com/office/drawing/2014/main" id="{EABC42FE-E164-FC46-C170-C83AA006C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16" name="Text Box 44">
            <a:extLst>
              <a:ext uri="{FF2B5EF4-FFF2-40B4-BE49-F238E27FC236}">
                <a16:creationId xmlns:a16="http://schemas.microsoft.com/office/drawing/2014/main" id="{64CE1A97-1EBA-C8A1-6534-A015DA553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17" name="Line 45">
            <a:extLst>
              <a:ext uri="{FF2B5EF4-FFF2-40B4-BE49-F238E27FC236}">
                <a16:creationId xmlns:a16="http://schemas.microsoft.com/office/drawing/2014/main" id="{0C5DBD24-C5C8-7592-7223-44DC88A52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486400"/>
            <a:ext cx="284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8" name="Line 46">
            <a:extLst>
              <a:ext uri="{FF2B5EF4-FFF2-40B4-BE49-F238E27FC236}">
                <a16:creationId xmlns:a16="http://schemas.microsoft.com/office/drawing/2014/main" id="{CCADDBD6-4862-1A84-E775-C260C4CD7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7113" y="5486400"/>
            <a:ext cx="3254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Text Box 47">
            <a:extLst>
              <a:ext uri="{FF2B5EF4-FFF2-40B4-BE49-F238E27FC236}">
                <a16:creationId xmlns:a16="http://schemas.microsoft.com/office/drawing/2014/main" id="{CB99324E-F54C-9CDC-5505-52467356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640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29720" name="Line 48">
            <a:extLst>
              <a:ext uri="{FF2B5EF4-FFF2-40B4-BE49-F238E27FC236}">
                <a16:creationId xmlns:a16="http://schemas.microsoft.com/office/drawing/2014/main" id="{A9EF3A7E-BF39-29C0-4AE2-F6822979B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5486400"/>
            <a:ext cx="206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Text Box 49">
            <a:extLst>
              <a:ext uri="{FF2B5EF4-FFF2-40B4-BE49-F238E27FC236}">
                <a16:creationId xmlns:a16="http://schemas.microsoft.com/office/drawing/2014/main" id="{0D1D3D12-6DF7-BA01-2E84-E00B6D659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5105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endParaRPr lang="en-US" altLang="en-US" sz="2400"/>
          </a:p>
        </p:txBody>
      </p:sp>
      <p:sp>
        <p:nvSpPr>
          <p:cNvPr id="29722" name="Text Box 50">
            <a:extLst>
              <a:ext uri="{FF2B5EF4-FFF2-40B4-BE49-F238E27FC236}">
                <a16:creationId xmlns:a16="http://schemas.microsoft.com/office/drawing/2014/main" id="{5702AD21-A30C-16A6-3555-2ECF3543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23" name="Text Box 51">
            <a:extLst>
              <a:ext uri="{FF2B5EF4-FFF2-40B4-BE49-F238E27FC236}">
                <a16:creationId xmlns:a16="http://schemas.microsoft.com/office/drawing/2014/main" id="{4D5A39FC-8C9D-A91E-E76A-832798FB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0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+</a:t>
            </a:r>
            <a:endParaRPr lang="en-US" altLang="en-US" sz="2400"/>
          </a:p>
        </p:txBody>
      </p:sp>
      <p:sp>
        <p:nvSpPr>
          <p:cNvPr id="29724" name="Text Box 52">
            <a:extLst>
              <a:ext uri="{FF2B5EF4-FFF2-40B4-BE49-F238E27FC236}">
                <a16:creationId xmlns:a16="http://schemas.microsoft.com/office/drawing/2014/main" id="{25B39868-4DFC-98D8-BA69-5A1C1B9A1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</a:t>
            </a:r>
            <a:endParaRPr lang="en-US" altLang="en-US" sz="2400"/>
          </a:p>
        </p:txBody>
      </p:sp>
      <p:sp>
        <p:nvSpPr>
          <p:cNvPr id="29725" name="Line 53">
            <a:extLst>
              <a:ext uri="{FF2B5EF4-FFF2-40B4-BE49-F238E27FC236}">
                <a16:creationId xmlns:a16="http://schemas.microsoft.com/office/drawing/2014/main" id="{03AAA9CB-3D39-DF3E-CCF4-07D4127AB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5486400"/>
            <a:ext cx="3254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Line 54">
            <a:extLst>
              <a:ext uri="{FF2B5EF4-FFF2-40B4-BE49-F238E27FC236}">
                <a16:creationId xmlns:a16="http://schemas.microsoft.com/office/drawing/2014/main" id="{506552CC-E4BA-523B-A51E-BE172CDD31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486400"/>
            <a:ext cx="2063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7" name="Line 55">
            <a:extLst>
              <a:ext uri="{FF2B5EF4-FFF2-40B4-BE49-F238E27FC236}">
                <a16:creationId xmlns:a16="http://schemas.microsoft.com/office/drawing/2014/main" id="{8444FC8E-CA47-A62D-16AB-EE407740B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8" y="5486400"/>
            <a:ext cx="284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8" name="Text Box 58">
            <a:extLst>
              <a:ext uri="{FF2B5EF4-FFF2-40B4-BE49-F238E27FC236}">
                <a16:creationId xmlns:a16="http://schemas.microsoft.com/office/drawing/2014/main" id="{E2C7F161-3CE8-0207-3E8F-31D1D4B8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id</a:t>
            </a:r>
            <a:endParaRPr lang="en-US" altLang="en-US" sz="2400"/>
          </a:p>
        </p:txBody>
      </p:sp>
      <p:sp>
        <p:nvSpPr>
          <p:cNvPr id="29729" name="Line 59">
            <a:extLst>
              <a:ext uri="{FF2B5EF4-FFF2-40B4-BE49-F238E27FC236}">
                <a16:creationId xmlns:a16="http://schemas.microsoft.com/office/drawing/2014/main" id="{E5B4D66C-4F7B-E4EA-8284-5BB0F054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30" name="AutoShape 60">
            <a:extLst>
              <a:ext uri="{FF2B5EF4-FFF2-40B4-BE49-F238E27FC236}">
                <a16:creationId xmlns:a16="http://schemas.microsoft.com/office/drawing/2014/main" id="{FECDB1B2-5044-22C1-DD02-B49F23D7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31" name="AutoShape 63">
            <a:extLst>
              <a:ext uri="{FF2B5EF4-FFF2-40B4-BE49-F238E27FC236}">
                <a16:creationId xmlns:a16="http://schemas.microsoft.com/office/drawing/2014/main" id="{2D8F95C2-81D2-CE73-0EA3-324185C8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32" name="AutoShape 64">
            <a:extLst>
              <a:ext uri="{FF2B5EF4-FFF2-40B4-BE49-F238E27FC236}">
                <a16:creationId xmlns:a16="http://schemas.microsoft.com/office/drawing/2014/main" id="{B9147742-D620-0DA1-E1BC-F99E2B8A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AA4E1569-12DB-7A35-4742-3748636A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B46FEE-5DC7-4518-A784-8A19C9B683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0722" name="Rectangle 7">
            <a:extLst>
              <a:ext uri="{FF2B5EF4-FFF2-40B4-BE49-F238E27FC236}">
                <a16:creationId xmlns:a16="http://schemas.microsoft.com/office/drawing/2014/main" id="{E32B88D7-B573-1A75-6DE9-90FAEDBD1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Productions of the form</a:t>
            </a:r>
            <a:br>
              <a:rPr lang="en-US" altLang="en-US"/>
            </a:br>
            <a:r>
              <a:rPr lang="en-US" altLang="en-US"/>
              <a:t> 	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      </a:t>
            </a:r>
            <a:r>
              <a:rPr lang="en-US" altLang="en-US" i="1">
                <a:sym typeface="Symbol" panose="05050102010706020507" pitchFamily="18" charset="2"/>
              </a:rPr>
              <a:t>|</a:t>
            </a:r>
            <a:r>
              <a:rPr lang="en-US" altLang="en-US">
                <a:sym typeface="Symbol" panose="05050102010706020507" pitchFamily="18" charset="2"/>
              </a:rPr>
              <a:t> 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      | 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are left recursive</a:t>
            </a:r>
          </a:p>
          <a:p>
            <a:pPr eaLnBrk="1" hangingPunct="1"/>
            <a:r>
              <a:rPr lang="en-US" altLang="en-US"/>
              <a:t>When one of the productions in a grammar is left recursive then a predictive parser loops forever on certain inputs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84464C8-E6D2-2943-1272-BE02D094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Recursion (Recap)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BA8A3690-A8C2-9C80-3C34-B7E7D60F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27651-50DD-44FE-B066-C35F6A79AB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18F97DC-5188-9CCA-FB31-C1934FF96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Parser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393CD2B-347A-A6BF-D2A4-2219C4C30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/>
              <a:t>A parser implements a C-F grammar as a recognizer of strings</a:t>
            </a:r>
          </a:p>
          <a:p>
            <a:pPr marL="609600" indent="-609600" eaLnBrk="1" hangingPunct="1"/>
            <a:r>
              <a:rPr lang="en-US" altLang="en-US" sz="2800"/>
              <a:t>The role of the parser in a compiler is twofold:</a:t>
            </a:r>
          </a:p>
          <a:p>
            <a:pPr marL="1009650" lvl="1" indent="-609600" eaLnBrk="1" hangingPunct="1">
              <a:buFontTx/>
              <a:buAutoNum type="arabicPeriod"/>
            </a:pPr>
            <a:r>
              <a:rPr lang="en-US" altLang="en-US" sz="2400"/>
              <a:t>To check syntax (= string recognizer)</a:t>
            </a:r>
          </a:p>
          <a:p>
            <a:pPr marL="1390650" lvl="2" indent="-533400" eaLnBrk="1" hangingPunct="1"/>
            <a:r>
              <a:rPr lang="en-US" altLang="en-US" sz="2000"/>
              <a:t>And to report syntax errors accurately</a:t>
            </a:r>
          </a:p>
          <a:p>
            <a:pPr marL="1009650" lvl="1" indent="-609600" eaLnBrk="1" hangingPunct="1">
              <a:buFontTx/>
              <a:buAutoNum type="arabicPeriod"/>
            </a:pPr>
            <a:r>
              <a:rPr lang="en-US" altLang="en-US" sz="2400"/>
              <a:t>To invoke semantic actions</a:t>
            </a:r>
          </a:p>
          <a:p>
            <a:pPr marL="1390650" lvl="2" indent="-533400" eaLnBrk="1" hangingPunct="1"/>
            <a:r>
              <a:rPr lang="en-US" altLang="en-US" sz="2000"/>
              <a:t>For static semantics checking, e.g. type checking of expressions, functions, etc.</a:t>
            </a:r>
          </a:p>
          <a:p>
            <a:pPr marL="1390650" lvl="2" indent="-533400" eaLnBrk="1" hangingPunct="1"/>
            <a:r>
              <a:rPr lang="en-US" altLang="en-US" sz="2000"/>
              <a:t>For syntax-directed translation of the source code to an intermediate 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03E0BA11-1013-D54F-0001-FE56B98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3B974F-3704-41CC-865C-B22E28376F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A649D1A-5866-662A-E2DE-2D587864D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General Systematic Left Recursion Elimination Method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46BB2DD8-2D04-43A1-5D7E-EF264F3B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87538"/>
            <a:ext cx="68992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Input: Grammar G with no cycles or </a:t>
            </a:r>
            <a:r>
              <a:rPr lang="en-US" altLang="en-US" sz="2400">
                <a:sym typeface="Symbol" panose="05050102010706020507" pitchFamily="18" charset="2"/>
              </a:rPr>
              <a:t>-</a:t>
            </a:r>
            <a:r>
              <a:rPr lang="en-US" altLang="en-US" sz="2400" i="1">
                <a:sym typeface="Symbol" panose="05050102010706020507" pitchFamily="18" charset="2"/>
              </a:rPr>
              <a:t>productions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Arrange the nonterminals in some order </a:t>
            </a:r>
            <a:r>
              <a:rPr lang="en-US" altLang="en-US" sz="2400" i="1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A</a:t>
            </a:r>
            <a:r>
              <a:rPr lang="en-US" altLang="en-US" sz="2400" baseline="-25000"/>
              <a:t>2</a:t>
            </a:r>
            <a:r>
              <a:rPr lang="en-US" altLang="en-US" sz="2400"/>
              <a:t>, …,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n</a:t>
            </a:r>
            <a:br>
              <a:rPr lang="en-US" altLang="en-US" sz="2400" i="1" baseline="-25000"/>
            </a:b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 i="1"/>
              <a:t>i</a:t>
            </a:r>
            <a:r>
              <a:rPr lang="en-US" altLang="en-US" sz="2400"/>
              <a:t> = 1, …,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 i="1"/>
              <a:t>j</a:t>
            </a:r>
            <a:r>
              <a:rPr lang="en-US" altLang="en-US" sz="2400"/>
              <a:t> = 1, …, </a:t>
            </a:r>
            <a:r>
              <a:rPr lang="en-US" altLang="en-US" sz="2400" i="1"/>
              <a:t>i</a:t>
            </a:r>
            <a:r>
              <a:rPr lang="en-US" altLang="en-US" sz="2400"/>
              <a:t>-1 </a:t>
            </a:r>
            <a:r>
              <a:rPr lang="en-US" altLang="en-US" sz="2400" b="1"/>
              <a:t>do</a:t>
            </a:r>
            <a:br>
              <a:rPr lang="en-US" altLang="en-US" sz="2400"/>
            </a:br>
            <a:r>
              <a:rPr lang="en-US" altLang="en-US" sz="2400"/>
              <a:t>		replace each</a:t>
            </a:r>
            <a:br>
              <a:rPr lang="en-US" altLang="en-US" sz="2400"/>
            </a:br>
            <a:r>
              <a:rPr lang="en-US" altLang="en-US" sz="2400"/>
              <a:t>			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j</a:t>
            </a:r>
            <a:r>
              <a:rPr lang="en-US" altLang="en-US" sz="2400">
                <a:sym typeface="Symbol" panose="05050102010706020507" pitchFamily="18" charset="2"/>
              </a:rPr>
              <a:t> 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with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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 | 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 | … | </a:t>
            </a:r>
            <a:r>
              <a:rPr lang="en-US" altLang="en-US" sz="2400" i="1" baseline="-25000">
                <a:sym typeface="Symbol" panose="05050102010706020507" pitchFamily="18" charset="2"/>
              </a:rPr>
              <a:t>k</a:t>
            </a:r>
            <a:r>
              <a:rPr lang="en-US" altLang="en-US" sz="2400">
                <a:sym typeface="Symbol" panose="05050102010706020507" pitchFamily="18" charset="2"/>
              </a:rPr>
              <a:t> 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where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j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 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| 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| … | </a:t>
            </a:r>
            <a:r>
              <a:rPr lang="en-US" altLang="en-US" sz="2400" i="1" baseline="-25000">
                <a:sym typeface="Symbol" panose="05050102010706020507" pitchFamily="18" charset="2"/>
              </a:rPr>
              <a:t>k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b="1">
                <a:sym typeface="Symbol" panose="05050102010706020507" pitchFamily="18" charset="2"/>
              </a:rPr>
              <a:t>enddo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eliminate the </a:t>
            </a:r>
            <a:r>
              <a:rPr lang="en-US" altLang="en-US" sz="2400" i="1">
                <a:sym typeface="Symbol" panose="05050102010706020507" pitchFamily="18" charset="2"/>
              </a:rPr>
              <a:t>immediate left recursion</a:t>
            </a:r>
            <a:r>
              <a:rPr lang="en-US" altLang="en-US" sz="2400">
                <a:sym typeface="Symbol" panose="05050102010706020507" pitchFamily="18" charset="2"/>
              </a:rPr>
              <a:t> in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i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enddo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6E6935CC-B7B3-6EEE-4031-3F41CF2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B85C0-70D8-4E25-A95B-06FB57F666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72035E1-0ACA-96A7-D4E6-96743B0B0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Left-Recursion Elimination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D28FA8F5-1E21-A21D-25D5-1471BA38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2368550"/>
            <a:ext cx="49942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Rewrite every left-recursive production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A </a:t>
            </a:r>
            <a:r>
              <a:rPr lang="en-US" altLang="en-US" sz="2400">
                <a:sym typeface="Symbol" panose="05050102010706020507" pitchFamily="18" charset="2"/>
              </a:rPr>
              <a:t> 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      </a:t>
            </a:r>
            <a:r>
              <a:rPr lang="en-US" altLang="en-US" sz="2400" i="1">
                <a:sym typeface="Symbol" panose="05050102010706020507" pitchFamily="18" charset="2"/>
              </a:rPr>
              <a:t>|</a:t>
            </a:r>
            <a:r>
              <a:rPr lang="en-US" altLang="en-US" sz="2400">
                <a:sym typeface="Symbol" panose="05050102010706020507" pitchFamily="18" charset="2"/>
              </a:rPr>
              <a:t> 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      | 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      |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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into a right-recursive production:</a:t>
            </a:r>
            <a:br>
              <a:rPr lang="en-US" altLang="en-US" sz="2400" i="1"/>
            </a:br>
            <a:r>
              <a:rPr lang="en-US" altLang="en-US" sz="2400" i="1"/>
              <a:t>	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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      </a:t>
            </a:r>
            <a:r>
              <a:rPr lang="en-US" altLang="en-US" sz="2400" i="1">
                <a:sym typeface="Symbol" panose="05050102010706020507" pitchFamily="18" charset="2"/>
              </a:rPr>
              <a:t>|</a:t>
            </a:r>
            <a:r>
              <a:rPr lang="en-US" altLang="en-US" sz="2400">
                <a:sym typeface="Symbol" panose="05050102010706020507" pitchFamily="18" charset="2"/>
              </a:rPr>
              <a:t> 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	A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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	</a:t>
            </a:r>
            <a:r>
              <a:rPr lang="en-US" altLang="en-US" sz="2400">
                <a:sym typeface="Symbol" panose="05050102010706020507" pitchFamily="18" charset="2"/>
              </a:rPr>
              <a:t>      </a:t>
            </a:r>
            <a:r>
              <a:rPr lang="en-US" altLang="en-US" sz="2400" i="1">
                <a:sym typeface="Symbol" panose="05050102010706020507" pitchFamily="18" charset="2"/>
              </a:rPr>
              <a:t>| </a:t>
            </a:r>
            <a:r>
              <a:rPr lang="en-US" altLang="en-US" sz="2400">
                <a:sym typeface="Symbol" panose="05050102010706020507" pitchFamily="18" charset="2"/>
              </a:rPr>
              <a:t></a:t>
            </a:r>
            <a:r>
              <a:rPr lang="en-US" altLang="en-US" sz="2400" i="1">
                <a:sym typeface="Symbol" panose="05050102010706020507" pitchFamily="18" charset="2"/>
              </a:rPr>
              <a:t> A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	</a:t>
            </a:r>
            <a:r>
              <a:rPr lang="en-US" altLang="en-US" sz="2400">
                <a:sym typeface="Symbol" panose="05050102010706020507" pitchFamily="18" charset="2"/>
              </a:rPr>
              <a:t>      </a:t>
            </a:r>
            <a:r>
              <a:rPr lang="en-US" altLang="en-US" sz="2400" i="1">
                <a:sym typeface="Symbol" panose="05050102010706020507" pitchFamily="18" charset="2"/>
              </a:rPr>
              <a:t>|</a:t>
            </a:r>
            <a:r>
              <a:rPr lang="en-US" altLang="en-US" sz="2400">
                <a:sym typeface="Symbol" panose="05050102010706020507" pitchFamily="18" charset="2"/>
              </a:rPr>
              <a:t> 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>
            <a:extLst>
              <a:ext uri="{FF2B5EF4-FFF2-40B4-BE49-F238E27FC236}">
                <a16:creationId xmlns:a16="http://schemas.microsoft.com/office/drawing/2014/main" id="{249D9060-A47F-CFB3-96AF-7D05780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1CDE4-BF4C-4DA3-BAF7-B43D016A11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F39E8C9-F8FB-CC2B-18B0-ED204CBB7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Left Recursion Elim.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04ACF824-C5EF-09EC-B5E8-87A0256DF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143000"/>
            <a:ext cx="23479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C A </a:t>
            </a:r>
            <a:r>
              <a:rPr lang="en-US" altLang="en-US" sz="2400">
                <a:sym typeface="Symbol" panose="05050102010706020507" pitchFamily="18" charset="2"/>
              </a:rPr>
              <a:t>|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A 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C 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8834BC6-FA42-BE02-3339-F7D85DBA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47800"/>
            <a:ext cx="373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Choose arrangement: 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endParaRPr lang="en-US" altLang="en-US" sz="2400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18EF0411-B58F-BF98-725C-BB34F9A00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8331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i</a:t>
            </a:r>
            <a:r>
              <a:rPr lang="en-US" altLang="en-US" sz="2400"/>
              <a:t> = 1:		nothing to do</a:t>
            </a:r>
            <a:br>
              <a:rPr lang="en-US" altLang="en-US" sz="2400"/>
            </a:br>
            <a:r>
              <a:rPr lang="en-US" altLang="en-US" sz="2400" i="1"/>
              <a:t>i</a:t>
            </a:r>
            <a:r>
              <a:rPr lang="en-US" altLang="en-US" sz="2400"/>
              <a:t> = 2, </a:t>
            </a:r>
            <a:r>
              <a:rPr lang="en-US" altLang="en-US" sz="2400" i="1"/>
              <a:t>j</a:t>
            </a:r>
            <a:r>
              <a:rPr lang="en-US" altLang="en-US" sz="2400"/>
              <a:t> = 1:	</a:t>
            </a:r>
            <a:r>
              <a:rPr lang="en-US" altLang="en-US" sz="2400" i="1"/>
              <a:t>B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 i="1"/>
              <a:t>C A</a:t>
            </a:r>
            <a:r>
              <a:rPr lang="en-US" altLang="en-US" sz="2400"/>
              <a:t> | </a:t>
            </a:r>
            <a:r>
              <a:rPr lang="en-US" altLang="en-US" sz="2400" i="1" u="sng">
                <a:solidFill>
                  <a:srgbClr val="017F02"/>
                </a:solidFill>
              </a:rPr>
              <a:t>A</a:t>
            </a:r>
            <a:r>
              <a:rPr lang="en-US" altLang="en-US" sz="2400"/>
              <a:t> </a:t>
            </a:r>
            <a:r>
              <a:rPr lang="en-US" altLang="en-US" sz="2400" b="1"/>
              <a:t>b</a:t>
            </a:r>
            <a:br>
              <a:rPr lang="en-US" altLang="en-US" sz="2400" b="1"/>
            </a:br>
            <a:r>
              <a:rPr lang="en-US" altLang="en-US" sz="2400" b="1"/>
              <a:t>		</a:t>
            </a:r>
            <a:r>
              <a:rPr lang="en-US" altLang="en-US" sz="2400" b="1">
                <a:solidFill>
                  <a:srgbClr val="017F0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 b="1"/>
              <a:t>	</a:t>
            </a:r>
            <a:r>
              <a:rPr lang="en-US" altLang="en-US" sz="2400" i="1"/>
              <a:t>B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C A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 u="sng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i="1" u="sng">
                <a:sym typeface="Symbol" panose="05050102010706020507" pitchFamily="18" charset="2"/>
              </a:rPr>
              <a:t> C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 u="sng">
                <a:sym typeface="Symbol" panose="05050102010706020507" pitchFamily="18" charset="2"/>
              </a:rPr>
              <a:t>a</a:t>
            </a:r>
            <a:r>
              <a:rPr lang="en-US" altLang="en-US" sz="2400" b="1">
                <a:sym typeface="Symbol" panose="05050102010706020507" pitchFamily="18" charset="2"/>
              </a:rPr>
              <a:t> b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 baseline="-25000">
                <a:solidFill>
                  <a:srgbClr val="FF0000"/>
                </a:solidFill>
                <a:sym typeface="Symbol" panose="05050102010706020507" pitchFamily="18" charset="2"/>
              </a:rPr>
              <a:t>(imm)</a:t>
            </a: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C A 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 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C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/>
            </a:br>
            <a:r>
              <a:rPr lang="en-US" altLang="en-US" sz="2400" i="1"/>
              <a:t>i</a:t>
            </a:r>
            <a:r>
              <a:rPr lang="en-US" altLang="en-US" sz="2400"/>
              <a:t> = 3, </a:t>
            </a:r>
            <a:r>
              <a:rPr lang="en-US" altLang="en-US" sz="2400" i="1"/>
              <a:t>j</a:t>
            </a:r>
            <a:r>
              <a:rPr lang="en-US" altLang="en-US" sz="2400"/>
              <a:t> = 1:	</a:t>
            </a:r>
            <a:r>
              <a:rPr lang="en-US" altLang="en-US" sz="2400" i="1"/>
              <a:t>C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 u="sng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C 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17F0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 u="sng">
                <a:sym typeface="Symbol" panose="05050102010706020507" pitchFamily="18" charset="2"/>
              </a:rPr>
              <a:t>B C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 u="sng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C 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/>
              <a:t>i</a:t>
            </a:r>
            <a:r>
              <a:rPr lang="en-US" altLang="en-US" sz="2400"/>
              <a:t> = 3, </a:t>
            </a:r>
            <a:r>
              <a:rPr lang="en-US" altLang="en-US" sz="2400" i="1"/>
              <a:t>j</a:t>
            </a:r>
            <a:r>
              <a:rPr lang="en-US" altLang="en-US" sz="2400"/>
              <a:t> = 2:	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 u="sng">
                <a:solidFill>
                  <a:srgbClr val="008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 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C 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 i="1" baseline="-25000">
                <a:sym typeface="Symbol" panose="05050102010706020507" pitchFamily="18" charset="2"/>
              </a:rPr>
            </a:br>
            <a:r>
              <a:rPr lang="en-US" altLang="en-US" sz="2400" i="1" baseline="-25000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17F0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 u="sng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u="sng">
                <a:sym typeface="Symbol" panose="05050102010706020507" pitchFamily="18" charset="2"/>
              </a:rPr>
              <a:t> </a:t>
            </a:r>
            <a:r>
              <a:rPr lang="en-US" altLang="en-US" sz="2400" i="1" u="sng">
                <a:sym typeface="Symbol" panose="05050102010706020507" pitchFamily="18" charset="2"/>
              </a:rPr>
              <a:t>A</a:t>
            </a:r>
            <a:r>
              <a:rPr lang="en-US" altLang="en-US" sz="2400" u="sng">
                <a:sym typeface="Symbol" panose="05050102010706020507" pitchFamily="18" charset="2"/>
              </a:rPr>
              <a:t> </a:t>
            </a:r>
            <a:r>
              <a:rPr lang="en-US" altLang="en-US" sz="2400" i="1" u="sng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C 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 u="sng">
                <a:sym typeface="Symbol" panose="05050102010706020507" pitchFamily="18" charset="2"/>
              </a:rPr>
              <a:t>a b </a:t>
            </a:r>
            <a:r>
              <a:rPr lang="en-US" altLang="en-US" sz="2400" i="1" u="sng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 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i="1">
                <a:sym typeface="Symbol" panose="05050102010706020507" pitchFamily="18" charset="2"/>
              </a:rPr>
              <a:t> C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 baseline="-25000">
                <a:solidFill>
                  <a:srgbClr val="FF0000"/>
                </a:solidFill>
                <a:sym typeface="Symbol" panose="05050102010706020507" pitchFamily="18" charset="2"/>
              </a:rPr>
              <a:t>(imm)</a:t>
            </a: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a b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C B 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 i="1" baseline="-25000">
                <a:sym typeface="Symbol" panose="05050102010706020507" pitchFamily="18" charset="2"/>
              </a:rPr>
            </a:br>
            <a:r>
              <a:rPr lang="en-US" altLang="en-US" sz="2400" i="1" baseline="-25000">
                <a:sym typeface="Symbol" panose="05050102010706020507" pitchFamily="18" charset="2"/>
              </a:rPr>
              <a:t>			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A B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C B 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C C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</a:t>
            </a:r>
          </a:p>
        </p:txBody>
      </p:sp>
      <p:sp>
        <p:nvSpPr>
          <p:cNvPr id="33798" name="AutoShape 7">
            <a:extLst>
              <a:ext uri="{FF2B5EF4-FFF2-40B4-BE49-F238E27FC236}">
                <a16:creationId xmlns:a16="http://schemas.microsoft.com/office/drawing/2014/main" id="{7B57CC06-BBA9-886A-3606-768AAF04A70D}"/>
              </a:ext>
            </a:extLst>
          </p:cNvPr>
          <p:cNvSpPr>
            <a:spLocks/>
          </p:cNvSpPr>
          <p:nvPr/>
        </p:nvSpPr>
        <p:spPr bwMode="auto">
          <a:xfrm>
            <a:off x="4724400" y="1143000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97258004-62AC-50CC-1DDB-B778AEE0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33329-6697-4B1F-A0EE-3B4B644BFF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3E80356-6222-E944-E310-2AD0A947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Factoring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821E86E4-5FF9-5FE9-B1B3-DB9D11D02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When a nonterminal has two or more productions whose right-hand sides start with the same grammar symbols, the grammar is not LL(1) and cannot be used for predictive parsing</a:t>
            </a:r>
          </a:p>
          <a:p>
            <a:pPr eaLnBrk="1" hangingPunct="1"/>
            <a:r>
              <a:rPr lang="en-US" altLang="en-US" sz="2800"/>
              <a:t>Replace productions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A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 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| </a:t>
            </a:r>
            <a:r>
              <a:rPr lang="en-US" altLang="en-US" sz="2800">
                <a:sym typeface="Symbol" panose="05050102010706020507" pitchFamily="18" charset="2"/>
              </a:rPr>
              <a:t> 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|</a:t>
            </a:r>
            <a:r>
              <a:rPr lang="en-US" altLang="en-US" sz="2800">
                <a:sym typeface="Symbol" panose="05050102010706020507" pitchFamily="18" charset="2"/>
              </a:rPr>
              <a:t> … |  </a:t>
            </a:r>
            <a:r>
              <a:rPr lang="en-US" altLang="en-US" sz="2800" i="1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| 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with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/>
              <a:t>A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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 i="1" baseline="-25000">
                <a:sym typeface="Symbol" panose="05050102010706020507" pitchFamily="18" charset="2"/>
              </a:rPr>
              <a:t>R</a:t>
            </a:r>
            <a:r>
              <a:rPr lang="en-US" altLang="en-US" sz="2800" i="1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| 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 i="1" baseline="-25000">
                <a:sym typeface="Symbol" panose="05050102010706020507" pitchFamily="18" charset="2"/>
              </a:rPr>
              <a:t>R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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| </a:t>
            </a:r>
            <a:r>
              <a:rPr lang="en-US" altLang="en-US" sz="2800">
                <a:sym typeface="Symbol" panose="05050102010706020507" pitchFamily="18" charset="2"/>
              </a:rPr>
              <a:t></a:t>
            </a:r>
            <a:r>
              <a:rPr lang="en-US" altLang="en-US" sz="2800" baseline="-25000">
                <a:sym typeface="Symbol" panose="05050102010706020507" pitchFamily="18" charset="2"/>
              </a:rPr>
              <a:t>2 </a:t>
            </a:r>
            <a:r>
              <a:rPr lang="en-US" altLang="en-US" sz="2800" i="1">
                <a:sym typeface="Symbol" panose="05050102010706020507" pitchFamily="18" charset="2"/>
              </a:rPr>
              <a:t>| … | </a:t>
            </a:r>
            <a:r>
              <a:rPr lang="en-US" altLang="en-US" sz="2800">
                <a:sym typeface="Symbol" panose="05050102010706020507" pitchFamily="18" charset="2"/>
              </a:rPr>
              <a:t></a:t>
            </a:r>
            <a:r>
              <a:rPr lang="en-US" altLang="en-US" sz="2800" i="1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D4E6C2A1-914F-F7ED-AB06-AA0E47A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9F6C4-8BBC-4F8F-BAC6-4169F7202D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2ECFE64-FAFC-4477-5DD1-C9DD5ED2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Predictive Parsing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3E38E54-F7EF-BCDC-7910-FC6A4F74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Eliminate left recursion from grammar</a:t>
            </a:r>
          </a:p>
          <a:p>
            <a:pPr eaLnBrk="1" hangingPunct="1"/>
            <a:r>
              <a:rPr lang="en-US" altLang="en-US"/>
              <a:t>Left factor the grammar</a:t>
            </a:r>
          </a:p>
          <a:p>
            <a:pPr eaLnBrk="1" hangingPunct="1"/>
            <a:r>
              <a:rPr lang="en-US" altLang="en-US"/>
              <a:t>Compute FIRST and FOLLOW</a:t>
            </a:r>
          </a:p>
          <a:p>
            <a:pPr eaLnBrk="1" hangingPunct="1"/>
            <a:r>
              <a:rPr lang="en-US" altLang="en-US"/>
              <a:t>Two variants:</a:t>
            </a:r>
          </a:p>
          <a:p>
            <a:pPr lvl="1" eaLnBrk="1" hangingPunct="1"/>
            <a:r>
              <a:rPr lang="en-US" altLang="en-US"/>
              <a:t>Recursive (recursive-descent parsing)</a:t>
            </a:r>
          </a:p>
          <a:p>
            <a:pPr lvl="1" eaLnBrk="1" hangingPunct="1"/>
            <a:r>
              <a:rPr lang="en-US" altLang="en-US"/>
              <a:t>Non-recursive (table-driven parsing)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D3D7EC5F-622C-627A-CFC2-DBBC0AAF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CE772-996E-4858-BBE7-293B9DF65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05ACB44-FE05-0987-6CCC-3CBCAC0FC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(Revisited)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570705-DC1B-67E0-4B33-ABB788DE5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FIRST(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/>
              <a:t>) = { </a:t>
            </a:r>
            <a:r>
              <a:rPr lang="en-US" altLang="en-US" sz="2800" i="1"/>
              <a:t>the set of terminals that begin all</a:t>
            </a:r>
            <a:br>
              <a:rPr lang="en-US" altLang="en-US" sz="2800" i="1"/>
            </a:br>
            <a:r>
              <a:rPr lang="en-US" altLang="en-US" sz="2800" i="1"/>
              <a:t>				strings derived from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 }</a:t>
            </a:r>
            <a:br>
              <a:rPr lang="en-US" altLang="en-US" sz="2800">
                <a:sym typeface="Symbol" panose="05050102010706020507" pitchFamily="18" charset="2"/>
              </a:rPr>
            </a:b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FIRST(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 = {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}				if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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br>
              <a:rPr lang="en-US" altLang="en-US" sz="2800" i="1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FIRST() = {}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FIRST(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 = </a:t>
            </a:r>
            <a:r>
              <a:rPr lang="en-US" altLang="en-US" sz="2800" i="1" baseline="-25000">
                <a:sym typeface="Symbol" panose="05050102010706020507" pitchFamily="18" charset="2"/>
              </a:rPr>
              <a:t>A</a:t>
            </a:r>
            <a:r>
              <a:rPr lang="en-US" altLang="en-US" sz="2800" baseline="-25000">
                <a:sym typeface="Symbol" panose="05050102010706020507" pitchFamily="18" charset="2"/>
              </a:rPr>
              <a:t></a:t>
            </a:r>
            <a:r>
              <a:rPr lang="en-US" altLang="en-US" sz="2800">
                <a:sym typeface="Symbol" panose="05050102010706020507" pitchFamily="18" charset="2"/>
              </a:rPr>
              <a:t> FIRST()		for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  </a:t>
            </a:r>
            <a:r>
              <a:rPr lang="en-US" altLang="en-US" sz="2800" i="1">
                <a:sym typeface="Symbol" panose="05050102010706020507" pitchFamily="18" charset="2"/>
              </a:rPr>
              <a:t>P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…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k</a:t>
            </a:r>
            <a:r>
              <a:rPr lang="en-US" altLang="en-US" sz="2800">
                <a:sym typeface="Symbol" panose="05050102010706020507" pitchFamily="18" charset="2"/>
              </a:rPr>
              <a:t>) =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b="1">
                <a:sym typeface="Symbol" panose="05050102010706020507" pitchFamily="18" charset="2"/>
              </a:rPr>
              <a:t>if</a:t>
            </a:r>
            <a:r>
              <a:rPr lang="en-US" altLang="en-US" sz="2800">
                <a:sym typeface="Symbol" panose="05050102010706020507" pitchFamily="18" charset="2"/>
              </a:rPr>
              <a:t> for all </a:t>
            </a:r>
            <a:r>
              <a:rPr lang="en-US" altLang="en-US" sz="2800" i="1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 = 1, …, </a:t>
            </a:r>
            <a:r>
              <a:rPr lang="en-US" altLang="en-US" sz="2800" i="1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-1 :   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  <a:r>
              <a:rPr lang="en-US" altLang="en-US" sz="2800" b="1">
                <a:sym typeface="Symbol" panose="05050102010706020507" pitchFamily="18" charset="2"/>
              </a:rPr>
              <a:t>then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	add non- in 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) to 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…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k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b="1">
                <a:sym typeface="Symbol" panose="05050102010706020507" pitchFamily="18" charset="2"/>
              </a:rPr>
              <a:t>if</a:t>
            </a:r>
            <a:r>
              <a:rPr lang="en-US" altLang="en-US" sz="2800">
                <a:sym typeface="Symbol" panose="05050102010706020507" pitchFamily="18" charset="2"/>
              </a:rPr>
              <a:t> for all </a:t>
            </a:r>
            <a:r>
              <a:rPr lang="en-US" altLang="en-US" sz="2800" i="1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 = 1, …, </a:t>
            </a:r>
            <a:r>
              <a:rPr lang="en-US" altLang="en-US" sz="2800" i="1">
                <a:sym typeface="Symbol" panose="05050102010706020507" pitchFamily="18" charset="2"/>
              </a:rPr>
              <a:t>k </a:t>
            </a:r>
            <a:r>
              <a:rPr lang="en-US" altLang="en-US" sz="2800">
                <a:sym typeface="Symbol" panose="05050102010706020507" pitchFamily="18" charset="2"/>
              </a:rPr>
              <a:t>:   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  <a:r>
              <a:rPr lang="en-US" altLang="en-US" sz="2800" b="1">
                <a:sym typeface="Symbol" panose="05050102010706020507" pitchFamily="18" charset="2"/>
              </a:rPr>
              <a:t>then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	add  to FIRST(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…</a:t>
            </a:r>
            <a:r>
              <a:rPr lang="en-US" altLang="en-US" sz="2800" i="1">
                <a:sym typeface="Symbol" panose="05050102010706020507" pitchFamily="18" charset="2"/>
              </a:rPr>
              <a:t>X</a:t>
            </a:r>
            <a:r>
              <a:rPr lang="en-US" altLang="en-US" sz="2800" i="1" baseline="-25000">
                <a:sym typeface="Symbol" panose="05050102010706020507" pitchFamily="18" charset="2"/>
              </a:rPr>
              <a:t>k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FBF3A290-D1C4-9C12-36A0-D35D964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FD27E-D521-45E3-9AE4-93331B03B5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591D4A0-0677-293A-042A-B6B5A8357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FOLLOW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ADD238-CE43-5090-ACEB-394A76F2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FOLLOW(</a:t>
            </a:r>
            <a:r>
              <a:rPr lang="en-US" altLang="en-US" sz="2800" i="1"/>
              <a:t>A</a:t>
            </a:r>
            <a:r>
              <a:rPr lang="en-US" altLang="en-US" sz="2800"/>
              <a:t>) = { </a:t>
            </a:r>
            <a:r>
              <a:rPr lang="en-US" altLang="en-US" sz="2800" i="1"/>
              <a:t>the set of terminals that can</a:t>
            </a:r>
            <a:br>
              <a:rPr lang="en-US" altLang="en-US" sz="2800" i="1"/>
            </a:br>
            <a:r>
              <a:rPr lang="en-US" altLang="en-US" sz="2800" i="1"/>
              <a:t>		immediately follow nonterminal</a:t>
            </a:r>
            <a:r>
              <a:rPr lang="en-US" altLang="en-US" sz="2800"/>
              <a:t> </a:t>
            </a:r>
            <a:r>
              <a:rPr lang="en-US" altLang="en-US" sz="2800" i="1"/>
              <a:t>A</a:t>
            </a:r>
            <a:r>
              <a:rPr lang="en-US" altLang="en-US" sz="2800"/>
              <a:t> }</a:t>
            </a:r>
            <a:br>
              <a:rPr lang="en-US" altLang="en-US" sz="2800" i="1"/>
            </a:br>
            <a:br>
              <a:rPr lang="en-US" altLang="en-US" sz="2800" i="1"/>
            </a:br>
            <a:r>
              <a:rPr lang="en-US" altLang="en-US" sz="2800"/>
              <a:t>FOLLOW(</a:t>
            </a:r>
            <a:r>
              <a:rPr lang="en-US" altLang="en-US" sz="2800" i="1"/>
              <a:t>A</a:t>
            </a:r>
            <a:r>
              <a:rPr lang="en-US" altLang="en-US" sz="2800"/>
              <a:t>) =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b="1"/>
              <a:t>for</a:t>
            </a:r>
            <a:r>
              <a:rPr lang="en-US" altLang="en-US" sz="2800"/>
              <a:t> all (</a:t>
            </a:r>
            <a:r>
              <a:rPr lang="en-US" altLang="en-US" sz="2800" i="1"/>
              <a:t>B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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)  </a:t>
            </a:r>
            <a:r>
              <a:rPr lang="en-US" altLang="en-US" sz="2800" i="1">
                <a:sym typeface="Symbol" panose="05050102010706020507" pitchFamily="18" charset="2"/>
              </a:rPr>
              <a:t>P</a:t>
            </a:r>
            <a:r>
              <a:rPr lang="en-US" altLang="en-US" sz="2800" b="1">
                <a:sym typeface="Symbol" panose="05050102010706020507" pitchFamily="18" charset="2"/>
              </a:rPr>
              <a:t> do</a:t>
            </a:r>
            <a:br>
              <a:rPr lang="en-US" altLang="en-US" sz="2800" i="1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		</a:t>
            </a:r>
            <a:r>
              <a:rPr lang="en-US" altLang="en-US" sz="2800">
                <a:sym typeface="Symbol" panose="05050102010706020507" pitchFamily="18" charset="2"/>
              </a:rPr>
              <a:t>add FIRST()\{} to FOLLOW(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b="1"/>
              <a:t>for</a:t>
            </a:r>
            <a:r>
              <a:rPr lang="en-US" altLang="en-US" sz="2800"/>
              <a:t> all (</a:t>
            </a:r>
            <a:r>
              <a:rPr lang="en-US" altLang="en-US" sz="2800" i="1"/>
              <a:t>B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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)  </a:t>
            </a:r>
            <a:r>
              <a:rPr lang="en-US" altLang="en-US" sz="2800" i="1">
                <a:sym typeface="Symbol" panose="05050102010706020507" pitchFamily="18" charset="2"/>
              </a:rPr>
              <a:t>P</a:t>
            </a:r>
            <a:r>
              <a:rPr lang="en-US" altLang="en-US" sz="2800" b="1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and   FIRST() </a:t>
            </a:r>
            <a:r>
              <a:rPr lang="en-US" altLang="en-US" sz="2800" b="1">
                <a:sym typeface="Symbol" panose="05050102010706020507" pitchFamily="18" charset="2"/>
              </a:rPr>
              <a:t>do</a:t>
            </a:r>
            <a:br>
              <a:rPr lang="en-US" altLang="en-US" sz="2800" i="1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		</a:t>
            </a:r>
            <a:r>
              <a:rPr lang="en-US" altLang="en-US" sz="2800">
                <a:sym typeface="Symbol" panose="05050102010706020507" pitchFamily="18" charset="2"/>
              </a:rPr>
              <a:t>add FOLLOW(</a:t>
            </a:r>
            <a:r>
              <a:rPr lang="en-US" altLang="en-US" sz="2800" i="1"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) to FOLLOW(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b="1"/>
              <a:t>for</a:t>
            </a:r>
            <a:r>
              <a:rPr lang="en-US" altLang="en-US" sz="2800"/>
              <a:t> all (</a:t>
            </a:r>
            <a:r>
              <a:rPr lang="en-US" altLang="en-US" sz="2800" i="1"/>
              <a:t>B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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  </a:t>
            </a:r>
            <a:r>
              <a:rPr lang="en-US" altLang="en-US" sz="2800" i="1">
                <a:sym typeface="Symbol" panose="05050102010706020507" pitchFamily="18" charset="2"/>
              </a:rPr>
              <a:t>P</a:t>
            </a:r>
            <a:r>
              <a:rPr lang="en-US" altLang="en-US" sz="2800" b="1">
                <a:sym typeface="Symbol" panose="05050102010706020507" pitchFamily="18" charset="2"/>
              </a:rPr>
              <a:t> do</a:t>
            </a:r>
            <a:br>
              <a:rPr lang="en-US" altLang="en-US" sz="2800" i="1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		</a:t>
            </a:r>
            <a:r>
              <a:rPr lang="en-US" altLang="en-US" sz="2800">
                <a:sym typeface="Symbol" panose="05050102010706020507" pitchFamily="18" charset="2"/>
              </a:rPr>
              <a:t>add FOLLOW(</a:t>
            </a:r>
            <a:r>
              <a:rPr lang="en-US" altLang="en-US" sz="2800" i="1"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) to FOLLOW(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b="1">
                <a:sym typeface="Symbol" panose="05050102010706020507" pitchFamily="18" charset="2"/>
              </a:rPr>
              <a:t>if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is the start symbol 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b="1">
                <a:sym typeface="Symbol" panose="05050102010706020507" pitchFamily="18" charset="2"/>
              </a:rPr>
              <a:t>then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	add </a:t>
            </a:r>
            <a:r>
              <a:rPr lang="en-US" altLang="en-US" sz="2800" b="1">
                <a:sym typeface="Symbol" panose="05050102010706020507" pitchFamily="18" charset="2"/>
              </a:rPr>
              <a:t>$</a:t>
            </a:r>
            <a:r>
              <a:rPr lang="en-US" altLang="en-US" sz="2800">
                <a:sym typeface="Symbol" panose="05050102010706020507" pitchFamily="18" charset="2"/>
              </a:rPr>
              <a:t> to FOLLOW(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2B9FD94B-BA45-D7DF-E169-1212A6B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A7581-7F55-4776-BE86-F4A82773DE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86C62DD-E164-12DF-5FA4-1C9A8C3DE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LL(1) Grammar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30E69AC-DD00-9B62-364A-EBBDA1294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grammar </a:t>
            </a:r>
            <a:r>
              <a:rPr lang="en-US" altLang="en-US" sz="2800" i="1"/>
              <a:t>G</a:t>
            </a:r>
            <a:r>
              <a:rPr lang="en-US" altLang="en-US" sz="2800"/>
              <a:t> is LL(1) if it is not left recursive and for each collection of productions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>
                <a:sym typeface="Symbol" panose="05050102010706020507" pitchFamily="18" charset="2"/>
              </a:rPr>
              <a:t>A </a:t>
            </a:r>
            <a:r>
              <a:rPr lang="en-US" altLang="en-US" sz="2800">
                <a:sym typeface="Symbol" panose="05050102010706020507" pitchFamily="18" charset="2"/>
              </a:rPr>
              <a:t> </a:t>
            </a:r>
            <a:r>
              <a:rPr lang="en-US" altLang="en-US" sz="2800" baseline="-25000">
                <a:sym typeface="Symbol" panose="05050102010706020507" pitchFamily="18" charset="2"/>
              </a:rPr>
              <a:t>1 </a:t>
            </a:r>
            <a:r>
              <a:rPr lang="en-US" altLang="en-US" sz="2800">
                <a:sym typeface="Symbol" panose="05050102010706020507" pitchFamily="18" charset="2"/>
              </a:rPr>
              <a:t>|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 baseline="-25000">
                <a:sym typeface="Symbol" panose="05050102010706020507" pitchFamily="18" charset="2"/>
              </a:rPr>
              <a:t>2 </a:t>
            </a:r>
            <a:r>
              <a:rPr lang="en-US" altLang="en-US" sz="2800">
                <a:sym typeface="Symbol" panose="05050102010706020507" pitchFamily="18" charset="2"/>
              </a:rPr>
              <a:t>|</a:t>
            </a:r>
            <a:r>
              <a:rPr lang="en-US" altLang="en-US" sz="2800"/>
              <a:t> … | 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 i="1" baseline="-25000">
                <a:sym typeface="Symbol" panose="05050102010706020507" pitchFamily="18" charset="2"/>
              </a:rPr>
              <a:t>n</a:t>
            </a:r>
            <a:br>
              <a:rPr lang="en-US" altLang="en-US" sz="2800"/>
            </a:br>
            <a:r>
              <a:rPr lang="en-US" altLang="en-US" sz="2800"/>
              <a:t>for nonterminal </a:t>
            </a:r>
            <a:r>
              <a:rPr lang="en-US" altLang="en-US" sz="2800" i="1"/>
              <a:t>A</a:t>
            </a:r>
            <a:r>
              <a:rPr lang="en-US" altLang="en-US" sz="2800"/>
              <a:t> the following holds: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1.	FIRST(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/>
              <a:t>) </a:t>
            </a:r>
            <a:r>
              <a:rPr lang="en-US" altLang="en-US" sz="2800">
                <a:sym typeface="Symbol" panose="05050102010706020507" pitchFamily="18" charset="2"/>
              </a:rPr>
              <a:t> </a:t>
            </a:r>
            <a:r>
              <a:rPr lang="en-US" altLang="en-US" sz="2800"/>
              <a:t>FIRST(</a:t>
            </a:r>
            <a:r>
              <a:rPr lang="en-US" altLang="en-US" sz="2800">
                <a:sym typeface="Symbol" panose="05050102010706020507" pitchFamily="18" charset="2"/>
              </a:rPr>
              <a:t>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/>
              <a:t>) = </a:t>
            </a:r>
            <a:r>
              <a:rPr lang="en-US" altLang="en-US" sz="2800">
                <a:sym typeface="Symbol" panose="05050102010706020507" pitchFamily="18" charset="2"/>
              </a:rPr>
              <a:t> for all </a:t>
            </a:r>
            <a:r>
              <a:rPr lang="en-US" altLang="en-US" sz="2800" i="1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 </a:t>
            </a:r>
            <a:r>
              <a:rPr lang="en-US" altLang="en-US" sz="2800" i="1">
                <a:sym typeface="Symbol" panose="05050102010706020507" pitchFamily="18" charset="2"/>
              </a:rPr>
              <a:t>j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2.	if 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</a:t>
            </a:r>
            <a:r>
              <a:rPr lang="en-US" altLang="en-US" sz="2800" baseline="30000">
                <a:sym typeface="Symbol" panose="05050102010706020507" pitchFamily="18" charset="2"/>
              </a:rPr>
              <a:t>*</a:t>
            </a:r>
            <a:r>
              <a:rPr lang="en-US" altLang="en-US" sz="2800">
                <a:sym typeface="Symbol" panose="05050102010706020507" pitchFamily="18" charset="2"/>
              </a:rPr>
              <a:t>  then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2.a.	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 </a:t>
            </a:r>
            <a:r>
              <a:rPr lang="en-US" altLang="en-US" sz="2800" baseline="30000">
                <a:sym typeface="Symbol" panose="05050102010706020507" pitchFamily="18" charset="2"/>
              </a:rPr>
              <a:t>*</a:t>
            </a:r>
            <a:r>
              <a:rPr lang="en-US" altLang="en-US" sz="2800">
                <a:sym typeface="Symbol" panose="05050102010706020507" pitchFamily="18" charset="2"/>
              </a:rPr>
              <a:t>  for all </a:t>
            </a:r>
            <a:r>
              <a:rPr lang="en-US" altLang="en-US" sz="2800" i="1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 </a:t>
            </a:r>
            <a:r>
              <a:rPr lang="en-US" altLang="en-US" sz="2800" i="1">
                <a:sym typeface="Symbol" panose="05050102010706020507" pitchFamily="18" charset="2"/>
              </a:rPr>
              <a:t>j</a:t>
            </a:r>
            <a:br>
              <a:rPr lang="en-US" altLang="en-US" sz="2800" i="1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	</a:t>
            </a:r>
            <a:r>
              <a:rPr lang="en-US" altLang="en-US" sz="2800">
                <a:sym typeface="Symbol" panose="05050102010706020507" pitchFamily="18" charset="2"/>
              </a:rPr>
              <a:t>2.b.	FIRST(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)  </a:t>
            </a:r>
            <a:r>
              <a:rPr lang="en-US" altLang="en-US" sz="2800"/>
              <a:t>FOLLOW(</a:t>
            </a:r>
            <a:r>
              <a:rPr lang="en-US" altLang="en-US" sz="2800" i="1">
                <a:sym typeface="Symbol" panose="05050102010706020507" pitchFamily="18" charset="2"/>
              </a:rPr>
              <a:t>A</a:t>
            </a:r>
            <a:r>
              <a:rPr lang="en-US" altLang="en-US" sz="2800"/>
              <a:t>) = </a:t>
            </a:r>
            <a:r>
              <a:rPr lang="en-US" altLang="en-US" sz="2800">
                <a:sym typeface="Symbol" panose="05050102010706020507" pitchFamily="18" charset="2"/>
              </a:rPr>
              <a:t>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		 for all </a:t>
            </a:r>
            <a:r>
              <a:rPr lang="en-US" altLang="en-US" sz="2800" i="1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 </a:t>
            </a:r>
            <a:r>
              <a:rPr lang="en-US" altLang="en-US" sz="2800" i="1">
                <a:sym typeface="Symbol" panose="05050102010706020507" pitchFamily="18" charset="2"/>
              </a:rPr>
              <a:t>j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67A8155C-D3A3-730E-E476-98D05EF0D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724400"/>
            <a:ext cx="2286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F5F0E8F4-DFF7-B976-2036-EE923EC6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5B9F6-3C42-4C0D-ACCC-37A23DB08A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2E8EB90-F0F9-8798-6D7F-F4D3594A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Non-LL(1) Examples</a:t>
            </a:r>
          </a:p>
        </p:txBody>
      </p:sp>
      <p:graphicFrame>
        <p:nvGraphicFramePr>
          <p:cNvPr id="44069" name="Group 37">
            <a:extLst>
              <a:ext uri="{FF2B5EF4-FFF2-40B4-BE49-F238E27FC236}">
                <a16:creationId xmlns:a16="http://schemas.microsoft.com/office/drawing/2014/main" id="{64359907-81B0-99C9-E82D-735AE8E864F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54288"/>
          <a:ext cx="6858000" cy="301757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64678885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90925546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Grammar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Not LL(1) because: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21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|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Left recursive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02839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|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FIRST(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 FIRST(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  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56854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| 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</a:b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| 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For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: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S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 and  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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83545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</a:b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| 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For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: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FIRST(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 FOLLOW(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  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548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425DBDEF-451F-69A2-742D-C9AE00D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4BDD4-BD47-485C-90B0-6567E6F59D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5D8FFB2-55E2-F5E7-2CB5-A49123C03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Recursive-Descent Parsing (Recap)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F7D1EDC-4ED8-82ED-6045-C96993E34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Grammar must be LL(1)</a:t>
            </a:r>
          </a:p>
          <a:p>
            <a:pPr eaLnBrk="1" hangingPunct="1"/>
            <a:r>
              <a:rPr lang="en-US" altLang="en-US" sz="2800"/>
              <a:t>Every nonterminal has one (recursive) procedure responsible for parsing the nonterminal</a:t>
            </a:r>
            <a:r>
              <a:rPr lang="ja-JP" altLang="en-US" sz="2800"/>
              <a:t>’</a:t>
            </a:r>
            <a:r>
              <a:rPr lang="en-US" altLang="ja-JP" sz="2800"/>
              <a:t>s syntactic category of input tokens</a:t>
            </a:r>
          </a:p>
          <a:p>
            <a:pPr eaLnBrk="1" hangingPunct="1"/>
            <a:r>
              <a:rPr lang="en-US" altLang="en-US" sz="2800"/>
              <a:t>When a nonterminal has multiple productions, each production is implemented in a branch of a selection statement based on input look-ahead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54FCB6CD-B3D5-9808-4815-01AE41E3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01C80-81D6-4D4A-8AB1-A531E1E6651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65FB6F3-746C-202A-B391-62AB0036F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Syntax-Directed Translation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D5A70A8-BF23-4997-8C91-95BC2624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of the major roles of the parser is to produce an </a:t>
            </a:r>
            <a:r>
              <a:rPr lang="en-US" altLang="en-US" sz="2800" i="1" dirty="0"/>
              <a:t>intermediate representation </a:t>
            </a:r>
            <a:r>
              <a:rPr lang="en-US" altLang="en-US" sz="2800" dirty="0"/>
              <a:t>(IR) of the source program using </a:t>
            </a:r>
            <a:r>
              <a:rPr lang="en-US" altLang="en-US" sz="2800" i="1" dirty="0"/>
              <a:t>syntax-directed translation </a:t>
            </a:r>
            <a:r>
              <a:rPr lang="en-US" altLang="en-US" sz="2800" dirty="0"/>
              <a:t>methods</a:t>
            </a:r>
          </a:p>
          <a:p>
            <a:pPr eaLnBrk="1" hangingPunct="1"/>
            <a:r>
              <a:rPr lang="en-US" altLang="en-US" sz="2800" dirty="0"/>
              <a:t>Possible IR output:</a:t>
            </a:r>
          </a:p>
          <a:p>
            <a:pPr lvl="1" eaLnBrk="1" hangingPunct="1"/>
            <a:r>
              <a:rPr lang="en-US" altLang="en-US" sz="2400" dirty="0"/>
              <a:t>Abstract syntax trees (ASTs)</a:t>
            </a:r>
          </a:p>
          <a:p>
            <a:pPr lvl="1" eaLnBrk="1" hangingPunct="1"/>
            <a:r>
              <a:rPr lang="en-US" altLang="en-US" sz="2400" dirty="0"/>
              <a:t>Control-flow graphs (CFGs) with triples, three-address code, or register transfer list notation</a:t>
            </a:r>
          </a:p>
          <a:p>
            <a:pPr lvl="1" eaLnBrk="1" hangingPunct="1"/>
            <a:r>
              <a:rPr lang="en-US" altLang="en-US" sz="2400" dirty="0"/>
              <a:t>WHIRL (SGI Pro64 compiler) has 5 IR levels!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8821C4FD-9ED5-F5B3-9793-5CA66B64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83ECA-F2EA-4BE8-BA17-4A708CEC17D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CF1B436-42C2-F31F-8491-AF73EB8A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FIRST and FOLLOW in a Recursive-Descent Parser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DCC50A4-BF48-B58E-F05D-426FE552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619375"/>
            <a:ext cx="25114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expr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term rest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 rest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term rest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  | 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term rest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  | 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term</a:t>
            </a:r>
            <a:r>
              <a:rPr lang="en-US" altLang="en-US" sz="2400">
                <a:sym typeface="Symbol" panose="05050102010706020507" pitchFamily="18" charset="2"/>
              </a:rPr>
              <a:t> 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41988" name="Text Box 7">
            <a:extLst>
              <a:ext uri="{FF2B5EF4-FFF2-40B4-BE49-F238E27FC236}">
                <a16:creationId xmlns:a16="http://schemas.microsoft.com/office/drawing/2014/main" id="{CD178D34-351D-022C-F2DA-55ED1255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90750"/>
            <a:ext cx="4483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procedure </a:t>
            </a:r>
            <a:r>
              <a:rPr lang="en-US" altLang="en-US" sz="1800" i="1"/>
              <a:t>rest</a:t>
            </a:r>
            <a:r>
              <a:rPr lang="en-US" altLang="en-US" sz="1800"/>
              <a:t>();</a:t>
            </a:r>
            <a:br>
              <a:rPr lang="en-US" altLang="en-US" sz="1800"/>
            </a:br>
            <a:r>
              <a:rPr lang="en-US" altLang="en-US" sz="1800" b="1"/>
              <a:t>begin</a:t>
            </a:r>
            <a:br>
              <a:rPr lang="en-US" altLang="en-US" sz="1800" b="1"/>
            </a:br>
            <a:r>
              <a:rPr lang="en-US" altLang="en-US" sz="1800" b="1"/>
              <a:t>    if </a:t>
            </a:r>
            <a:r>
              <a:rPr lang="en-US" altLang="en-US" sz="1800" i="1"/>
              <a:t>lookahead </a:t>
            </a:r>
            <a:r>
              <a:rPr lang="en-US" altLang="en-US" sz="1800"/>
              <a:t>in </a:t>
            </a:r>
            <a:r>
              <a:rPr lang="en-US" altLang="en-US" sz="1800" u="sng"/>
              <a:t>FIRST(</a:t>
            </a:r>
            <a:r>
              <a:rPr lang="en-US" altLang="en-US" sz="1800" b="1" u="sng">
                <a:sym typeface="Symbol" panose="05050102010706020507" pitchFamily="18" charset="2"/>
              </a:rPr>
              <a:t>+</a:t>
            </a:r>
            <a:r>
              <a:rPr lang="en-US" altLang="en-US" sz="1800" u="sng">
                <a:sym typeface="Symbol" panose="05050102010706020507" pitchFamily="18" charset="2"/>
              </a:rPr>
              <a:t> </a:t>
            </a:r>
            <a:r>
              <a:rPr lang="en-US" altLang="en-US" sz="1800" i="1" u="sng">
                <a:sym typeface="Symbol" panose="05050102010706020507" pitchFamily="18" charset="2"/>
              </a:rPr>
              <a:t>term rest</a:t>
            </a:r>
            <a:r>
              <a:rPr lang="en-US" altLang="en-US" sz="1800" u="sng"/>
              <a:t>)</a:t>
            </a:r>
            <a:r>
              <a:rPr lang="en-US" altLang="en-US" sz="1800"/>
              <a:t> </a:t>
            </a:r>
            <a:r>
              <a:rPr lang="en-US" altLang="en-US" sz="1800" b="1"/>
              <a:t>then</a:t>
            </a:r>
            <a:br>
              <a:rPr lang="en-US" altLang="en-US" sz="1800" b="1"/>
            </a:br>
            <a:r>
              <a:rPr lang="en-US" altLang="en-US" sz="1800" b="1"/>
              <a:t>        </a:t>
            </a:r>
            <a:r>
              <a:rPr lang="en-US" altLang="en-US" sz="1800" i="1"/>
              <a:t>match</a:t>
            </a:r>
            <a:r>
              <a:rPr lang="en-US" altLang="en-US" sz="1800"/>
              <a:t>(</a:t>
            </a:r>
            <a:r>
              <a:rPr lang="ja-JP" altLang="en-US" sz="1800"/>
              <a:t>‘</a:t>
            </a:r>
            <a:r>
              <a:rPr lang="en-US" altLang="ja-JP" sz="1800" b="1"/>
              <a:t>+</a:t>
            </a:r>
            <a:r>
              <a:rPr lang="ja-JP" altLang="en-US" sz="1800"/>
              <a:t>’</a:t>
            </a:r>
            <a:r>
              <a:rPr lang="en-US" altLang="ja-JP" sz="1800"/>
              <a:t>); </a:t>
            </a:r>
            <a:r>
              <a:rPr lang="en-US" altLang="ja-JP" sz="1800" i="1"/>
              <a:t>term</a:t>
            </a:r>
            <a:r>
              <a:rPr lang="en-US" altLang="ja-JP" sz="1800"/>
              <a:t>(); </a:t>
            </a:r>
            <a:r>
              <a:rPr lang="en-US" altLang="ja-JP" sz="1800" i="1"/>
              <a:t>rest</a:t>
            </a:r>
            <a:r>
              <a:rPr lang="en-US" altLang="ja-JP" sz="1800"/>
              <a:t>()</a:t>
            </a:r>
            <a:br>
              <a:rPr lang="en-US" altLang="ja-JP" sz="1800"/>
            </a:br>
            <a:r>
              <a:rPr lang="en-US" altLang="ja-JP" sz="1800"/>
              <a:t>    </a:t>
            </a:r>
            <a:r>
              <a:rPr lang="en-US" altLang="ja-JP" sz="1800" b="1"/>
              <a:t>else if </a:t>
            </a:r>
            <a:r>
              <a:rPr lang="en-US" altLang="ja-JP" sz="1800" i="1"/>
              <a:t>lookahead </a:t>
            </a:r>
            <a:r>
              <a:rPr lang="en-US" altLang="ja-JP" sz="1800"/>
              <a:t>in </a:t>
            </a:r>
            <a:r>
              <a:rPr lang="en-US" altLang="ja-JP" sz="1800" u="sng"/>
              <a:t>FIRST(</a:t>
            </a:r>
            <a:r>
              <a:rPr lang="en-US" altLang="ja-JP" sz="1800" b="1" u="sng">
                <a:sym typeface="Symbol" panose="05050102010706020507" pitchFamily="18" charset="2"/>
              </a:rPr>
              <a:t>-</a:t>
            </a:r>
            <a:r>
              <a:rPr lang="en-US" altLang="ja-JP" sz="1800" u="sng">
                <a:sym typeface="Symbol" panose="05050102010706020507" pitchFamily="18" charset="2"/>
              </a:rPr>
              <a:t> </a:t>
            </a:r>
            <a:r>
              <a:rPr lang="en-US" altLang="ja-JP" sz="1800" i="1" u="sng">
                <a:sym typeface="Symbol" panose="05050102010706020507" pitchFamily="18" charset="2"/>
              </a:rPr>
              <a:t>term rest</a:t>
            </a:r>
            <a:r>
              <a:rPr lang="en-US" altLang="ja-JP" sz="1800" u="sng">
                <a:sym typeface="Symbol" panose="05050102010706020507" pitchFamily="18" charset="2"/>
              </a:rPr>
              <a:t>)</a:t>
            </a:r>
            <a:r>
              <a:rPr lang="en-US" altLang="ja-JP" sz="1800">
                <a:sym typeface="Symbol" panose="05050102010706020507" pitchFamily="18" charset="2"/>
              </a:rPr>
              <a:t> </a:t>
            </a:r>
            <a:r>
              <a:rPr lang="en-US" altLang="ja-JP" sz="1800" b="1">
                <a:sym typeface="Symbol" panose="05050102010706020507" pitchFamily="18" charset="2"/>
              </a:rPr>
              <a:t>then</a:t>
            </a:r>
            <a:br>
              <a:rPr lang="en-US" altLang="ja-JP" sz="1800" b="1">
                <a:sym typeface="Symbol" panose="05050102010706020507" pitchFamily="18" charset="2"/>
              </a:rPr>
            </a:br>
            <a:r>
              <a:rPr lang="en-US" altLang="ja-JP" sz="1800">
                <a:sym typeface="Symbol" panose="05050102010706020507" pitchFamily="18" charset="2"/>
              </a:rPr>
              <a:t>        </a:t>
            </a:r>
            <a:r>
              <a:rPr lang="en-US" altLang="ja-JP" sz="1800" i="1"/>
              <a:t>match</a:t>
            </a:r>
            <a:r>
              <a:rPr lang="en-US" altLang="ja-JP" sz="1800"/>
              <a:t>(</a:t>
            </a:r>
            <a:r>
              <a:rPr lang="ja-JP" altLang="en-US" sz="1800"/>
              <a:t>‘</a:t>
            </a:r>
            <a:r>
              <a:rPr lang="en-US" altLang="ja-JP" sz="1800" b="1"/>
              <a:t>-</a:t>
            </a:r>
            <a:r>
              <a:rPr lang="ja-JP" altLang="en-US" sz="1800"/>
              <a:t>’</a:t>
            </a:r>
            <a:r>
              <a:rPr lang="en-US" altLang="ja-JP" sz="1800"/>
              <a:t>); </a:t>
            </a:r>
            <a:r>
              <a:rPr lang="en-US" altLang="ja-JP" sz="1800" i="1"/>
              <a:t>term</a:t>
            </a:r>
            <a:r>
              <a:rPr lang="en-US" altLang="ja-JP" sz="1800"/>
              <a:t>(); </a:t>
            </a:r>
            <a:r>
              <a:rPr lang="en-US" altLang="ja-JP" sz="1800" i="1"/>
              <a:t>rest</a:t>
            </a:r>
            <a:r>
              <a:rPr lang="en-US" altLang="ja-JP" sz="1800"/>
              <a:t>()</a:t>
            </a:r>
            <a:br>
              <a:rPr lang="en-US" altLang="ja-JP" sz="1800">
                <a:sym typeface="Symbol" panose="05050102010706020507" pitchFamily="18" charset="2"/>
              </a:rPr>
            </a:br>
            <a:r>
              <a:rPr lang="en-US" altLang="ja-JP" sz="1800">
                <a:sym typeface="Symbol" panose="05050102010706020507" pitchFamily="18" charset="2"/>
              </a:rPr>
              <a:t>    </a:t>
            </a:r>
            <a:r>
              <a:rPr lang="en-US" altLang="ja-JP" sz="1800" b="1">
                <a:sym typeface="Symbol" panose="05050102010706020507" pitchFamily="18" charset="2"/>
              </a:rPr>
              <a:t>else </a:t>
            </a:r>
            <a:r>
              <a:rPr lang="en-US" altLang="ja-JP" sz="1800" b="1"/>
              <a:t>if </a:t>
            </a:r>
            <a:r>
              <a:rPr lang="en-US" altLang="ja-JP" sz="1800" i="1"/>
              <a:t>lookahead </a:t>
            </a:r>
            <a:r>
              <a:rPr lang="en-US" altLang="ja-JP" sz="1800"/>
              <a:t>in </a:t>
            </a:r>
            <a:r>
              <a:rPr lang="en-US" altLang="ja-JP" sz="1800" u="sng"/>
              <a:t>FOLLOW(</a:t>
            </a:r>
            <a:r>
              <a:rPr lang="en-US" altLang="ja-JP" sz="1800" i="1" u="sng"/>
              <a:t>rest</a:t>
            </a:r>
            <a:r>
              <a:rPr lang="en-US" altLang="ja-JP" sz="1800" u="sng"/>
              <a:t>)</a:t>
            </a:r>
            <a:r>
              <a:rPr lang="en-US" altLang="ja-JP" sz="1800" b="1">
                <a:sym typeface="Symbol" panose="05050102010706020507" pitchFamily="18" charset="2"/>
              </a:rPr>
              <a:t> then</a:t>
            </a:r>
            <a:br>
              <a:rPr lang="en-US" altLang="ja-JP" sz="1800" b="1">
                <a:sym typeface="Symbol" panose="05050102010706020507" pitchFamily="18" charset="2"/>
              </a:rPr>
            </a:br>
            <a:r>
              <a:rPr lang="en-US" altLang="ja-JP" sz="1800" b="1">
                <a:sym typeface="Symbol" panose="05050102010706020507" pitchFamily="18" charset="2"/>
              </a:rPr>
              <a:t>        return</a:t>
            </a:r>
            <a:br>
              <a:rPr lang="en-US" altLang="ja-JP" sz="1800" b="1">
                <a:sym typeface="Symbol" panose="05050102010706020507" pitchFamily="18" charset="2"/>
              </a:rPr>
            </a:br>
            <a:r>
              <a:rPr lang="en-US" altLang="ja-JP" sz="1800" b="1">
                <a:sym typeface="Symbol" panose="05050102010706020507" pitchFamily="18" charset="2"/>
              </a:rPr>
              <a:t>    else </a:t>
            </a:r>
            <a:r>
              <a:rPr lang="en-US" altLang="ja-JP" sz="1800">
                <a:sym typeface="Symbol" panose="05050102010706020507" pitchFamily="18" charset="2"/>
              </a:rPr>
              <a:t>error</a:t>
            </a:r>
            <a:r>
              <a:rPr lang="en-US" altLang="ja-JP" sz="1800" b="1">
                <a:sym typeface="Symbol" panose="05050102010706020507" pitchFamily="18" charset="2"/>
              </a:rPr>
              <a:t>()</a:t>
            </a:r>
            <a:br>
              <a:rPr lang="en-US" altLang="ja-JP" sz="1800" b="1">
                <a:sym typeface="Symbol" panose="05050102010706020507" pitchFamily="18" charset="2"/>
              </a:rPr>
            </a:br>
            <a:r>
              <a:rPr lang="en-US" altLang="ja-JP" sz="1800" b="1">
                <a:sym typeface="Symbol" panose="05050102010706020507" pitchFamily="18" charset="2"/>
              </a:rPr>
              <a:t>end</a:t>
            </a:r>
            <a:r>
              <a:rPr lang="en-US" altLang="ja-JP" sz="1800">
                <a:sym typeface="Symbol" panose="05050102010706020507" pitchFamily="18" charset="2"/>
              </a:rPr>
              <a:t>;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41989" name="Line 9">
            <a:extLst>
              <a:ext uri="{FF2B5EF4-FFF2-40B4-BE49-F238E27FC236}">
                <a16:creationId xmlns:a16="http://schemas.microsoft.com/office/drawing/2014/main" id="{A4F37C4B-081A-4324-BF9C-27A0826FE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34315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Line 10">
            <a:extLst>
              <a:ext uri="{FF2B5EF4-FFF2-40B4-BE49-F238E27FC236}">
                <a16:creationId xmlns:a16="http://schemas.microsoft.com/office/drawing/2014/main" id="{CA2D11B1-7C6B-13E8-E5FC-04B46D2F8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9575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Text Box 15">
            <a:extLst>
              <a:ext uri="{FF2B5EF4-FFF2-40B4-BE49-F238E27FC236}">
                <a16:creationId xmlns:a16="http://schemas.microsoft.com/office/drawing/2014/main" id="{C848AE20-8845-A88E-6725-A3FD72A3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5334000"/>
            <a:ext cx="4446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where	FIRST(</a:t>
            </a:r>
            <a:r>
              <a:rPr lang="en-US" altLang="en-US" sz="2400" b="1"/>
              <a:t>+</a:t>
            </a:r>
            <a:r>
              <a:rPr lang="en-US" altLang="en-US" sz="2400"/>
              <a:t> </a:t>
            </a:r>
            <a:r>
              <a:rPr lang="en-US" altLang="en-US" sz="2400" i="1"/>
              <a:t>term rest</a:t>
            </a:r>
            <a:r>
              <a:rPr lang="en-US" altLang="en-US" sz="2400"/>
              <a:t>) = { </a:t>
            </a:r>
            <a:r>
              <a:rPr lang="en-US" altLang="en-US" sz="2400" b="1"/>
              <a:t>+ </a:t>
            </a:r>
            <a:r>
              <a:rPr lang="en-US" altLang="en-US" sz="2400"/>
              <a:t>}</a:t>
            </a:r>
            <a:br>
              <a:rPr lang="en-US" altLang="en-US" sz="2400"/>
            </a:br>
            <a:r>
              <a:rPr lang="en-US" altLang="en-US" sz="2400"/>
              <a:t>	FIRST(</a:t>
            </a:r>
            <a:r>
              <a:rPr lang="en-US" altLang="en-US" sz="2400" b="1"/>
              <a:t>-</a:t>
            </a:r>
            <a:r>
              <a:rPr lang="en-US" altLang="en-US" sz="2400"/>
              <a:t> </a:t>
            </a:r>
            <a:r>
              <a:rPr lang="en-US" altLang="en-US" sz="2400" i="1"/>
              <a:t>term rest</a:t>
            </a:r>
            <a:r>
              <a:rPr lang="en-US" altLang="en-US" sz="2400"/>
              <a:t>) = { </a:t>
            </a:r>
            <a:r>
              <a:rPr lang="en-US" altLang="en-US" sz="2400" b="1"/>
              <a:t>- </a:t>
            </a:r>
            <a:r>
              <a:rPr lang="en-US" altLang="en-US" sz="2400"/>
              <a:t>}</a:t>
            </a:r>
            <a:br>
              <a:rPr lang="en-US" altLang="en-US" sz="2400"/>
            </a:br>
            <a:r>
              <a:rPr lang="en-US" altLang="en-US" sz="2400"/>
              <a:t>	FOLLOW(</a:t>
            </a:r>
            <a:r>
              <a:rPr lang="en-US" altLang="en-US" sz="2400" i="1"/>
              <a:t>rest</a:t>
            </a:r>
            <a:r>
              <a:rPr lang="en-US" altLang="en-US" sz="2400"/>
              <a:t>) = { </a:t>
            </a:r>
            <a:r>
              <a:rPr lang="en-US" altLang="en-US" sz="2400" b="1"/>
              <a:t>$ </a:t>
            </a: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833E3A41-FB36-18A3-CDAB-31F4F824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ABA4E-C7B4-4244-9FF8-76A7951ACA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B40AA09-E31D-63A7-5A76-5B0C351EA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Non-Recursive Predictive Parsing: Table-Driven Parsing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D03BE4-AFCB-AB63-CB8D-2016F735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an LL(1) grammar </a:t>
            </a:r>
            <a:r>
              <a:rPr lang="en-US" altLang="en-US" i="1"/>
              <a:t>G </a:t>
            </a:r>
            <a:r>
              <a:rPr lang="en-US" altLang="en-US"/>
              <a:t>= (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) construct a table </a:t>
            </a:r>
            <a:r>
              <a:rPr lang="en-US" altLang="en-US" i="1"/>
              <a:t>M</a:t>
            </a:r>
            <a:r>
              <a:rPr lang="en-US" altLang="en-US"/>
              <a:t>[</a:t>
            </a:r>
            <a:r>
              <a:rPr lang="en-US" altLang="en-US" i="1"/>
              <a:t>A</a:t>
            </a:r>
            <a:r>
              <a:rPr lang="en-US" altLang="en-US"/>
              <a:t>,</a:t>
            </a:r>
            <a:r>
              <a:rPr lang="en-US" altLang="en-US" i="1"/>
              <a:t>a</a:t>
            </a:r>
            <a:r>
              <a:rPr lang="en-US" altLang="en-US"/>
              <a:t>] for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 </a:t>
            </a:r>
            <a:r>
              <a:rPr lang="en-US" altLang="en-US" i="1">
                <a:sym typeface="Symbol" panose="05050102010706020507" pitchFamily="18" charset="2"/>
              </a:rPr>
              <a:t>T </a:t>
            </a:r>
            <a:r>
              <a:rPr lang="en-US" altLang="en-US">
                <a:sym typeface="Symbol" panose="05050102010706020507" pitchFamily="18" charset="2"/>
              </a:rPr>
              <a:t>and use a </a:t>
            </a:r>
            <a:r>
              <a:rPr lang="en-US" altLang="en-US" i="1">
                <a:sym typeface="Symbol" panose="05050102010706020507" pitchFamily="18" charset="2"/>
              </a:rPr>
              <a:t>driver program</a:t>
            </a:r>
            <a:r>
              <a:rPr lang="en-US" altLang="en-US">
                <a:sym typeface="Symbol" panose="05050102010706020507" pitchFamily="18" charset="2"/>
              </a:rPr>
              <a:t> with a </a:t>
            </a:r>
            <a:r>
              <a:rPr lang="en-US" altLang="en-US" i="1">
                <a:sym typeface="Symbol" panose="05050102010706020507" pitchFamily="18" charset="2"/>
              </a:rPr>
              <a:t>stack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23EAC6F-34D3-0F57-A5B2-821C42CC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Predictive parsing</a:t>
            </a:r>
            <a:br>
              <a:rPr lang="en-US" altLang="en-US" sz="2400"/>
            </a:br>
            <a:r>
              <a:rPr lang="en-US" altLang="en-US" sz="2400"/>
              <a:t>program (driver)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402466D4-4A80-7CF2-0FC7-9589C3EA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4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Parsing table</a:t>
            </a:r>
            <a:br>
              <a:rPr lang="en-US" altLang="en-US" sz="2400"/>
            </a:br>
            <a:r>
              <a:rPr lang="en-US" altLang="en-US" sz="2400" i="1"/>
              <a:t>M</a:t>
            </a:r>
            <a:endParaRPr lang="en-US" altLang="en-US" sz="2400"/>
          </a:p>
        </p:txBody>
      </p:sp>
      <p:graphicFrame>
        <p:nvGraphicFramePr>
          <p:cNvPr id="32808" name="Group 40">
            <a:extLst>
              <a:ext uri="{FF2B5EF4-FFF2-40B4-BE49-F238E27FC236}">
                <a16:creationId xmlns:a16="http://schemas.microsoft.com/office/drawing/2014/main" id="{7EEF8F1E-C97C-7EC6-5E82-1F755624EA4D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3657600"/>
          <a:ext cx="2438400" cy="457200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58523468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1609952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3391271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8508513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81362777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808021"/>
                  </a:ext>
                </a:extLst>
              </a:tr>
            </a:tbl>
          </a:graphicData>
        </a:graphic>
      </p:graphicFrame>
      <p:graphicFrame>
        <p:nvGraphicFramePr>
          <p:cNvPr id="32818" name="Group 50">
            <a:extLst>
              <a:ext uri="{FF2B5EF4-FFF2-40B4-BE49-F238E27FC236}">
                <a16:creationId xmlns:a16="http://schemas.microsoft.com/office/drawing/2014/main" id="{AB37749C-2166-1C94-E881-CC5717D439EE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4883150"/>
          <a:ext cx="381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220248304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42816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5114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14001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  <a:endParaRPr kumimoji="0" lang="en-US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833881"/>
                  </a:ext>
                </a:extLst>
              </a:tr>
            </a:tbl>
          </a:graphicData>
        </a:graphic>
      </p:graphicFrame>
      <p:sp>
        <p:nvSpPr>
          <p:cNvPr id="43040" name="Text Box 42">
            <a:extLst>
              <a:ext uri="{FF2B5EF4-FFF2-40B4-BE49-F238E27FC236}">
                <a16:creationId xmlns:a16="http://schemas.microsoft.com/office/drawing/2014/main" id="{96E93840-4BB1-C1E5-F6B2-C3EB71F65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4419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stack</a:t>
            </a:r>
          </a:p>
        </p:txBody>
      </p:sp>
      <p:sp>
        <p:nvSpPr>
          <p:cNvPr id="43041" name="Text Box 43">
            <a:extLst>
              <a:ext uri="{FF2B5EF4-FFF2-40B4-BE49-F238E27FC236}">
                <a16:creationId xmlns:a16="http://schemas.microsoft.com/office/drawing/2014/main" id="{267133F1-FD56-D243-BF39-A5B22809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7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input</a:t>
            </a:r>
          </a:p>
        </p:txBody>
      </p:sp>
      <p:sp>
        <p:nvSpPr>
          <p:cNvPr id="43042" name="Text Box 44">
            <a:extLst>
              <a:ext uri="{FF2B5EF4-FFF2-40B4-BE49-F238E27FC236}">
                <a16:creationId xmlns:a16="http://schemas.microsoft.com/office/drawing/2014/main" id="{4BAD77AE-8EE3-D14D-2A0A-E05CE5EE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006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output</a:t>
            </a:r>
          </a:p>
        </p:txBody>
      </p:sp>
      <p:sp>
        <p:nvSpPr>
          <p:cNvPr id="43043" name="Line 45">
            <a:extLst>
              <a:ext uri="{FF2B5EF4-FFF2-40B4-BE49-F238E27FC236}">
                <a16:creationId xmlns:a16="http://schemas.microsoft.com/office/drawing/2014/main" id="{E6820892-9E72-4112-0789-4E5850BDD1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4114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4" name="Line 46">
            <a:extLst>
              <a:ext uri="{FF2B5EF4-FFF2-40B4-BE49-F238E27FC236}">
                <a16:creationId xmlns:a16="http://schemas.microsoft.com/office/drawing/2014/main" id="{E1E4891C-F5C1-6158-4179-B4B78543F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410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5" name="Line 47">
            <a:extLst>
              <a:ext uri="{FF2B5EF4-FFF2-40B4-BE49-F238E27FC236}">
                <a16:creationId xmlns:a16="http://schemas.microsoft.com/office/drawing/2014/main" id="{7F11E2B1-7746-DE90-2E5D-9EF39B753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6" name="Line 48">
            <a:extLst>
              <a:ext uri="{FF2B5EF4-FFF2-40B4-BE49-F238E27FC236}">
                <a16:creationId xmlns:a16="http://schemas.microsoft.com/office/drawing/2014/main" id="{6D0920FA-DE6F-1630-D990-91946E8E9B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735042DD-9ABC-938B-A6E6-DC789E91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AAF54-4D14-42CA-AB4A-65134F177F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A94BFE3-F71F-CD6A-4944-A6B7EAADE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an LL(1) Predictive Parsing Table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0F12112-A879-35AA-FF5E-D835FD0C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57277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each production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 </a:t>
            </a:r>
            <a:r>
              <a:rPr lang="en-US" altLang="en-US" sz="2400" b="1">
                <a:sym typeface="Symbol" panose="05050102010706020507" pitchFamily="18" charset="2"/>
              </a:rPr>
              <a:t>do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for </a:t>
            </a:r>
            <a:r>
              <a:rPr lang="en-US" altLang="en-US" sz="2400">
                <a:sym typeface="Symbol" panose="05050102010706020507" pitchFamily="18" charset="2"/>
              </a:rPr>
              <a:t>each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400">
                <a:sym typeface="Symbol" panose="05050102010706020507" pitchFamily="18" charset="2"/>
              </a:rPr>
              <a:t> FIRST() </a:t>
            </a:r>
            <a:r>
              <a:rPr lang="en-US" altLang="en-US" sz="2400" b="1">
                <a:sym typeface="Symbol" panose="05050102010706020507" pitchFamily="18" charset="2"/>
              </a:rPr>
              <a:t>do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add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 to </a:t>
            </a:r>
            <a:r>
              <a:rPr lang="en-US" altLang="en-US" sz="2400" i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[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]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b="1">
                <a:sym typeface="Symbol" panose="05050102010706020507" pitchFamily="18" charset="2"/>
              </a:rPr>
              <a:t>enddo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</a:t>
            </a:r>
            <a:r>
              <a:rPr lang="en-US" altLang="en-US" sz="2400" b="1">
                <a:sym typeface="Symbol" panose="05050102010706020507" pitchFamily="18" charset="2"/>
              </a:rPr>
              <a:t>if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 </a:t>
            </a:r>
            <a:r>
              <a:rPr lang="en-US" altLang="en-US" sz="2400">
                <a:sym typeface="Symbol" panose="05050102010706020507" pitchFamily="18" charset="2"/>
              </a:rPr>
              <a:t> FIRST()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ym typeface="Symbol" panose="05050102010706020507" pitchFamily="18" charset="2"/>
              </a:rPr>
              <a:t>for </a:t>
            </a:r>
            <a:r>
              <a:rPr lang="en-US" altLang="en-US" sz="2400">
                <a:sym typeface="Symbol" panose="05050102010706020507" pitchFamily="18" charset="2"/>
              </a:rPr>
              <a:t>each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400">
                <a:sym typeface="Symbol" panose="05050102010706020507" pitchFamily="18" charset="2"/>
              </a:rPr>
              <a:t> FOLLOW(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) </a:t>
            </a:r>
            <a:r>
              <a:rPr lang="en-US" altLang="en-US" sz="2400" b="1">
                <a:sym typeface="Symbol" panose="05050102010706020507" pitchFamily="18" charset="2"/>
              </a:rPr>
              <a:t>do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	add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 to </a:t>
            </a:r>
            <a:r>
              <a:rPr lang="en-US" altLang="en-US" sz="2400" i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[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]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ym typeface="Symbol" panose="05050102010706020507" pitchFamily="18" charset="2"/>
              </a:rPr>
              <a:t>enddo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	</a:t>
            </a:r>
            <a:r>
              <a:rPr lang="en-US" altLang="en-US" sz="2400" b="1">
                <a:sym typeface="Symbol" panose="05050102010706020507" pitchFamily="18" charset="2"/>
              </a:rPr>
              <a:t>endif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enddo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Mark each undefined entry in </a:t>
            </a:r>
            <a:r>
              <a:rPr lang="en-US" altLang="en-US" sz="2400" i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 error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C067DC06-E54A-B823-042F-7062D38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D7FD4-5F20-44B0-8BCB-AD455D3899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3E95669-9E8E-72F2-39AE-8FC038215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Table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3BB1520C-6BF4-4624-100E-8D21367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35100"/>
            <a:ext cx="21732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T 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/>
              <a:t>T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F 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*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(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F80550E4-4A59-F01B-2700-EFC00D112D9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333875"/>
          <a:ext cx="8153400" cy="23812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333084486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0516728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37726576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374643677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22993474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034783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131181528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6796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7106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558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46584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409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644600"/>
                  </a:ext>
                </a:extLst>
              </a:tr>
            </a:tbl>
          </a:graphicData>
        </a:graphic>
      </p:graphicFrame>
      <p:sp>
        <p:nvSpPr>
          <p:cNvPr id="45118" name="AutoShape 62">
            <a:extLst>
              <a:ext uri="{FF2B5EF4-FFF2-40B4-BE49-F238E27FC236}">
                <a16:creationId xmlns:a16="http://schemas.microsoft.com/office/drawing/2014/main" id="{13B209C7-27B9-3BDC-8C62-CC7A2D660286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34290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119" name="AutoShape 63">
            <a:extLst>
              <a:ext uri="{FF2B5EF4-FFF2-40B4-BE49-F238E27FC236}">
                <a16:creationId xmlns:a16="http://schemas.microsoft.com/office/drawing/2014/main" id="{5761E903-45CA-168C-9F74-E5B1A35E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57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0D39C14A-4B27-F036-72B0-A49920306EF0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557213"/>
          <a:ext cx="4343400" cy="3571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5666291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577465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8682673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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FIRST(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FOLLOW(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546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 id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1371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 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5023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2964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 id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 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8194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 $ 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75301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 + $ 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9782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 + 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2793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B1641325-43D5-41BA-5348-430D0E5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A4360-60D5-4931-B474-09E1805ECD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F6270C6-55EE-2968-A50B-5EED66FBC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LL(1) Grammars are Unambiguous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5310B5B1-51D9-41B5-46B1-5BB64B25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Ambiguous grammar</a:t>
            </a:r>
            <a:br>
              <a:rPr lang="en-US" altLang="en-US" sz="2400" i="1"/>
            </a:br>
            <a:r>
              <a:rPr lang="en-US" altLang="en-US" sz="2400" i="1"/>
              <a:t>S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 b="1">
                <a:sym typeface="Symbol" panose="05050102010706020507" pitchFamily="18" charset="2"/>
              </a:rPr>
              <a:t>t</a:t>
            </a:r>
            <a:r>
              <a:rPr lang="en-US" altLang="en-US" sz="2400" i="1">
                <a:sym typeface="Symbol" panose="05050102010706020507" pitchFamily="18" charset="2"/>
              </a:rPr>
              <a:t> S S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a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b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48264" name="Group 136">
            <a:extLst>
              <a:ext uri="{FF2B5EF4-FFF2-40B4-BE49-F238E27FC236}">
                <a16:creationId xmlns:a16="http://schemas.microsoft.com/office/drawing/2014/main" id="{AA1FC0A0-FCAE-F1F9-5F1D-18067009381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800600"/>
          <a:ext cx="8153400" cy="1891635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59886515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5826625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2571458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7670252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40325153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76069744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33810669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3761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S 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02891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4478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b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24149"/>
                  </a:ext>
                </a:extLst>
              </a:tr>
            </a:tbl>
          </a:graphicData>
        </a:graphic>
      </p:graphicFrame>
      <p:sp>
        <p:nvSpPr>
          <p:cNvPr id="46126" name="AutoShape 62">
            <a:extLst>
              <a:ext uri="{FF2B5EF4-FFF2-40B4-BE49-F238E27FC236}">
                <a16:creationId xmlns:a16="http://schemas.microsoft.com/office/drawing/2014/main" id="{3C7946C0-832F-D3CF-9756-A8A924767573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32766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127" name="AutoShape 63">
            <a:extLst>
              <a:ext uri="{FF2B5EF4-FFF2-40B4-BE49-F238E27FC236}">
                <a16:creationId xmlns:a16="http://schemas.microsoft.com/office/drawing/2014/main" id="{941620D4-D53E-798F-6FD2-63B587C94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8266" name="Group 138">
            <a:extLst>
              <a:ext uri="{FF2B5EF4-FFF2-40B4-BE49-F238E27FC236}">
                <a16:creationId xmlns:a16="http://schemas.microsoft.com/office/drawing/2014/main" id="{1B992350-FD73-7185-031F-A6E0AB946B47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047875"/>
          <a:ext cx="4495800" cy="23812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167162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02444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6759637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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FIRST(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FOLLOW(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96678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S 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 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37056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4529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 $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3781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6617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en-US" sz="20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97605"/>
                  </a:ext>
                </a:extLst>
              </a:tr>
            </a:tbl>
          </a:graphicData>
        </a:graphic>
      </p:graphicFrame>
      <p:sp>
        <p:nvSpPr>
          <p:cNvPr id="46156" name="Oval 139">
            <a:extLst>
              <a:ext uri="{FF2B5EF4-FFF2-40B4-BE49-F238E27FC236}">
                <a16:creationId xmlns:a16="http://schemas.microsoft.com/office/drawing/2014/main" id="{C8C30F51-0E3C-A60A-EF5E-05CA099B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62600"/>
            <a:ext cx="1600200" cy="762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157" name="Text Box 140">
            <a:extLst>
              <a:ext uri="{FF2B5EF4-FFF2-40B4-BE49-F238E27FC236}">
                <a16:creationId xmlns:a16="http://schemas.microsoft.com/office/drawing/2014/main" id="{BBE57100-A76E-5D9F-0DCA-F4425B7A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Error: duplicate table entry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21CC3517-2BA6-0DC4-5A69-43B6AFAE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898D9-2088-42DE-80D1-FEE6A4578B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CC326F2-5D1B-AF0D-ACB4-C13180001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Predictive Parsing Program (Driver)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45A1B3B9-5400-B1E6-E2FB-69209EF2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54175"/>
            <a:ext cx="82962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push(</a:t>
            </a:r>
            <a:r>
              <a:rPr lang="en-US" altLang="en-US" sz="2400" b="1"/>
              <a:t>$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push(</a:t>
            </a:r>
            <a:r>
              <a:rPr lang="en-US" altLang="en-US" sz="2400" i="1"/>
              <a:t>S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 i="1"/>
              <a:t>a</a:t>
            </a:r>
            <a:r>
              <a:rPr lang="en-US" altLang="en-US" sz="2400"/>
              <a:t> := </a:t>
            </a:r>
            <a:r>
              <a:rPr lang="en-US" altLang="en-US" sz="2400" i="1"/>
              <a:t>lookahead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repeat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i="1"/>
              <a:t>X</a:t>
            </a:r>
            <a:r>
              <a:rPr lang="en-US" altLang="en-US" sz="2400"/>
              <a:t> := pop()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if </a:t>
            </a:r>
            <a:r>
              <a:rPr lang="en-US" altLang="en-US" sz="2400" i="1"/>
              <a:t>X</a:t>
            </a:r>
            <a:r>
              <a:rPr lang="en-US" altLang="en-US" sz="2400"/>
              <a:t> is a terminal or </a:t>
            </a:r>
            <a:r>
              <a:rPr lang="en-US" altLang="en-US" sz="2400" i="1"/>
              <a:t>X </a:t>
            </a:r>
            <a:r>
              <a:rPr lang="en-US" altLang="en-US" sz="2400"/>
              <a:t>= </a:t>
            </a:r>
            <a:r>
              <a:rPr lang="en-US" altLang="en-US" sz="2400" b="1"/>
              <a:t>$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br>
              <a:rPr lang="en-US" altLang="en-US" sz="2400"/>
            </a:br>
            <a:r>
              <a:rPr lang="en-US" altLang="en-US" sz="2400"/>
              <a:t>		match(</a:t>
            </a:r>
            <a:r>
              <a:rPr lang="en-US" altLang="en-US" sz="2400" i="1"/>
              <a:t>X</a:t>
            </a:r>
            <a:r>
              <a:rPr lang="en-US" altLang="en-US" sz="2400"/>
              <a:t>) // </a:t>
            </a:r>
            <a:r>
              <a:rPr lang="en-US" altLang="en-US" sz="2400" i="1"/>
              <a:t>moves to next token and a</a:t>
            </a:r>
            <a:r>
              <a:rPr lang="en-US" altLang="en-US" sz="2400"/>
              <a:t> := </a:t>
            </a:r>
            <a:r>
              <a:rPr lang="en-US" altLang="en-US" sz="2400" i="1"/>
              <a:t>lookahead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else if </a:t>
            </a:r>
            <a:r>
              <a:rPr lang="en-US" altLang="en-US" sz="2400" i="1"/>
              <a:t>M</a:t>
            </a:r>
            <a:r>
              <a:rPr lang="en-US" altLang="en-US" sz="2400"/>
              <a:t>[</a:t>
            </a:r>
            <a:r>
              <a:rPr lang="en-US" altLang="en-US" sz="2400" i="1"/>
              <a:t>X</a:t>
            </a:r>
            <a:r>
              <a:rPr lang="en-US" altLang="en-US" sz="2400"/>
              <a:t>,</a:t>
            </a:r>
            <a:r>
              <a:rPr lang="en-US" altLang="en-US" sz="2400" i="1"/>
              <a:t>a</a:t>
            </a:r>
            <a:r>
              <a:rPr lang="en-US" altLang="en-US" sz="2400"/>
              <a:t>] = </a:t>
            </a:r>
            <a:r>
              <a:rPr lang="en-US" altLang="en-US" sz="2400" i="1"/>
              <a:t>X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 i="1"/>
              <a:t>Y</a:t>
            </a:r>
            <a:r>
              <a:rPr lang="en-US" altLang="en-US" sz="2400" baseline="-25000"/>
              <a:t>1</a:t>
            </a:r>
            <a:r>
              <a:rPr lang="en-US" altLang="en-US" sz="2400" i="1"/>
              <a:t>Y</a:t>
            </a:r>
            <a:r>
              <a:rPr lang="en-US" altLang="en-US" sz="2400" baseline="-25000"/>
              <a:t>2</a:t>
            </a:r>
            <a:r>
              <a:rPr lang="en-US" altLang="en-US" sz="2400"/>
              <a:t>…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br>
              <a:rPr lang="en-US" altLang="en-US" sz="2400"/>
            </a:br>
            <a:r>
              <a:rPr lang="en-US" altLang="en-US" sz="2400"/>
              <a:t>		push(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 baseline="-25000"/>
              <a:t>-1</a:t>
            </a:r>
            <a:r>
              <a:rPr lang="en-US" altLang="en-US" sz="2400"/>
              <a:t>,</a:t>
            </a:r>
            <a:r>
              <a:rPr lang="en-US" altLang="en-US" sz="2400" baseline="-25000"/>
              <a:t> </a:t>
            </a:r>
            <a:r>
              <a:rPr lang="en-US" altLang="en-US" sz="2400"/>
              <a:t>…, </a:t>
            </a:r>
            <a:r>
              <a:rPr lang="en-US" altLang="en-US" sz="2400" i="1"/>
              <a:t>Y</a:t>
            </a:r>
            <a:r>
              <a:rPr lang="en-US" altLang="en-US" sz="2400" baseline="-25000"/>
              <a:t>2</a:t>
            </a:r>
            <a:r>
              <a:rPr lang="en-US" altLang="en-US" sz="2400"/>
              <a:t>,</a:t>
            </a:r>
            <a:r>
              <a:rPr lang="en-US" altLang="en-US" sz="2400" i="1" baseline="-25000"/>
              <a:t> </a:t>
            </a:r>
            <a:r>
              <a:rPr lang="en-US" altLang="en-US" sz="2400" i="1"/>
              <a:t>Y</a:t>
            </a:r>
            <a:r>
              <a:rPr lang="en-US" altLang="en-US" sz="2400" baseline="-25000"/>
              <a:t>1</a:t>
            </a:r>
            <a:r>
              <a:rPr lang="en-US" altLang="en-US" sz="2400"/>
              <a:t>) // </a:t>
            </a:r>
            <a:r>
              <a:rPr lang="en-US" altLang="en-US" sz="2400" i="1"/>
              <a:t>such that Y</a:t>
            </a:r>
            <a:r>
              <a:rPr lang="en-US" altLang="en-US" sz="2400" baseline="-25000"/>
              <a:t>1</a:t>
            </a:r>
            <a:r>
              <a:rPr lang="en-US" altLang="en-US" sz="2400" i="1"/>
              <a:t> is on top</a:t>
            </a:r>
            <a:br>
              <a:rPr lang="en-US" altLang="en-US" sz="2400" i="1"/>
            </a:br>
            <a:r>
              <a:rPr lang="en-US" altLang="en-US" sz="2400" i="1"/>
              <a:t>		… </a:t>
            </a:r>
            <a:r>
              <a:rPr lang="en-US" altLang="en-US" sz="2400"/>
              <a:t>invoke actions and/or produce IR output …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else	</a:t>
            </a:r>
            <a:r>
              <a:rPr lang="en-US" altLang="en-US" sz="2400"/>
              <a:t>error()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endif</a:t>
            </a:r>
            <a:br>
              <a:rPr lang="en-US" altLang="en-US" sz="2400" b="1"/>
            </a:br>
            <a:r>
              <a:rPr lang="en-US" altLang="en-US" sz="2400" b="1"/>
              <a:t>until</a:t>
            </a:r>
            <a:r>
              <a:rPr lang="en-US" altLang="en-US" sz="2400"/>
              <a:t> </a:t>
            </a:r>
            <a:r>
              <a:rPr lang="en-US" altLang="en-US" sz="2400" i="1"/>
              <a:t>X </a:t>
            </a:r>
            <a:r>
              <a:rPr lang="en-US" altLang="en-US" sz="2400"/>
              <a:t>= </a:t>
            </a:r>
            <a:r>
              <a:rPr lang="en-US" altLang="en-US" sz="2400" b="1"/>
              <a:t>$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492F1ECA-07C7-6D63-E13F-5C4A6D79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753C4-0A6A-41C5-8192-4EB912DA17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0C035F1-75CA-AD5F-B8EE-367E8A95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Table-Driven Parsing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4958E3F-28B3-D1E5-B868-F80A68A0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1143000"/>
            <a:ext cx="109378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$</a:t>
            </a:r>
            <a:r>
              <a:rPr lang="en-US" altLang="en-US" sz="2000" i="1" u="sng"/>
              <a:t>E</a:t>
            </a: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T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F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b="1" u="sng"/>
              <a:t>id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T</a:t>
            </a:r>
            <a:r>
              <a:rPr lang="en-US" altLang="en-US" sz="2000" i="1" baseline="-25000"/>
              <a:t>R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 u="sng"/>
              <a:t>E</a:t>
            </a:r>
            <a:r>
              <a:rPr lang="en-US" altLang="en-US" sz="2000" i="1" baseline="-25000"/>
              <a:t>R</a:t>
            </a:r>
            <a:br>
              <a:rPr lang="en-US" altLang="en-US" sz="2000" i="1" baseline="-25000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b="1" u="sng"/>
              <a:t>+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T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F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b="1" u="sng"/>
              <a:t>id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T</a:t>
            </a:r>
            <a:r>
              <a:rPr lang="en-US" altLang="en-US" sz="2000" i="1" baseline="-25000"/>
              <a:t>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F</a:t>
            </a:r>
            <a:r>
              <a:rPr lang="en-US" altLang="en-US" sz="2000" b="1" i="1" u="sng"/>
              <a:t>*</a:t>
            </a:r>
            <a:br>
              <a:rPr lang="en-US" altLang="en-US" sz="2000" b="1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F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 b="1" u="sng"/>
              <a:t>id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 i="1" u="sng"/>
              <a:t>T</a:t>
            </a:r>
            <a:r>
              <a:rPr lang="en-US" altLang="en-US" sz="2000" i="1" baseline="-25000"/>
              <a:t>R</a:t>
            </a:r>
            <a:br>
              <a:rPr lang="en-US" altLang="en-US" sz="2000" i="1" baseline="-25000"/>
            </a:br>
            <a:r>
              <a:rPr lang="en-US" altLang="en-US" sz="2000" b="1"/>
              <a:t>$</a:t>
            </a:r>
            <a:r>
              <a:rPr lang="en-US" altLang="en-US" sz="2000" i="1" u="sng"/>
              <a:t>E</a:t>
            </a:r>
            <a:r>
              <a:rPr lang="en-US" altLang="en-US" sz="2000" i="1" baseline="-25000"/>
              <a:t>R</a:t>
            </a:r>
            <a:br>
              <a:rPr lang="en-US" altLang="en-US" sz="2000" i="1"/>
            </a:br>
            <a:r>
              <a:rPr lang="en-US" altLang="en-US" sz="2000" b="1" u="sng"/>
              <a:t>$</a:t>
            </a:r>
            <a:endParaRPr lang="en-US" altLang="en-US" sz="2000" b="1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256CE2C9-B3D6-0557-4E64-7445ECD98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1143000"/>
            <a:ext cx="121602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Input</a:t>
            </a:r>
            <a:endParaRPr lang="en-US" altLang="en-US" sz="2000" b="1"/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b="1" u="sng"/>
              <a:t>id</a:t>
            </a: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 u="sng"/>
              <a:t>+</a:t>
            </a:r>
            <a:r>
              <a:rPr lang="en-US" altLang="en-US" sz="2000" b="1"/>
              <a:t>id*id$</a:t>
            </a:r>
            <a:br>
              <a:rPr lang="en-US" altLang="en-US" sz="2000" b="1"/>
            </a:br>
            <a:r>
              <a:rPr lang="en-US" altLang="en-US" sz="2000" b="1" u="sng"/>
              <a:t>+</a:t>
            </a:r>
            <a:r>
              <a:rPr lang="en-US" altLang="en-US" sz="2000" b="1"/>
              <a:t>id*id$</a:t>
            </a:r>
            <a:br>
              <a:rPr lang="en-US" altLang="en-US" sz="2000" b="1"/>
            </a:br>
            <a:r>
              <a:rPr lang="en-US" altLang="en-US" sz="2000" b="1" u="sng"/>
              <a:t>+</a:t>
            </a:r>
            <a:r>
              <a:rPr lang="en-US" altLang="en-US" sz="2000" b="1"/>
              <a:t>id*id$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*id$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*id$</a:t>
            </a:r>
            <a:br>
              <a:rPr lang="en-US" altLang="en-US" sz="2000" b="1"/>
            </a:br>
            <a:r>
              <a:rPr lang="en-US" altLang="en-US" sz="2000" b="1" u="sng"/>
              <a:t>*</a:t>
            </a:r>
            <a:r>
              <a:rPr lang="en-US" altLang="en-US" sz="2000" b="1"/>
              <a:t>id$</a:t>
            </a:r>
            <a:br>
              <a:rPr lang="en-US" altLang="en-US" sz="2000" b="1"/>
            </a:br>
            <a:r>
              <a:rPr lang="en-US" altLang="en-US" sz="2000" b="1" u="sng"/>
              <a:t>*</a:t>
            </a:r>
            <a:r>
              <a:rPr lang="en-US" altLang="en-US" sz="2000" b="1"/>
              <a:t>id$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 u="sng"/>
              <a:t>id</a:t>
            </a: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 u="sng"/>
              <a:t>$</a:t>
            </a:r>
            <a:br>
              <a:rPr lang="en-US" altLang="en-US" sz="2000" b="1"/>
            </a:br>
            <a:r>
              <a:rPr lang="en-US" altLang="en-US" sz="2000" b="1" u="sng"/>
              <a:t>$</a:t>
            </a:r>
            <a:br>
              <a:rPr lang="en-US" altLang="en-US" sz="2000" b="1"/>
            </a:br>
            <a:r>
              <a:rPr lang="en-US" altLang="en-US" sz="2000" b="1" u="sng"/>
              <a:t>$</a:t>
            </a:r>
            <a:endParaRPr lang="en-US" altLang="en-US" sz="2000" b="1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7BEAD751-159B-C744-4CFA-A4305959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1157288"/>
            <a:ext cx="2106612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Production applied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E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T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T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F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br>
              <a:rPr lang="en-US" altLang="en-US" sz="2000" i="1" baseline="-25000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F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 b="1">
                <a:sym typeface="Symbol" panose="05050102010706020507" pitchFamily="18" charset="2"/>
              </a:rPr>
            </a:br>
            <a:br>
              <a:rPr lang="en-US" altLang="en-US" sz="2000" b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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+</a:t>
            </a:r>
            <a:r>
              <a:rPr lang="en-US" altLang="en-US" sz="2000" b="1" i="1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endParaRPr lang="en-US" altLang="en-US" sz="2000" b="1" i="1" baseline="-25000"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 </a:t>
            </a:r>
            <a:endParaRPr lang="en-US" altLang="en-US" sz="2000" b="1" i="1" baseline="-25000"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>
                <a:sym typeface="Symbol" panose="05050102010706020507" pitchFamily="18" charset="2"/>
              </a:rPr>
              <a:t>T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F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F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 b="1">
                <a:sym typeface="Symbol" panose="05050102010706020507" pitchFamily="18" charset="2"/>
              </a:rPr>
            </a:br>
            <a:endParaRPr lang="en-US" altLang="en-US" sz="2000" b="1"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*</a:t>
            </a:r>
            <a:r>
              <a:rPr lang="en-US" altLang="en-US" sz="2000" b="1" i="1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F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</a:t>
            </a:r>
            <a:br>
              <a:rPr lang="en-US" altLang="en-US" sz="2000" i="1" baseline="-25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 baseline="-25000">
                <a:sym typeface="Symbol" panose="05050102010706020507" pitchFamily="18" charset="2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>
                <a:sym typeface="Symbol" panose="05050102010706020507" pitchFamily="18" charset="2"/>
              </a:rPr>
              <a:t>F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 b="1">
                <a:sym typeface="Symbol" panose="05050102010706020507" pitchFamily="18" charset="2"/>
              </a:rPr>
            </a:br>
            <a:r>
              <a:rPr lang="en-US" altLang="en-US" sz="2000" b="1">
                <a:sym typeface="Symbol" panose="05050102010706020507" pitchFamily="18" charset="2"/>
              </a:rPr>
              <a:t> </a:t>
            </a:r>
            <a:br>
              <a:rPr lang="en-US" altLang="en-US" sz="2000" b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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 i="1" baseline="-25000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C457A267-487E-705E-6553-875A90DDC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7EF54CEA-0EA9-863F-8B9B-0209E9AB2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4933899B-2261-3384-265A-7AFB1480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524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D7F7F3F9-DD20-980D-6FD0-DE163E4AB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B045FCE3-2147-C7DF-111A-9C0B05742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9" name="Line 12">
            <a:extLst>
              <a:ext uri="{FF2B5EF4-FFF2-40B4-BE49-F238E27FC236}">
                <a16:creationId xmlns:a16="http://schemas.microsoft.com/office/drawing/2014/main" id="{80B6F824-1765-F43F-4C28-E7A347F19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12DEB4D1-DF2E-3A9E-DD97-85B5BFA1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705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B23234F3-32F4-0AD7-73B9-5FAD9FD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E6FB9-7EA9-4084-9DA2-673F57B221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C31D591-F24B-9BEE-11AD-A774778F5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Panic Mode Recovery</a:t>
            </a:r>
          </a:p>
        </p:txBody>
      </p:sp>
      <p:graphicFrame>
        <p:nvGraphicFramePr>
          <p:cNvPr id="38915" name="Group 3">
            <a:extLst>
              <a:ext uri="{FF2B5EF4-FFF2-40B4-BE49-F238E27FC236}">
                <a16:creationId xmlns:a16="http://schemas.microsoft.com/office/drawing/2014/main" id="{87D15D0D-A786-CCC7-6214-419985DFDC1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648075"/>
          <a:ext cx="8153400" cy="23812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9917502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1685356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6538182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3086689207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376927096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976516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144797208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0319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562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93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3486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76787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2350"/>
                  </a:ext>
                </a:extLst>
              </a:tr>
            </a:tbl>
          </a:graphicData>
        </a:graphic>
      </p:graphicFrame>
      <p:sp>
        <p:nvSpPr>
          <p:cNvPr id="49213" name="Text Box 61">
            <a:extLst>
              <a:ext uri="{FF2B5EF4-FFF2-40B4-BE49-F238E27FC236}">
                <a16:creationId xmlns:a16="http://schemas.microsoft.com/office/drawing/2014/main" id="{0B9CEAB7-4093-2222-D97B-2B2DBA7D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829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FOLLOW(</a:t>
            </a:r>
            <a:r>
              <a:rPr lang="en-US" altLang="en-US" sz="2000" i="1"/>
              <a:t>E</a:t>
            </a:r>
            <a:r>
              <a:rPr lang="en-US" altLang="en-US" sz="2000"/>
              <a:t>) = { 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  <a:r>
              <a:rPr lang="en-US" altLang="en-US" sz="2000" b="1"/>
              <a:t>$ </a:t>
            </a:r>
            <a:r>
              <a:rPr lang="en-US" altLang="en-US" sz="2000"/>
              <a:t>}</a:t>
            </a:r>
            <a:br>
              <a:rPr lang="en-US" altLang="en-US" sz="2000"/>
            </a:br>
            <a:r>
              <a:rPr lang="en-US" altLang="en-US" sz="2000"/>
              <a:t>FOLLOW(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R</a:t>
            </a:r>
            <a:r>
              <a:rPr lang="en-US" altLang="en-US" sz="2000"/>
              <a:t>) = { 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  <a:r>
              <a:rPr lang="en-US" altLang="en-US" sz="2000" b="1"/>
              <a:t>$ </a:t>
            </a:r>
            <a:r>
              <a:rPr lang="en-US" altLang="en-US" sz="2000"/>
              <a:t>}</a:t>
            </a:r>
            <a:br>
              <a:rPr lang="en-US" altLang="en-US" sz="2000"/>
            </a:br>
            <a:r>
              <a:rPr lang="en-US" altLang="en-US" sz="2000"/>
              <a:t>FOLLOW(</a:t>
            </a:r>
            <a:r>
              <a:rPr lang="en-US" altLang="en-US" sz="2000" i="1"/>
              <a:t>T</a:t>
            </a:r>
            <a:r>
              <a:rPr lang="en-US" altLang="en-US" sz="2000"/>
              <a:t>) = { </a:t>
            </a:r>
            <a:r>
              <a:rPr lang="en-US" altLang="en-US" sz="2000" b="1"/>
              <a:t>+</a:t>
            </a:r>
            <a:r>
              <a:rPr lang="en-US" altLang="en-US" sz="2000"/>
              <a:t> 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  <a:r>
              <a:rPr lang="en-US" altLang="en-US" sz="2000" b="1"/>
              <a:t>$ </a:t>
            </a:r>
            <a:r>
              <a:rPr lang="en-US" altLang="en-US" sz="2000"/>
              <a:t>}</a:t>
            </a:r>
            <a:br>
              <a:rPr lang="en-US" altLang="en-US" sz="2000"/>
            </a:br>
            <a:r>
              <a:rPr lang="en-US" altLang="en-US" sz="2000"/>
              <a:t>FOLLOW(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R</a:t>
            </a:r>
            <a:r>
              <a:rPr lang="en-US" altLang="en-US" sz="2000"/>
              <a:t>) = { </a:t>
            </a:r>
            <a:r>
              <a:rPr lang="en-US" altLang="en-US" sz="2000" b="1"/>
              <a:t>+</a:t>
            </a:r>
            <a:r>
              <a:rPr lang="en-US" altLang="en-US" sz="2000"/>
              <a:t> 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  <a:r>
              <a:rPr lang="en-US" altLang="en-US" sz="2000" b="1"/>
              <a:t>$ </a:t>
            </a:r>
            <a:r>
              <a:rPr lang="en-US" altLang="en-US" sz="2000"/>
              <a:t>}</a:t>
            </a:r>
            <a:br>
              <a:rPr lang="en-US" altLang="en-US" sz="2000"/>
            </a:br>
            <a:r>
              <a:rPr lang="en-US" altLang="en-US" sz="2000"/>
              <a:t>FOLLOW(</a:t>
            </a:r>
            <a:r>
              <a:rPr lang="en-US" altLang="en-US" sz="2000" i="1"/>
              <a:t>F</a:t>
            </a:r>
            <a:r>
              <a:rPr lang="en-US" altLang="en-US" sz="2000"/>
              <a:t>) = { </a:t>
            </a:r>
            <a:r>
              <a:rPr lang="en-US" altLang="en-US" sz="2000" b="1"/>
              <a:t>+</a:t>
            </a:r>
            <a:r>
              <a:rPr lang="en-US" altLang="en-US" sz="2000"/>
              <a:t> </a:t>
            </a:r>
            <a:r>
              <a:rPr lang="en-US" altLang="en-US" sz="2000" b="1"/>
              <a:t>* )</a:t>
            </a:r>
            <a:r>
              <a:rPr lang="en-US" altLang="en-US" sz="2000"/>
              <a:t> </a:t>
            </a:r>
            <a:r>
              <a:rPr lang="en-US" altLang="en-US" sz="2000" b="1"/>
              <a:t>$ </a:t>
            </a:r>
            <a:r>
              <a:rPr lang="en-US" altLang="en-US" sz="2000"/>
              <a:t>}</a:t>
            </a:r>
          </a:p>
        </p:txBody>
      </p:sp>
      <p:sp>
        <p:nvSpPr>
          <p:cNvPr id="49214" name="Text Box 62">
            <a:extLst>
              <a:ext uri="{FF2B5EF4-FFF2-40B4-BE49-F238E27FC236}">
                <a16:creationId xmlns:a16="http://schemas.microsoft.com/office/drawing/2014/main" id="{3F38E786-BD33-5114-E46D-F5246AE2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752600"/>
            <a:ext cx="47863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Add synchronizing actions to</a:t>
            </a:r>
            <a:br>
              <a:rPr lang="en-US" altLang="en-US" sz="2400"/>
            </a:br>
            <a:r>
              <a:rPr lang="en-US" altLang="en-US" sz="2400"/>
              <a:t>undefined entries based on FOLLOW</a:t>
            </a:r>
          </a:p>
        </p:txBody>
      </p:sp>
      <p:sp>
        <p:nvSpPr>
          <p:cNvPr id="49215" name="Text Box 63">
            <a:extLst>
              <a:ext uri="{FF2B5EF4-FFF2-40B4-BE49-F238E27FC236}">
                <a16:creationId xmlns:a16="http://schemas.microsoft.com/office/drawing/2014/main" id="{754D5191-3D70-A03E-A323-BCCA5FF2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6019800"/>
            <a:ext cx="8139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synch</a:t>
            </a:r>
            <a:r>
              <a:rPr lang="en-US" altLang="en-US" sz="2400"/>
              <a:t>:	the driver pops current nonterminal </a:t>
            </a:r>
            <a:r>
              <a:rPr lang="en-US" altLang="en-US" sz="2400" i="1"/>
              <a:t>A</a:t>
            </a:r>
            <a:r>
              <a:rPr lang="en-US" altLang="en-US" sz="2400"/>
              <a:t> and skips input till</a:t>
            </a:r>
            <a:br>
              <a:rPr lang="en-US" altLang="en-US" sz="2400"/>
            </a:br>
            <a:r>
              <a:rPr lang="en-US" altLang="en-US" sz="2400"/>
              <a:t>	synch token or skips input until one of FIRST(</a:t>
            </a:r>
            <a:r>
              <a:rPr lang="en-US" altLang="en-US" sz="2400" i="1"/>
              <a:t>A</a:t>
            </a:r>
            <a:r>
              <a:rPr lang="en-US" altLang="en-US" sz="2400"/>
              <a:t>) is found</a:t>
            </a:r>
          </a:p>
        </p:txBody>
      </p:sp>
      <p:sp>
        <p:nvSpPr>
          <p:cNvPr id="49216" name="Oval 65">
            <a:extLst>
              <a:ext uri="{FF2B5EF4-FFF2-40B4-BE49-F238E27FC236}">
                <a16:creationId xmlns:a16="http://schemas.microsoft.com/office/drawing/2014/main" id="{C3C30A28-8913-31CF-77D8-C847462E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15240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17" name="Oval 66">
            <a:extLst>
              <a:ext uri="{FF2B5EF4-FFF2-40B4-BE49-F238E27FC236}">
                <a16:creationId xmlns:a16="http://schemas.microsoft.com/office/drawing/2014/main" id="{43A61C5D-5CF6-0992-6B9C-7978BF07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5240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18" name="Oval 67">
            <a:extLst>
              <a:ext uri="{FF2B5EF4-FFF2-40B4-BE49-F238E27FC236}">
                <a16:creationId xmlns:a16="http://schemas.microsoft.com/office/drawing/2014/main" id="{6D55E767-0424-A379-76CF-2431294D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15240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19" name="Oval 68">
            <a:extLst>
              <a:ext uri="{FF2B5EF4-FFF2-40B4-BE49-F238E27FC236}">
                <a16:creationId xmlns:a16="http://schemas.microsoft.com/office/drawing/2014/main" id="{095A812B-DA14-B0FD-9741-D51D9AFF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5626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0" name="Oval 69">
            <a:extLst>
              <a:ext uri="{FF2B5EF4-FFF2-40B4-BE49-F238E27FC236}">
                <a16:creationId xmlns:a16="http://schemas.microsoft.com/office/drawing/2014/main" id="{C2D7B076-E2A8-18E5-C68A-15892916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5626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1" name="Oval 70">
            <a:extLst>
              <a:ext uri="{FF2B5EF4-FFF2-40B4-BE49-F238E27FC236}">
                <a16:creationId xmlns:a16="http://schemas.microsoft.com/office/drawing/2014/main" id="{2F6E5A62-8B62-5929-B406-785A27D2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006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2" name="Oval 71">
            <a:extLst>
              <a:ext uri="{FF2B5EF4-FFF2-40B4-BE49-F238E27FC236}">
                <a16:creationId xmlns:a16="http://schemas.microsoft.com/office/drawing/2014/main" id="{5BB08EB6-D15C-7D49-2C0C-1BA965C0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006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3" name="Oval 72">
            <a:extLst>
              <a:ext uri="{FF2B5EF4-FFF2-40B4-BE49-F238E27FC236}">
                <a16:creationId xmlns:a16="http://schemas.microsoft.com/office/drawing/2014/main" id="{2DD04882-CC82-7094-B51D-21035A03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4" name="Oval 73">
            <a:extLst>
              <a:ext uri="{FF2B5EF4-FFF2-40B4-BE49-F238E27FC236}">
                <a16:creationId xmlns:a16="http://schemas.microsoft.com/office/drawing/2014/main" id="{1DE2B2B6-CC53-F51D-48D6-8EF00E70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10668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25" name="Text Box 74">
            <a:extLst>
              <a:ext uri="{FF2B5EF4-FFF2-40B4-BE49-F238E27FC236}">
                <a16:creationId xmlns:a16="http://schemas.microsoft.com/office/drawing/2014/main" id="{8617E213-959A-3674-3A8B-F2A357C7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2667000"/>
            <a:ext cx="43640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Pro:	Can be automated</a:t>
            </a:r>
            <a:br>
              <a:rPr lang="en-US" altLang="en-US" sz="2400"/>
            </a:br>
            <a:r>
              <a:rPr lang="en-US" altLang="en-US" sz="2400"/>
              <a:t>Cons:	Error messages are needed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C8B5B9E7-709D-119E-AF88-207191CE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D5241-AD80-465A-B91F-0D275220F2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B8FBF19-E61F-4044-C646-C97CA5DE3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Phrase-Level Recovery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47107" name="Group 3">
            <a:extLst>
              <a:ext uri="{FF2B5EF4-FFF2-40B4-BE49-F238E27FC236}">
                <a16:creationId xmlns:a16="http://schemas.microsoft.com/office/drawing/2014/main" id="{E762DAED-1747-CC53-62DB-B1E3A6BC6F6C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648075"/>
          <a:ext cx="8153400" cy="23812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39404913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5101997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97326603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427556351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18797256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83419295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7394820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1898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1976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484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724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insert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5464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98339"/>
                  </a:ext>
                </a:extLst>
              </a:tr>
            </a:tbl>
          </a:graphicData>
        </a:graphic>
      </p:graphicFrame>
      <p:sp>
        <p:nvSpPr>
          <p:cNvPr id="50237" name="Text Box 61">
            <a:extLst>
              <a:ext uri="{FF2B5EF4-FFF2-40B4-BE49-F238E27FC236}">
                <a16:creationId xmlns:a16="http://schemas.microsoft.com/office/drawing/2014/main" id="{19873935-B76C-7BA4-C233-6B9E4F2E2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447800"/>
            <a:ext cx="612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Change input stream by inserting missing tokens</a:t>
            </a:r>
            <a:br>
              <a:rPr lang="en-US" altLang="en-US" sz="2400"/>
            </a:br>
            <a:r>
              <a:rPr lang="en-US" altLang="en-US" sz="2400"/>
              <a:t>For example: </a:t>
            </a:r>
            <a:r>
              <a:rPr lang="en-US" altLang="en-US" sz="2400" b="1"/>
              <a:t>id id</a:t>
            </a:r>
            <a:r>
              <a:rPr lang="en-US" altLang="en-US" sz="2400"/>
              <a:t> is changed into </a:t>
            </a:r>
            <a:r>
              <a:rPr lang="en-US" altLang="en-US" sz="2400" b="1"/>
              <a:t>id * id</a:t>
            </a:r>
            <a:endParaRPr lang="en-US" altLang="en-US" sz="2400"/>
          </a:p>
        </p:txBody>
      </p:sp>
      <p:sp>
        <p:nvSpPr>
          <p:cNvPr id="50238" name="Text Box 63">
            <a:extLst>
              <a:ext uri="{FF2B5EF4-FFF2-40B4-BE49-F238E27FC236}">
                <a16:creationId xmlns:a16="http://schemas.microsoft.com/office/drawing/2014/main" id="{8DFA27C3-E301-30DD-0FDE-9385EDE3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6172200"/>
            <a:ext cx="733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insert</a:t>
            </a:r>
            <a:r>
              <a:rPr lang="en-US" altLang="en-US" sz="2400"/>
              <a:t> *: driver inserts missing </a:t>
            </a:r>
            <a:r>
              <a:rPr lang="en-US" altLang="en-US" sz="2400" b="1"/>
              <a:t>* </a:t>
            </a:r>
            <a:r>
              <a:rPr lang="en-US" altLang="en-US" sz="2400"/>
              <a:t>and retries the production</a:t>
            </a:r>
          </a:p>
        </p:txBody>
      </p:sp>
      <p:sp>
        <p:nvSpPr>
          <p:cNvPr id="50239" name="Oval 64">
            <a:extLst>
              <a:ext uri="{FF2B5EF4-FFF2-40B4-BE49-F238E27FC236}">
                <a16:creationId xmlns:a16="http://schemas.microsoft.com/office/drawing/2014/main" id="{17A55E95-606D-B9AE-B88E-6826754B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81600"/>
            <a:ext cx="16002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0240" name="Freeform 66">
            <a:extLst>
              <a:ext uri="{FF2B5EF4-FFF2-40B4-BE49-F238E27FC236}">
                <a16:creationId xmlns:a16="http://schemas.microsoft.com/office/drawing/2014/main" id="{92A1121E-5645-4445-BB23-C65A7571A217}"/>
              </a:ext>
            </a:extLst>
          </p:cNvPr>
          <p:cNvSpPr>
            <a:spLocks/>
          </p:cNvSpPr>
          <p:nvPr/>
        </p:nvSpPr>
        <p:spPr bwMode="auto">
          <a:xfrm>
            <a:off x="2362200" y="3124200"/>
            <a:ext cx="1981200" cy="2133600"/>
          </a:xfrm>
          <a:custGeom>
            <a:avLst/>
            <a:gdLst>
              <a:gd name="T0" fmla="*/ 0 w 1440"/>
              <a:gd name="T1" fmla="*/ 2147483646 h 1544"/>
              <a:gd name="T2" fmla="*/ 2147483646 w 1440"/>
              <a:gd name="T3" fmla="*/ 2147483646 h 1544"/>
              <a:gd name="T4" fmla="*/ 2147483646 w 1440"/>
              <a:gd name="T5" fmla="*/ 2147483646 h 1544"/>
              <a:gd name="T6" fmla="*/ 0 60000 65536"/>
              <a:gd name="T7" fmla="*/ 0 60000 65536"/>
              <a:gd name="T8" fmla="*/ 0 60000 65536"/>
              <a:gd name="T9" fmla="*/ 0 w 1440"/>
              <a:gd name="T10" fmla="*/ 0 h 1544"/>
              <a:gd name="T11" fmla="*/ 1440 w 1440"/>
              <a:gd name="T12" fmla="*/ 1544 h 1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544">
                <a:moveTo>
                  <a:pt x="0" y="1544"/>
                </a:moveTo>
                <a:cubicBezTo>
                  <a:pt x="216" y="972"/>
                  <a:pt x="432" y="400"/>
                  <a:pt x="672" y="200"/>
                </a:cubicBezTo>
                <a:cubicBezTo>
                  <a:pt x="912" y="0"/>
                  <a:pt x="1176" y="172"/>
                  <a:pt x="1440" y="344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41" name="Text Box 67">
            <a:extLst>
              <a:ext uri="{FF2B5EF4-FFF2-40B4-BE49-F238E27FC236}">
                <a16:creationId xmlns:a16="http://schemas.microsoft.com/office/drawing/2014/main" id="{6E9A162C-EF39-756E-B91B-73FAB879C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124200"/>
            <a:ext cx="253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Can then continue here</a:t>
            </a:r>
          </a:p>
        </p:txBody>
      </p:sp>
      <p:sp>
        <p:nvSpPr>
          <p:cNvPr id="50242" name="Text Box 68">
            <a:extLst>
              <a:ext uri="{FF2B5EF4-FFF2-40B4-BE49-F238E27FC236}">
                <a16:creationId xmlns:a16="http://schemas.microsoft.com/office/drawing/2014/main" id="{962B9019-DAA9-3A96-0D8B-86227A47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2286000"/>
            <a:ext cx="475138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Pro:	Can be fully automated</a:t>
            </a:r>
            <a:br>
              <a:rPr lang="en-US" altLang="en-US" sz="2400"/>
            </a:br>
            <a:r>
              <a:rPr lang="en-US" altLang="en-US" sz="2400"/>
              <a:t>Cons:	Recovery not always intuitive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C14A5119-27C6-21F8-7E16-167BB7D0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9C2AE-29A2-4E21-830D-E14C44D5DB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3F4DA9D-49BE-36A2-9613-DC89D0FF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Productions</a:t>
            </a:r>
          </a:p>
        </p:txBody>
      </p:sp>
      <p:graphicFrame>
        <p:nvGraphicFramePr>
          <p:cNvPr id="46083" name="Group 3">
            <a:extLst>
              <a:ext uri="{FF2B5EF4-FFF2-40B4-BE49-F238E27FC236}">
                <a16:creationId xmlns:a16="http://schemas.microsoft.com/office/drawing/2014/main" id="{7947072C-319A-2437-B399-55C2006A413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38600"/>
          <a:ext cx="8153400" cy="23812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1790687714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9399432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3079702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1460333047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429117887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63988008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17122281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657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 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6698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7819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6838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F 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*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6704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(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synch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77907"/>
                  </a:ext>
                </a:extLst>
              </a:tr>
            </a:tbl>
          </a:graphicData>
        </a:graphic>
      </p:graphicFrame>
      <p:sp>
        <p:nvSpPr>
          <p:cNvPr id="51261" name="Text Box 61">
            <a:extLst>
              <a:ext uri="{FF2B5EF4-FFF2-40B4-BE49-F238E27FC236}">
                <a16:creationId xmlns:a16="http://schemas.microsoft.com/office/drawing/2014/main" id="{46281F7E-9F01-E3F1-91BC-26F3B7C0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92300"/>
            <a:ext cx="21732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E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T 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/>
              <a:t>T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ym typeface="Symbol" panose="05050102010706020507" pitchFamily="18" charset="2"/>
              </a:rPr>
              <a:t>F 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*</a:t>
            </a:r>
            <a:r>
              <a:rPr lang="en-US" altLang="en-US" sz="2400" b="1" i="1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</a:t>
            </a:r>
            <a:r>
              <a:rPr lang="en-US" altLang="en-US" sz="2400" i="1" baseline="-25000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 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F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( </a:t>
            </a:r>
            <a:r>
              <a:rPr lang="en-US" altLang="en-US" sz="2400" i="1">
                <a:sym typeface="Symbol" panose="05050102010706020507" pitchFamily="18" charset="2"/>
              </a:rPr>
              <a:t>E </a:t>
            </a:r>
            <a:r>
              <a:rPr lang="en-US" altLang="en-US" sz="2400" b="1"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094C8ABC-515E-3B43-8070-175032E99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3863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Add </a:t>
            </a:r>
            <a:r>
              <a:rPr lang="ja-JP" altLang="en-US" sz="2400">
                <a:sym typeface="Symbol" panose="05050102010706020507" pitchFamily="18" charset="2"/>
              </a:rPr>
              <a:t>“</a:t>
            </a:r>
            <a:r>
              <a:rPr lang="en-US" altLang="ja-JP" sz="2400" i="1">
                <a:sym typeface="Symbol" panose="05050102010706020507" pitchFamily="18" charset="2"/>
              </a:rPr>
              <a:t>error production</a:t>
            </a:r>
            <a:r>
              <a:rPr lang="ja-JP" altLang="en-US" sz="2400" i="1">
                <a:sym typeface="Symbol" panose="05050102010706020507" pitchFamily="18" charset="2"/>
              </a:rPr>
              <a:t>”</a:t>
            </a:r>
            <a:r>
              <a:rPr lang="en-US" altLang="ja-JP" sz="2400">
                <a:sym typeface="Symbol" panose="05050102010706020507" pitchFamily="18" charset="2"/>
              </a:rPr>
              <a:t>:</a:t>
            </a:r>
            <a:br>
              <a:rPr lang="en-US" altLang="ja-JP" sz="2400" i="1">
                <a:sym typeface="Symbol" panose="05050102010706020507" pitchFamily="18" charset="2"/>
              </a:rPr>
            </a:br>
            <a:r>
              <a:rPr lang="en-US" altLang="ja-JP" sz="2400" i="1">
                <a:sym typeface="Symbol" panose="05050102010706020507" pitchFamily="18" charset="2"/>
              </a:rPr>
              <a:t>	T</a:t>
            </a:r>
            <a:r>
              <a:rPr lang="en-US" altLang="ja-JP" sz="2400" i="1" baseline="-25000">
                <a:sym typeface="Symbol" panose="05050102010706020507" pitchFamily="18" charset="2"/>
              </a:rPr>
              <a:t>R</a:t>
            </a:r>
            <a:r>
              <a:rPr lang="en-US" altLang="ja-JP" sz="2400"/>
              <a:t> </a:t>
            </a:r>
            <a:r>
              <a:rPr lang="en-US" altLang="ja-JP" sz="2400">
                <a:sym typeface="Symbol" panose="05050102010706020507" pitchFamily="18" charset="2"/>
              </a:rPr>
              <a:t> </a:t>
            </a:r>
            <a:r>
              <a:rPr lang="en-US" altLang="ja-JP" sz="2400" i="1">
                <a:sym typeface="Symbol" panose="05050102010706020507" pitchFamily="18" charset="2"/>
              </a:rPr>
              <a:t>F T</a:t>
            </a:r>
            <a:r>
              <a:rPr lang="en-US" altLang="ja-JP" sz="2400" i="1" baseline="-25000">
                <a:sym typeface="Symbol" panose="05050102010706020507" pitchFamily="18" charset="2"/>
              </a:rPr>
              <a:t>R</a:t>
            </a:r>
            <a:br>
              <a:rPr lang="en-US" altLang="ja-JP" sz="2400">
                <a:sym typeface="Symbol" panose="05050102010706020507" pitchFamily="18" charset="2"/>
              </a:rPr>
            </a:br>
            <a:r>
              <a:rPr lang="en-US" altLang="ja-JP" sz="2400">
                <a:sym typeface="Symbol" panose="05050102010706020507" pitchFamily="18" charset="2"/>
              </a:rPr>
              <a:t>to ignore missing </a:t>
            </a:r>
            <a:r>
              <a:rPr lang="en-US" altLang="ja-JP" sz="2400" b="1">
                <a:sym typeface="Symbol" panose="05050102010706020507" pitchFamily="18" charset="2"/>
              </a:rPr>
              <a:t>*</a:t>
            </a:r>
            <a:r>
              <a:rPr lang="en-US" altLang="ja-JP" sz="2400">
                <a:sym typeface="Symbol" panose="05050102010706020507" pitchFamily="18" charset="2"/>
              </a:rPr>
              <a:t>, e.g.: </a:t>
            </a:r>
            <a:r>
              <a:rPr lang="en-US" altLang="ja-JP" sz="2400" b="1">
                <a:sym typeface="Symbol" panose="05050102010706020507" pitchFamily="18" charset="2"/>
              </a:rPr>
              <a:t>id id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51263" name="Oval 65">
            <a:extLst>
              <a:ext uri="{FF2B5EF4-FFF2-40B4-BE49-F238E27FC236}">
                <a16:creationId xmlns:a16="http://schemas.microsoft.com/office/drawing/2014/main" id="{88A5AD35-8EF1-D7B1-BCF1-864F8B32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16002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64" name="Text Box 66">
            <a:extLst>
              <a:ext uri="{FF2B5EF4-FFF2-40B4-BE49-F238E27FC236}">
                <a16:creationId xmlns:a16="http://schemas.microsoft.com/office/drawing/2014/main" id="{8CBC2ED6-A2B9-D3BC-1D55-9F309BDC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499745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Pro:	Powerful recovery method</a:t>
            </a:r>
            <a:br>
              <a:rPr lang="en-US" altLang="en-US" sz="2400"/>
            </a:br>
            <a:r>
              <a:rPr lang="en-US" altLang="en-US" sz="2400"/>
              <a:t>Cons:	Manual addition of productions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1A4B9-FE75-A37A-AAF1-232DEEB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75F1-B783-4382-95A2-BA0B138B8A1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2226" name="Picture 2" descr="Animation transitioning from a list of tokens into an AST">
            <a:extLst>
              <a:ext uri="{FF2B5EF4-FFF2-40B4-BE49-F238E27FC236}">
                <a16:creationId xmlns:a16="http://schemas.microsoft.com/office/drawing/2014/main" id="{A4CA4409-5D74-B113-A39F-B302357A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85800"/>
            <a:ext cx="890016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60031-859C-2E4A-F755-BABC6E6B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75F1-B783-4382-95A2-BA0B138B8A1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4514" name="Picture 2" descr="Applsci 11 01351 g001 550">
            <a:extLst>
              <a:ext uri="{FF2B5EF4-FFF2-40B4-BE49-F238E27FC236}">
                <a16:creationId xmlns:a16="http://schemas.microsoft.com/office/drawing/2014/main" id="{3BA32635-258D-4203-22A9-E977FF98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" y="1371600"/>
            <a:ext cx="901460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402B1-83FA-6D9F-4D75-E71B47298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AA6A5-423E-B9A4-1F69-E018E75F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BB4575F1-B783-4382-95A2-BA0B138B8A10}" type="slidenum">
              <a:rPr lang="en-US" altLang="en-US" sz="1200">
                <a:solidFill>
                  <a:srgbClr val="FFFFFF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36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881ACF90-D5F7-1E7B-6CE4-19CCE582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D0FD0-C790-40ED-ADC9-E60CEE9FFF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3C53576-6CD4-00FF-774E-FFB8C2B7B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Handling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4767BD-B967-EBC7-ED77-2DCE838DC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good compiler should assist in identifying and locating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Lexical errors</a:t>
            </a:r>
            <a:r>
              <a:rPr lang="en-US" altLang="en-US" sz="2400" dirty="0"/>
              <a:t>: important, compiler can easily recover and continue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Syntax errors</a:t>
            </a:r>
            <a:r>
              <a:rPr lang="en-US" altLang="en-US" sz="2400" dirty="0"/>
              <a:t>: most important for compiler, can almost always recover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Static semantic errors</a:t>
            </a:r>
            <a:r>
              <a:rPr lang="en-US" altLang="en-US" sz="2400" dirty="0"/>
              <a:t>: important, can sometimes recover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Dynamic semantic errors</a:t>
            </a:r>
            <a:r>
              <a:rPr lang="en-US" altLang="en-US" sz="2400" dirty="0"/>
              <a:t>: hard or impossible to detect at compile time, runtime checks are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Logical errors</a:t>
            </a:r>
            <a:r>
              <a:rPr lang="en-US" altLang="en-US" sz="2400" dirty="0"/>
              <a:t>: hard or impossible to detect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F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6" title="Compiler Design">
            <a:hlinkClick r:id="" action="ppaction://media"/>
            <a:extLst>
              <a:ext uri="{FF2B5EF4-FFF2-40B4-BE49-F238E27FC236}">
                <a16:creationId xmlns:a16="http://schemas.microsoft.com/office/drawing/2014/main" id="{74AFDBCC-F093-B251-9644-AA8026604F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2600" y="1118489"/>
            <a:ext cx="8178799" cy="46210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14BF-3ED1-418E-F133-9E02DCE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8AD5DFBD-252E-4B39-BE64-90E57AD8E56C}" type="slidenum">
              <a:rPr lang="en-US" altLang="en-US" sz="1200">
                <a:solidFill>
                  <a:srgbClr val="FFFFFF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5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BEC2174F-E0E3-FB55-EB86-8C032A5D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2CF92-CCE1-4BA3-A378-A075AEADCB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C735D9D-9816-F9FB-3137-8EFA4AAAB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Viable-Prefix Property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09365D-555E-91CF-17F9-26DAD29B8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viable-prefix property </a:t>
            </a:r>
            <a:r>
              <a:rPr lang="en-US" altLang="en-US"/>
              <a:t>of parsers allows early detection of syntax errors</a:t>
            </a:r>
          </a:p>
          <a:p>
            <a:pPr lvl="1" eaLnBrk="1" hangingPunct="1"/>
            <a:r>
              <a:rPr lang="en-US" altLang="en-US"/>
              <a:t>Goal: detection of an error </a:t>
            </a:r>
            <a:r>
              <a:rPr lang="en-US" altLang="en-US" i="1"/>
              <a:t>as soon as possible</a:t>
            </a:r>
            <a:r>
              <a:rPr lang="en-US" altLang="en-US"/>
              <a:t> without further consuming unnecessary input</a:t>
            </a:r>
          </a:p>
          <a:p>
            <a:pPr lvl="1" eaLnBrk="1" hangingPunct="1"/>
            <a:r>
              <a:rPr lang="en-US" altLang="en-US"/>
              <a:t>How: detect an error as soon as the prefix of the input does not match a prefix of any string in the language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813FC02-E8D5-21A8-05CE-C5E3EF76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94350"/>
            <a:ext cx="1462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for (;)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85D971AA-9362-9BFC-49E4-DF54EE829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5562600"/>
            <a:ext cx="25574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DO 10 I = 1;0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4AECEBCD-5718-2A11-F158-A215E499C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562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D6465024-D714-641E-3A59-5BD318F2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5394325"/>
            <a:ext cx="1528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Error is</a:t>
            </a:r>
            <a:br>
              <a:rPr lang="en-US" altLang="en-US" sz="2000"/>
            </a:br>
            <a:r>
              <a:rPr lang="en-US" altLang="en-US" sz="2000"/>
              <a:t>detected here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4EDC3750-CAC1-B88A-6B11-DB2C256D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81600"/>
            <a:ext cx="1528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Error is</a:t>
            </a:r>
            <a:br>
              <a:rPr lang="en-US" altLang="en-US" sz="2000"/>
            </a:br>
            <a:r>
              <a:rPr lang="en-US" altLang="en-US" sz="2000"/>
              <a:t>detected here</a:t>
            </a:r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A5A7F4A8-FE93-B949-B6B7-056E9F225237}"/>
              </a:ext>
            </a:extLst>
          </p:cNvPr>
          <p:cNvSpPr>
            <a:spLocks/>
          </p:cNvSpPr>
          <p:nvPr/>
        </p:nvSpPr>
        <p:spPr bwMode="auto">
          <a:xfrm>
            <a:off x="990600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E94CBCF-B5F6-918D-3E54-B7DE999E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51525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Prefix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8F6EA5CA-10F1-4853-A119-E8C8EFF48F9A}"/>
              </a:ext>
            </a:extLst>
          </p:cNvPr>
          <p:cNvSpPr>
            <a:spLocks/>
          </p:cNvSpPr>
          <p:nvPr/>
        </p:nvSpPr>
        <p:spPr bwMode="auto">
          <a:xfrm>
            <a:off x="5410200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9F731446-CF64-6F77-0D57-7699C6DB2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51525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Prefix</a:t>
            </a: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F65E2987-E5E6-FB67-E2A3-7ED9411C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8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3641</Words>
  <Application>Microsoft Office PowerPoint</Application>
  <PresentationFormat>On-screen Show (4:3)</PresentationFormat>
  <Paragraphs>439</Paragraphs>
  <Slides>39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Times</vt:lpstr>
      <vt:lpstr>MS PGothic</vt:lpstr>
      <vt:lpstr>Arial</vt:lpstr>
      <vt:lpstr>Courier New</vt:lpstr>
      <vt:lpstr>Symbol</vt:lpstr>
      <vt:lpstr>Apple Chancery</vt:lpstr>
      <vt:lpstr>Blank Presentation</vt:lpstr>
      <vt:lpstr>Position of a Parser in the Compiler Model</vt:lpstr>
      <vt:lpstr>The Parser</vt:lpstr>
      <vt:lpstr>Syntax-Directed Translation</vt:lpstr>
      <vt:lpstr>PowerPoint Presentation</vt:lpstr>
      <vt:lpstr>PowerPoint Presentation</vt:lpstr>
      <vt:lpstr>PowerPoint Presentation</vt:lpstr>
      <vt:lpstr>Error Handling</vt:lpstr>
      <vt:lpstr>PowerPoint Presentation</vt:lpstr>
      <vt:lpstr>Viable-Prefix Property</vt:lpstr>
      <vt:lpstr>Error Recovery Strategies</vt:lpstr>
      <vt:lpstr>Grammars (Recap)</vt:lpstr>
      <vt:lpstr>Notational Conventions Used</vt:lpstr>
      <vt:lpstr>Derivations (Recap)</vt:lpstr>
      <vt:lpstr>Derivation (Example)</vt:lpstr>
      <vt:lpstr>Chomsky Hierarchy: Language Classification</vt:lpstr>
      <vt:lpstr>Chomsky Hierarchy</vt:lpstr>
      <vt:lpstr>Parsing</vt:lpstr>
      <vt:lpstr>Top-Down Parsing</vt:lpstr>
      <vt:lpstr>Left Recursion (Recap)</vt:lpstr>
      <vt:lpstr>A General Systematic Left Recursion Elimination Method</vt:lpstr>
      <vt:lpstr>Immediate Left-Recursion Elimination</vt:lpstr>
      <vt:lpstr>Example Left Recursion Elim.</vt:lpstr>
      <vt:lpstr>Left Factoring</vt:lpstr>
      <vt:lpstr>Predictive Parsing</vt:lpstr>
      <vt:lpstr>FIRST (Revisited)</vt:lpstr>
      <vt:lpstr>FOLLOW</vt:lpstr>
      <vt:lpstr>LL(1) Grammar</vt:lpstr>
      <vt:lpstr>Non-LL(1) Examples</vt:lpstr>
      <vt:lpstr>Recursive-Descent Parsing (Recap)</vt:lpstr>
      <vt:lpstr>Using FIRST and FOLLOW in a Recursive-Descent Parser</vt:lpstr>
      <vt:lpstr>Non-Recursive Predictive Parsing: Table-Driven Parsing</vt:lpstr>
      <vt:lpstr>Constructing an LL(1) Predictive Parsing Table</vt:lpstr>
      <vt:lpstr>Example Table</vt:lpstr>
      <vt:lpstr>LL(1) Grammars are Unambiguous</vt:lpstr>
      <vt:lpstr>Predictive Parsing Program (Driver)</vt:lpstr>
      <vt:lpstr>Example Table-Driven Parsing</vt:lpstr>
      <vt:lpstr>Panic Mode Recovery</vt:lpstr>
      <vt:lpstr>Phrase-Level Recovery </vt:lpstr>
      <vt:lpstr>Error Productions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Robert van Engelen</dc:creator>
  <cp:lastModifiedBy>Aditya Rajmane</cp:lastModifiedBy>
  <cp:revision>95</cp:revision>
  <cp:lastPrinted>2009-09-17T16:20:45Z</cp:lastPrinted>
  <dcterms:created xsi:type="dcterms:W3CDTF">2009-09-17T16:20:23Z</dcterms:created>
  <dcterms:modified xsi:type="dcterms:W3CDTF">2024-01-24T12:39:24Z</dcterms:modified>
</cp:coreProperties>
</file>