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23"/>
  </p:notesMasterIdLst>
  <p:handoutMasterIdLst>
    <p:handoutMasterId r:id="rId24"/>
  </p:handoutMasterIdLst>
  <p:sldIdLst>
    <p:sldId id="256" r:id="rId2"/>
    <p:sldId id="418" r:id="rId3"/>
    <p:sldId id="457" r:id="rId4"/>
    <p:sldId id="459" r:id="rId5"/>
    <p:sldId id="466" r:id="rId6"/>
    <p:sldId id="458" r:id="rId7"/>
    <p:sldId id="461" r:id="rId8"/>
    <p:sldId id="463" r:id="rId9"/>
    <p:sldId id="464" r:id="rId10"/>
    <p:sldId id="467" r:id="rId11"/>
    <p:sldId id="465" r:id="rId12"/>
    <p:sldId id="468" r:id="rId13"/>
    <p:sldId id="469" r:id="rId14"/>
    <p:sldId id="471" r:id="rId15"/>
    <p:sldId id="470" r:id="rId16"/>
    <p:sldId id="472" r:id="rId17"/>
    <p:sldId id="473" r:id="rId18"/>
    <p:sldId id="474" r:id="rId19"/>
    <p:sldId id="475" r:id="rId20"/>
    <p:sldId id="476" r:id="rId21"/>
    <p:sldId id="279" r:id="rId22"/>
  </p:sldIdLst>
  <p:sldSz cx="9144000" cy="6858000" type="screen4x3"/>
  <p:notesSz cx="10234613" cy="7099300"/>
  <p:defaultTextStyle>
    <a:defPPr>
      <a:defRPr lang="tr-TR"/>
    </a:defPPr>
    <a:lvl1pPr algn="l" rtl="0" fontAlgn="base">
      <a:spcBef>
        <a:spcPct val="0"/>
      </a:spcBef>
      <a:spcAft>
        <a:spcPct val="0"/>
      </a:spcAft>
      <a:defRPr sz="3200" kern="1200">
        <a:solidFill>
          <a:schemeClr val="tx1"/>
        </a:solidFill>
        <a:latin typeface="Palatino Linotype" pitchFamily="18" charset="0"/>
        <a:ea typeface="+mn-ea"/>
        <a:cs typeface="+mn-cs"/>
      </a:defRPr>
    </a:lvl1pPr>
    <a:lvl2pPr marL="457200" algn="l" rtl="0" fontAlgn="base">
      <a:spcBef>
        <a:spcPct val="0"/>
      </a:spcBef>
      <a:spcAft>
        <a:spcPct val="0"/>
      </a:spcAft>
      <a:defRPr sz="3200" kern="1200">
        <a:solidFill>
          <a:schemeClr val="tx1"/>
        </a:solidFill>
        <a:latin typeface="Palatino Linotype" pitchFamily="18" charset="0"/>
        <a:ea typeface="+mn-ea"/>
        <a:cs typeface="+mn-cs"/>
      </a:defRPr>
    </a:lvl2pPr>
    <a:lvl3pPr marL="914400" algn="l" rtl="0" fontAlgn="base">
      <a:spcBef>
        <a:spcPct val="0"/>
      </a:spcBef>
      <a:spcAft>
        <a:spcPct val="0"/>
      </a:spcAft>
      <a:defRPr sz="3200" kern="1200">
        <a:solidFill>
          <a:schemeClr val="tx1"/>
        </a:solidFill>
        <a:latin typeface="Palatino Linotype" pitchFamily="18" charset="0"/>
        <a:ea typeface="+mn-ea"/>
        <a:cs typeface="+mn-cs"/>
      </a:defRPr>
    </a:lvl3pPr>
    <a:lvl4pPr marL="1371600" algn="l" rtl="0" fontAlgn="base">
      <a:spcBef>
        <a:spcPct val="0"/>
      </a:spcBef>
      <a:spcAft>
        <a:spcPct val="0"/>
      </a:spcAft>
      <a:defRPr sz="3200" kern="1200">
        <a:solidFill>
          <a:schemeClr val="tx1"/>
        </a:solidFill>
        <a:latin typeface="Palatino Linotype" pitchFamily="18" charset="0"/>
        <a:ea typeface="+mn-ea"/>
        <a:cs typeface="+mn-cs"/>
      </a:defRPr>
    </a:lvl4pPr>
    <a:lvl5pPr marL="1828800" algn="l" rtl="0" fontAlgn="base">
      <a:spcBef>
        <a:spcPct val="0"/>
      </a:spcBef>
      <a:spcAft>
        <a:spcPct val="0"/>
      </a:spcAft>
      <a:defRPr sz="3200" kern="1200">
        <a:solidFill>
          <a:schemeClr val="tx1"/>
        </a:solidFill>
        <a:latin typeface="Palatino Linotype" pitchFamily="18" charset="0"/>
        <a:ea typeface="+mn-ea"/>
        <a:cs typeface="+mn-cs"/>
      </a:defRPr>
    </a:lvl5pPr>
    <a:lvl6pPr marL="2286000" algn="l" defTabSz="914400" rtl="0" eaLnBrk="1" latinLnBrk="0" hangingPunct="1">
      <a:defRPr sz="3200" kern="1200">
        <a:solidFill>
          <a:schemeClr val="tx1"/>
        </a:solidFill>
        <a:latin typeface="Palatino Linotype" pitchFamily="18" charset="0"/>
        <a:ea typeface="+mn-ea"/>
        <a:cs typeface="+mn-cs"/>
      </a:defRPr>
    </a:lvl6pPr>
    <a:lvl7pPr marL="2743200" algn="l" defTabSz="914400" rtl="0" eaLnBrk="1" latinLnBrk="0" hangingPunct="1">
      <a:defRPr sz="3200" kern="1200">
        <a:solidFill>
          <a:schemeClr val="tx1"/>
        </a:solidFill>
        <a:latin typeface="Palatino Linotype" pitchFamily="18" charset="0"/>
        <a:ea typeface="+mn-ea"/>
        <a:cs typeface="+mn-cs"/>
      </a:defRPr>
    </a:lvl7pPr>
    <a:lvl8pPr marL="3200400" algn="l" defTabSz="914400" rtl="0" eaLnBrk="1" latinLnBrk="0" hangingPunct="1">
      <a:defRPr sz="3200" kern="1200">
        <a:solidFill>
          <a:schemeClr val="tx1"/>
        </a:solidFill>
        <a:latin typeface="Palatino Linotype" pitchFamily="18" charset="0"/>
        <a:ea typeface="+mn-ea"/>
        <a:cs typeface="+mn-cs"/>
      </a:defRPr>
    </a:lvl8pPr>
    <a:lvl9pPr marL="3657600" algn="l" defTabSz="914400" rtl="0" eaLnBrk="1" latinLnBrk="0" hangingPunct="1">
      <a:defRPr sz="3200" kern="1200">
        <a:solidFill>
          <a:schemeClr val="tx1"/>
        </a:solidFill>
        <a:latin typeface="Palatino Linotype"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66FF33"/>
    <a:srgbClr val="3333FF"/>
    <a:srgbClr val="990033"/>
    <a:srgbClr val="FF66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96247" autoAdjust="0"/>
  </p:normalViewPr>
  <p:slideViewPr>
    <p:cSldViewPr>
      <p:cViewPr varScale="1">
        <p:scale>
          <a:sx n="111" d="100"/>
          <a:sy n="111" d="100"/>
        </p:scale>
        <p:origin x="16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254" y="-84"/>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129027" name="Rectangle 3"/>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129028" name="Rectangle 4"/>
          <p:cNvSpPr>
            <a:spLocks noGrp="1" noChangeArrowheads="1"/>
          </p:cNvSpPr>
          <p:nvPr>
            <p:ph type="ftr" sz="quarter" idx="2"/>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129029" name="Rectangle 5"/>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5FF5AA11-6FE7-4D92-860D-F09A5A1025BA}" type="slidenum">
              <a:rPr lang="tr-TR"/>
              <a:pPr/>
              <a:t>‹#›</a:t>
            </a:fld>
            <a:endParaRPr lang="tr-TR"/>
          </a:p>
        </p:txBody>
      </p:sp>
    </p:spTree>
    <p:extLst>
      <p:ext uri="{BB962C8B-B14F-4D97-AF65-F5344CB8AC3E}">
        <p14:creationId xmlns:p14="http://schemas.microsoft.com/office/powerpoint/2010/main" val="208717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endParaRPr lang="tr-TR"/>
          </a:p>
        </p:txBody>
      </p:sp>
      <p:sp>
        <p:nvSpPr>
          <p:cNvPr id="79875" name="Rectangle 3"/>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endParaRPr lang="tr-TR"/>
          </a:p>
        </p:txBody>
      </p:sp>
      <p:sp>
        <p:nvSpPr>
          <p:cNvPr id="79876" name="Rectangle 4"/>
          <p:cNvSpPr>
            <a:spLocks noGrp="1" noRot="1" noChangeAspect="1" noChangeArrowheads="1" noTextEdit="1"/>
          </p:cNvSpPr>
          <p:nvPr>
            <p:ph type="sldImg" idx="2"/>
          </p:nvPr>
        </p:nvSpPr>
        <p:spPr bwMode="auto">
          <a:xfrm>
            <a:off x="3341688" y="531813"/>
            <a:ext cx="3549650" cy="2662237"/>
          </a:xfrm>
          <a:prstGeom prst="rect">
            <a:avLst/>
          </a:prstGeom>
          <a:noFill/>
          <a:ln w="9525">
            <a:solidFill>
              <a:srgbClr val="000000"/>
            </a:solidFill>
            <a:miter lim="800000"/>
            <a:headEnd/>
            <a:tailEnd/>
          </a:ln>
          <a:effectLst/>
        </p:spPr>
      </p:sp>
      <p:sp>
        <p:nvSpPr>
          <p:cNvPr id="79877" name="Rectangle 5"/>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p>
        </p:txBody>
      </p:sp>
      <p:sp>
        <p:nvSpPr>
          <p:cNvPr id="79878" name="Rectangle 6"/>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endParaRPr lang="tr-TR"/>
          </a:p>
        </p:txBody>
      </p:sp>
      <p:sp>
        <p:nvSpPr>
          <p:cNvPr id="79879" name="Rectangle 7"/>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fld id="{8B153843-1CF4-4938-B773-3DA6477B563D}" type="slidenum">
              <a:rPr lang="tr-TR"/>
              <a:pPr/>
              <a:t>‹#›</a:t>
            </a:fld>
            <a:endParaRPr lang="tr-TR"/>
          </a:p>
        </p:txBody>
      </p:sp>
    </p:spTree>
    <p:extLst>
      <p:ext uri="{BB962C8B-B14F-4D97-AF65-F5344CB8AC3E}">
        <p14:creationId xmlns:p14="http://schemas.microsoft.com/office/powerpoint/2010/main" val="30555568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8B153843-1CF4-4938-B773-3DA6477B563D}" type="slidenum">
              <a:rPr lang="tr-TR" smtClean="0"/>
              <a:pPr/>
              <a:t>1</a:t>
            </a:fld>
            <a:endParaRPr lang="tr-TR"/>
          </a:p>
        </p:txBody>
      </p:sp>
    </p:spTree>
    <p:extLst>
      <p:ext uri="{BB962C8B-B14F-4D97-AF65-F5344CB8AC3E}">
        <p14:creationId xmlns:p14="http://schemas.microsoft.com/office/powerpoint/2010/main" val="367699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a:t>7/7/2014</a:t>
            </a:r>
            <a:endParaRPr lang="en-US"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kumimoji="0" lang="en-US">
                <a:solidFill>
                  <a:schemeClr val="accent1">
                    <a:tint val="20000"/>
                  </a:schemeClr>
                </a:solidFill>
              </a:rPr>
              <a:t>Lecture Notes for E Alpaydın 2014 Introduction to Machine Learning 3e © The MIT Press (V1.0)</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D5BBC35B-A44B-4119-B8DA-DE9E3DFADA20}"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tr-TR"/>
              <a:t>7/7/2014</a:t>
            </a:r>
            <a:endParaRPr lang="en-US"/>
          </a:p>
        </p:txBody>
      </p:sp>
      <p:sp>
        <p:nvSpPr>
          <p:cNvPr id="5" name="Footer Placeholder 4"/>
          <p:cNvSpPr>
            <a:spLocks noGrp="1"/>
          </p:cNvSpPr>
          <p:nvPr>
            <p:ph type="ftr" sz="quarter" idx="11"/>
          </p:nvPr>
        </p:nvSpPr>
        <p:spPr/>
        <p:txBody>
          <a:bodyPr/>
          <a:lstStyle/>
          <a:p>
            <a:r>
              <a:rPr lang="en-US"/>
              <a:t>Lecture Notes for E Alpaydın 2014 Introduction to Machine Learning 3e © The MIT Press (V1.0)</a:t>
            </a:r>
            <a:endParaRPr lang="tr-TR"/>
          </a:p>
        </p:txBody>
      </p:sp>
      <p:sp>
        <p:nvSpPr>
          <p:cNvPr id="6" name="Slide Number Placeholder 5"/>
          <p:cNvSpPr>
            <a:spLocks noGrp="1"/>
          </p:cNvSpPr>
          <p:nvPr>
            <p:ph type="sldNum" sz="quarter" idx="12"/>
          </p:nvPr>
        </p:nvSpPr>
        <p:spPr/>
        <p:txBody>
          <a:bodyPr/>
          <a:lstStyle/>
          <a:p>
            <a:fld id="{B2AEF01B-3E1B-4C8D-B011-36D712BFB2B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tr-TR"/>
              <a:t>7/7/2014</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Lecture Notes for E Alpaydın 2014 Introduction to Machine Learning 3e © The MIT Press (V1.0)</a:t>
            </a:r>
            <a:endParaRPr lang="tr-T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78F9C3F-35F6-4828-B0FA-F9989E488FE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tr-TR"/>
              <a:t>7/7/2014</a:t>
            </a:r>
            <a:endParaRPr lang="en-US"/>
          </a:p>
        </p:txBody>
      </p:sp>
      <p:sp>
        <p:nvSpPr>
          <p:cNvPr id="5" name="Footer Placeholder 4"/>
          <p:cNvSpPr>
            <a:spLocks noGrp="1"/>
          </p:cNvSpPr>
          <p:nvPr>
            <p:ph type="ftr" sz="quarter" idx="11"/>
          </p:nvPr>
        </p:nvSpPr>
        <p:spPr/>
        <p:txBody>
          <a:bodyPr/>
          <a:lstStyle/>
          <a:p>
            <a:r>
              <a:rPr lang="en-US"/>
              <a:t>Lecture Notes for E Alpaydın 2014 Introduction to Machine Learning 3e © The MIT Press (V1.0)</a:t>
            </a:r>
            <a:endParaRPr lang="tr-TR"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F4C409-C017-451C-B236-E185BBA6E0E4}" type="slidenum">
              <a:rPr lang="tr-TR" smtClean="0"/>
              <a:pPr/>
              <a:t>‹#›</a:t>
            </a:fld>
            <a:endParaRPr lang="tr-TR"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tr-TR"/>
              <a:t>7/7/2014</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BF0E594-9508-4F75-8FB2-7E9FCE92EA31}" type="slidenum">
              <a:rPr lang="tr-TR" smtClean="0"/>
              <a:pPr/>
              <a:t>‹#›</a:t>
            </a:fld>
            <a:endParaRPr lang="tr-TR"/>
          </a:p>
        </p:txBody>
      </p:sp>
      <p:sp>
        <p:nvSpPr>
          <p:cNvPr id="14" name="Footer Placeholder 13"/>
          <p:cNvSpPr>
            <a:spLocks noGrp="1"/>
          </p:cNvSpPr>
          <p:nvPr>
            <p:ph type="ftr" sz="quarter" idx="12"/>
          </p:nvPr>
        </p:nvSpPr>
        <p:spPr/>
        <p:txBody>
          <a:bodyPr/>
          <a:lstStyle/>
          <a:p>
            <a:r>
              <a:rPr lang="en-US"/>
              <a:t>Lecture Notes for E Alpaydın 2014 Introduction to Machine Learning 3e © The MIT Press (V1.0)</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tr-TR"/>
              <a:t>7/7/2014</a:t>
            </a:r>
            <a:endParaRPr lang="en-US"/>
          </a:p>
        </p:txBody>
      </p:sp>
      <p:sp>
        <p:nvSpPr>
          <p:cNvPr id="10" name="Slide Number Placeholder 9"/>
          <p:cNvSpPr>
            <a:spLocks noGrp="1"/>
          </p:cNvSpPr>
          <p:nvPr>
            <p:ph type="sldNum" sz="quarter" idx="16"/>
          </p:nvPr>
        </p:nvSpPr>
        <p:spPr/>
        <p:txBody>
          <a:bodyPr rtlCol="0"/>
          <a:lstStyle/>
          <a:p>
            <a:fld id="{760FE00C-4B8F-47F3-A16C-D0D9B116FB63}" type="slidenum">
              <a:rPr lang="tr-TR" smtClean="0"/>
              <a:pPr/>
              <a:t>‹#›</a:t>
            </a:fld>
            <a:endParaRPr lang="tr-TR"/>
          </a:p>
        </p:txBody>
      </p:sp>
      <p:sp>
        <p:nvSpPr>
          <p:cNvPr id="12" name="Footer Placeholder 11"/>
          <p:cNvSpPr>
            <a:spLocks noGrp="1"/>
          </p:cNvSpPr>
          <p:nvPr>
            <p:ph type="ftr" sz="quarter" idx="17"/>
          </p:nvPr>
        </p:nvSpPr>
        <p:spPr/>
        <p:txBody>
          <a:bodyPr rtlCol="0"/>
          <a:lstStyle/>
          <a:p>
            <a:r>
              <a:rPr lang="en-US"/>
              <a:t>Lecture Notes for E Alpaydın 2014 Introduction to Machine Learning 3e © The MIT Press (V1.0)</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tr-TR"/>
              <a:t>7/7/2014</a:t>
            </a:r>
            <a:endParaRPr lang="en-US"/>
          </a:p>
        </p:txBody>
      </p:sp>
      <p:sp>
        <p:nvSpPr>
          <p:cNvPr id="12" name="Slide Number Placeholder 11"/>
          <p:cNvSpPr>
            <a:spLocks noGrp="1"/>
          </p:cNvSpPr>
          <p:nvPr>
            <p:ph type="sldNum" sz="quarter" idx="16"/>
          </p:nvPr>
        </p:nvSpPr>
        <p:spPr/>
        <p:txBody>
          <a:bodyPr rtlCol="0"/>
          <a:lstStyle/>
          <a:p>
            <a:fld id="{5CE4C0FC-FB5E-4CD8-96B8-6699BA0E3345}" type="slidenum">
              <a:rPr lang="tr-TR" smtClean="0"/>
              <a:pPr/>
              <a:t>‹#›</a:t>
            </a:fld>
            <a:endParaRPr lang="tr-TR"/>
          </a:p>
        </p:txBody>
      </p:sp>
      <p:sp>
        <p:nvSpPr>
          <p:cNvPr id="14" name="Footer Placeholder 13"/>
          <p:cNvSpPr>
            <a:spLocks noGrp="1"/>
          </p:cNvSpPr>
          <p:nvPr>
            <p:ph type="ftr" sz="quarter" idx="17"/>
          </p:nvPr>
        </p:nvSpPr>
        <p:spPr/>
        <p:txBody>
          <a:bodyPr rtlCol="0"/>
          <a:lstStyle/>
          <a:p>
            <a:r>
              <a:rPr lang="en-US"/>
              <a:t>Lecture Notes for E Alpaydın 2014 Introduction to Machine Learning 3e © The MIT Press (V1.0)</a:t>
            </a:r>
            <a:endParaRPr lang="tr-T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tr-TR"/>
              <a:t>7/7/2014</a:t>
            </a:r>
            <a:endParaRPr lang="en-US"/>
          </a:p>
        </p:txBody>
      </p:sp>
      <p:sp>
        <p:nvSpPr>
          <p:cNvPr id="4" name="Footer Placeholder 3"/>
          <p:cNvSpPr>
            <a:spLocks noGrp="1"/>
          </p:cNvSpPr>
          <p:nvPr>
            <p:ph type="ftr" sz="quarter" idx="11"/>
          </p:nvPr>
        </p:nvSpPr>
        <p:spPr/>
        <p:txBody>
          <a:bodyPr/>
          <a:lstStyle/>
          <a:p>
            <a:r>
              <a:rPr lang="en-US"/>
              <a:t>Lecture Notes for E Alpaydın 2014 Introduction to Machine Learning 3e © The MIT Press (V1.0)</a:t>
            </a:r>
            <a:endParaRPr lang="tr-T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C4B51A6-28A7-47F6-AE2C-F4B123EFE55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tr-TR"/>
              <a:t>7/7/2014</a:t>
            </a:r>
            <a:endParaRPr lang="en-US"/>
          </a:p>
        </p:txBody>
      </p:sp>
      <p:sp>
        <p:nvSpPr>
          <p:cNvPr id="3" name="Footer Placeholder 2"/>
          <p:cNvSpPr>
            <a:spLocks noGrp="1"/>
          </p:cNvSpPr>
          <p:nvPr>
            <p:ph type="ftr" sz="quarter" idx="11"/>
          </p:nvPr>
        </p:nvSpPr>
        <p:spPr/>
        <p:txBody>
          <a:bodyPr/>
          <a:lstStyle/>
          <a:p>
            <a:r>
              <a:rPr lang="en-US"/>
              <a:t>Lecture Notes for E Alpaydın 2014 Introduction to Machine Learning 3e © The MIT Press (V1.0)</a:t>
            </a:r>
            <a:endParaRPr lang="tr-T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895849B-5B8D-4701-B904-178A9E77F54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tr-TR"/>
              <a:t>7/7/2014</a:t>
            </a:r>
            <a:endParaRPr lang="en-US"/>
          </a:p>
        </p:txBody>
      </p:sp>
      <p:sp>
        <p:nvSpPr>
          <p:cNvPr id="6" name="Footer Placeholder 5"/>
          <p:cNvSpPr>
            <a:spLocks noGrp="1"/>
          </p:cNvSpPr>
          <p:nvPr>
            <p:ph type="ftr" sz="quarter" idx="11"/>
          </p:nvPr>
        </p:nvSpPr>
        <p:spPr/>
        <p:txBody>
          <a:bodyPr/>
          <a:lstStyle/>
          <a:p>
            <a:r>
              <a:rPr lang="en-US"/>
              <a:t>Lecture Notes for E Alpaydın 2014 Introduction to Machine Learning 3e © The MIT Press (V1.0)</a:t>
            </a:r>
            <a:endParaRPr lang="tr-T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BFE715C-B3C6-4904-A8B1-DB4C55920D83}" type="slidenum">
              <a:rPr lang="tr-TR" smtClean="0"/>
              <a:pPr/>
              <a:t>‹#›</a:t>
            </a:fld>
            <a:endParaRPr lang="tr-T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tr-TR"/>
              <a:t>7/7/2014</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CE1536C-8D64-4D00-A372-4396C9E22901}" type="slidenum">
              <a:rPr lang="tr-TR" smtClean="0"/>
              <a:pPr/>
              <a:t>‹#›</a:t>
            </a:fld>
            <a:endParaRPr lang="tr-TR"/>
          </a:p>
        </p:txBody>
      </p:sp>
      <p:sp>
        <p:nvSpPr>
          <p:cNvPr id="14" name="Footer Placeholder 13"/>
          <p:cNvSpPr>
            <a:spLocks noGrp="1"/>
          </p:cNvSpPr>
          <p:nvPr>
            <p:ph type="ftr" sz="quarter" idx="12"/>
          </p:nvPr>
        </p:nvSpPr>
        <p:spPr>
          <a:xfrm>
            <a:off x="1600200" y="6248206"/>
            <a:ext cx="4572000" cy="365125"/>
          </a:xfrm>
        </p:spPr>
        <p:txBody>
          <a:bodyPr rtlCol="0"/>
          <a:lstStyle/>
          <a:p>
            <a:r>
              <a:rPr lang="en-US"/>
              <a:t>Lecture Notes for E Alpaydın 2014 Introduction to Machine Learning 3e © The MIT Press (V1.0)</a:t>
            </a:r>
            <a:endParaRPr lang="tr-T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a:t>7/7/2014</a:t>
            </a:r>
            <a:endParaRPr lang="en-US" sz="1000" dirty="0">
              <a:solidFill>
                <a:schemeClr val="tx1"/>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Lecture Notes for E Alpaydın 2014 Introduction to Machine Learning 3e © The MIT Press (V1.0)</a:t>
            </a:r>
            <a:endParaRPr lang="tr-T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A4DA0FD2-D456-4FC5-A587-87644C4EB2D1}" type="slidenum">
              <a:rPr lang="tr-TR" smtClean="0"/>
              <a:pPr/>
              <a:t>‹#›</a:t>
            </a:fld>
            <a:endParaRPr lang="tr-TR" dirty="0"/>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131840" y="1988840"/>
            <a:ext cx="4915272" cy="2160240"/>
          </a:xfrm>
        </p:spPr>
        <p:txBody>
          <a:bodyPr>
            <a:normAutofit/>
          </a:bodyPr>
          <a:lstStyle/>
          <a:p>
            <a:r>
              <a:rPr lang="tr-TR" dirty="0"/>
              <a:t>Data Science</a:t>
            </a:r>
            <a:r>
              <a:rPr lang="en-US" dirty="0"/>
              <a:t> Fundamentals</a:t>
            </a:r>
            <a:br>
              <a:rPr lang="tr-TR" dirty="0"/>
            </a:br>
            <a:endParaRPr lang="tr-TR" sz="2800" dirty="0"/>
          </a:p>
        </p:txBody>
      </p:sp>
      <p:sp>
        <p:nvSpPr>
          <p:cNvPr id="2051" name="Rectangle 3"/>
          <p:cNvSpPr>
            <a:spLocks noGrp="1" noChangeArrowheads="1"/>
          </p:cNvSpPr>
          <p:nvPr>
            <p:ph type="subTitle" idx="1"/>
          </p:nvPr>
        </p:nvSpPr>
        <p:spPr>
          <a:xfrm>
            <a:off x="539552" y="4149080"/>
            <a:ext cx="7344816" cy="1584176"/>
          </a:xfrm>
        </p:spPr>
        <p:txBody>
          <a:bodyPr>
            <a:normAutofit/>
          </a:bodyPr>
          <a:lstStyle/>
          <a:p>
            <a:pPr>
              <a:lnSpc>
                <a:spcPct val="80000"/>
              </a:lnSpc>
            </a:pPr>
            <a:r>
              <a:rPr lang="en-US" sz="2400" dirty="0">
                <a:latin typeface="+mj-lt"/>
              </a:rPr>
              <a:t>Dr. Diaa </a:t>
            </a:r>
            <a:r>
              <a:rPr lang="en-US" sz="2400" dirty="0" err="1">
                <a:latin typeface="+mj-lt"/>
              </a:rPr>
              <a:t>Salama</a:t>
            </a:r>
            <a:endParaRPr lang="tr-TR" sz="2400" dirty="0">
              <a:latin typeface="+mj-lt"/>
            </a:endParaRPr>
          </a:p>
          <a:p>
            <a:pPr>
              <a:lnSpc>
                <a:spcPct val="80000"/>
              </a:lnSpc>
            </a:pPr>
            <a:endParaRPr lang="tr-TR" sz="1800" dirty="0">
              <a:latin typeface="+mj-lt"/>
            </a:endParaRPr>
          </a:p>
        </p:txBody>
      </p:sp>
      <p:sp>
        <p:nvSpPr>
          <p:cNvPr id="2055" name="Rectangle 7"/>
          <p:cNvSpPr>
            <a:spLocks noChangeArrowheads="1"/>
          </p:cNvSpPr>
          <p:nvPr/>
        </p:nvSpPr>
        <p:spPr bwMode="auto">
          <a:xfrm>
            <a:off x="3131840" y="836712"/>
            <a:ext cx="4895850" cy="360139"/>
          </a:xfrm>
          <a:prstGeom prst="rect">
            <a:avLst/>
          </a:prstGeom>
          <a:noFill/>
          <a:ln w="9525">
            <a:noFill/>
            <a:miter lim="800000"/>
            <a:headEnd/>
            <a:tailEnd/>
          </a:ln>
          <a:effectLst/>
        </p:spPr>
        <p:txBody>
          <a:bodyPr/>
          <a:lstStyle/>
          <a:p>
            <a:pPr>
              <a:lnSpc>
                <a:spcPct val="80000"/>
              </a:lnSpc>
              <a:spcBef>
                <a:spcPct val="20000"/>
              </a:spcBef>
              <a:buClr>
                <a:schemeClr val="bg2"/>
              </a:buClr>
              <a:buSzPct val="75000"/>
              <a:buFont typeface="Wingdings" pitchFamily="2" charset="2"/>
              <a:buNone/>
            </a:pPr>
            <a:r>
              <a:rPr lang="tr-TR" sz="2800" dirty="0">
                <a:solidFill>
                  <a:schemeClr val="accent3"/>
                </a:solidFill>
                <a:latin typeface="Calibri" pitchFamily="34" charset="0"/>
                <a:cs typeface="Calibri" pitchFamily="34" charset="0"/>
              </a:rPr>
              <a:t>Lecture Slides for</a:t>
            </a:r>
          </a:p>
        </p:txBody>
      </p:sp>
      <p:pic>
        <p:nvPicPr>
          <p:cNvPr id="2" name="Picture 1"/>
          <p:cNvPicPr>
            <a:picLocks noChangeAspect="1"/>
          </p:cNvPicPr>
          <p:nvPr/>
        </p:nvPicPr>
        <p:blipFill>
          <a:blip r:embed="rId3"/>
          <a:stretch>
            <a:fillRect/>
          </a:stretch>
        </p:blipFill>
        <p:spPr>
          <a:xfrm>
            <a:off x="179512" y="260648"/>
            <a:ext cx="2789162" cy="37112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fontScale="90000"/>
          </a:bodyPr>
          <a:lstStyle/>
          <a:p>
            <a:r>
              <a:rPr lang="en-US" dirty="0">
                <a:solidFill>
                  <a:srgbClr val="00B0F0"/>
                </a:solidFill>
              </a:rPr>
              <a:t>2</a:t>
            </a:r>
            <a:r>
              <a:rPr lang="en-US" baseline="30000" dirty="0">
                <a:solidFill>
                  <a:srgbClr val="00B0F0"/>
                </a:solidFill>
              </a:rPr>
              <a:t>nd</a:t>
            </a:r>
            <a:r>
              <a:rPr lang="en-US" dirty="0">
                <a:solidFill>
                  <a:srgbClr val="00B0F0"/>
                </a:solidFill>
              </a:rPr>
              <a:t> </a:t>
            </a:r>
            <a:r>
              <a:rPr lang="tr-TR" dirty="0">
                <a:solidFill>
                  <a:srgbClr val="00B0F0"/>
                </a:solidFill>
              </a:rPr>
              <a:t>stage </a:t>
            </a:r>
            <a:r>
              <a:rPr lang="en-US" dirty="0"/>
              <a:t>:</a:t>
            </a:r>
            <a:r>
              <a:rPr lang="en-US" sz="4000" dirty="0"/>
              <a:t>Data acquisition and understanding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10</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lgn="just">
              <a:buNone/>
            </a:pPr>
            <a:r>
              <a:rPr lang="en-US" sz="2700" b="1" dirty="0">
                <a:solidFill>
                  <a:srgbClr val="FF0000"/>
                </a:solidFill>
              </a:rPr>
              <a:t>Objective </a:t>
            </a:r>
            <a:r>
              <a:rPr lang="en-US" dirty="0"/>
              <a:t>There are three main tasks addressed in this stage:</a:t>
            </a:r>
          </a:p>
          <a:p>
            <a:pPr algn="just"/>
            <a:r>
              <a:rPr lang="en-US" b="1" dirty="0"/>
              <a:t>Ingest the data </a:t>
            </a:r>
            <a:r>
              <a:rPr lang="en-US" dirty="0"/>
              <a:t>into the target analytic environment.</a:t>
            </a:r>
          </a:p>
          <a:p>
            <a:pPr algn="just"/>
            <a:r>
              <a:rPr lang="en-US" b="1" dirty="0"/>
              <a:t>Explore the data </a:t>
            </a:r>
            <a:r>
              <a:rPr lang="en-US" dirty="0"/>
              <a:t>to determine if the data quality is acceptable to answer the question.</a:t>
            </a:r>
          </a:p>
          <a:p>
            <a:pPr algn="just"/>
            <a:r>
              <a:rPr lang="en-US" b="1" dirty="0"/>
              <a:t>Set up a data pipeline </a:t>
            </a:r>
            <a:r>
              <a:rPr lang="en-US" dirty="0"/>
              <a:t>to score new or regularly refreshed data.</a:t>
            </a:r>
          </a:p>
          <a:p>
            <a:endParaRPr lang="en-US" dirty="0"/>
          </a:p>
          <a:p>
            <a:pPr lvl="1"/>
            <a:endParaRPr lang="en-US" dirty="0"/>
          </a:p>
          <a:p>
            <a:endParaRPr lang="en-US" dirty="0"/>
          </a:p>
          <a:p>
            <a:pPr algn="just"/>
            <a:endParaRPr lang="en-US" dirty="0"/>
          </a:p>
        </p:txBody>
      </p:sp>
    </p:spTree>
    <p:extLst>
      <p:ext uri="{BB962C8B-B14F-4D97-AF65-F5344CB8AC3E}">
        <p14:creationId xmlns:p14="http://schemas.microsoft.com/office/powerpoint/2010/main" val="188851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fontScale="90000"/>
          </a:bodyPr>
          <a:lstStyle/>
          <a:p>
            <a:r>
              <a:rPr lang="en-US" dirty="0">
                <a:solidFill>
                  <a:srgbClr val="00B0F0"/>
                </a:solidFill>
              </a:rPr>
              <a:t>2</a:t>
            </a:r>
            <a:r>
              <a:rPr lang="en-US" baseline="30000" dirty="0">
                <a:solidFill>
                  <a:srgbClr val="00B0F0"/>
                </a:solidFill>
              </a:rPr>
              <a:t>nd</a:t>
            </a:r>
            <a:r>
              <a:rPr lang="en-US" dirty="0">
                <a:solidFill>
                  <a:srgbClr val="00B0F0"/>
                </a:solidFill>
              </a:rPr>
              <a:t> </a:t>
            </a:r>
            <a:r>
              <a:rPr lang="tr-TR" dirty="0">
                <a:solidFill>
                  <a:srgbClr val="00B0F0"/>
                </a:solidFill>
              </a:rPr>
              <a:t>stage </a:t>
            </a:r>
            <a:r>
              <a:rPr lang="en-US" dirty="0"/>
              <a:t>:</a:t>
            </a:r>
            <a:r>
              <a:rPr lang="en-US" sz="4000" dirty="0"/>
              <a:t>Data acquisition and understanding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11</a:t>
            </a:fld>
            <a:endParaRPr lang="tr-TR" dirty="0"/>
          </a:p>
        </p:txBody>
      </p:sp>
      <p:sp>
        <p:nvSpPr>
          <p:cNvPr id="4" name="Content Placeholder 3"/>
          <p:cNvSpPr>
            <a:spLocks noGrp="1"/>
          </p:cNvSpPr>
          <p:nvPr>
            <p:ph sz="quarter" idx="1"/>
          </p:nvPr>
        </p:nvSpPr>
        <p:spPr>
          <a:xfrm>
            <a:off x="602420" y="1988840"/>
            <a:ext cx="8153400" cy="4495800"/>
          </a:xfrm>
        </p:spPr>
        <p:txBody>
          <a:bodyPr>
            <a:normAutofit fontScale="77500" lnSpcReduction="20000"/>
          </a:bodyPr>
          <a:lstStyle/>
          <a:p>
            <a:pPr marL="0" indent="0" algn="just">
              <a:buNone/>
            </a:pPr>
            <a:r>
              <a:rPr lang="en-US" b="1" dirty="0">
                <a:solidFill>
                  <a:srgbClr val="FF0000"/>
                </a:solidFill>
              </a:rPr>
              <a:t>Ingest the data</a:t>
            </a:r>
          </a:p>
          <a:p>
            <a:pPr algn="just"/>
            <a:r>
              <a:rPr lang="en-US" dirty="0"/>
              <a:t>move the data from the source locations to the target locations where you run analytics operations, like training and predictions. </a:t>
            </a:r>
          </a:p>
          <a:p>
            <a:pPr marL="0" indent="0" algn="just">
              <a:buNone/>
            </a:pPr>
            <a:r>
              <a:rPr lang="en-US" b="1" dirty="0">
                <a:solidFill>
                  <a:srgbClr val="FF0000"/>
                </a:solidFill>
              </a:rPr>
              <a:t>Explore the data</a:t>
            </a:r>
          </a:p>
          <a:p>
            <a:pPr algn="just"/>
            <a:r>
              <a:rPr lang="en-US" dirty="0"/>
              <a:t>Before you train your models, </a:t>
            </a:r>
            <a:r>
              <a:rPr lang="en-US" b="1" dirty="0"/>
              <a:t>you need to develop understanding of the data. Real-world data sets are often noisy, have missing values, or have a host of other discrepancie</a:t>
            </a:r>
            <a:r>
              <a:rPr lang="en-US" dirty="0"/>
              <a:t>s. You can use data summarization and visualization to audit the quality of your data before it's ready for modeling.</a:t>
            </a:r>
          </a:p>
          <a:p>
            <a:pPr marL="0" indent="0">
              <a:buNone/>
            </a:pPr>
            <a:r>
              <a:rPr lang="en-US" b="1" dirty="0">
                <a:solidFill>
                  <a:srgbClr val="FF0000"/>
                </a:solidFill>
              </a:rPr>
              <a:t>Set up a data pipeline</a:t>
            </a:r>
          </a:p>
          <a:p>
            <a:r>
              <a:rPr lang="en-US" dirty="0"/>
              <a:t>In addition to the initial ingestion and cleaning of the data, you typically need to set up a process to score new data or refresh the data regularly as part of an ongoing learning process. </a:t>
            </a:r>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272882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3</a:t>
            </a:r>
            <a:r>
              <a:rPr lang="en-US" baseline="30000" dirty="0">
                <a:solidFill>
                  <a:srgbClr val="00B0F0"/>
                </a:solidFill>
              </a:rPr>
              <a:t>rd</a:t>
            </a:r>
            <a:r>
              <a:rPr lang="en-US" dirty="0">
                <a:solidFill>
                  <a:srgbClr val="00B0F0"/>
                </a:solidFill>
              </a:rPr>
              <a:t>  </a:t>
            </a:r>
            <a:r>
              <a:rPr lang="tr-TR" dirty="0">
                <a:solidFill>
                  <a:srgbClr val="00B0F0"/>
                </a:solidFill>
              </a:rPr>
              <a:t>stage </a:t>
            </a:r>
            <a:r>
              <a:rPr lang="en-US" dirty="0"/>
              <a:t>:</a:t>
            </a:r>
            <a:r>
              <a:rPr lang="en-US" sz="4000" dirty="0"/>
              <a:t> Modeling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12</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buNone/>
            </a:pPr>
            <a:r>
              <a:rPr lang="en-US" b="1" dirty="0">
                <a:solidFill>
                  <a:srgbClr val="FF0000"/>
                </a:solidFill>
              </a:rPr>
              <a:t>Goals</a:t>
            </a:r>
          </a:p>
          <a:p>
            <a:r>
              <a:rPr lang="en-US" dirty="0"/>
              <a:t>Determine the optimal data features for the machine-learning model.</a:t>
            </a:r>
          </a:p>
          <a:p>
            <a:r>
              <a:rPr lang="en-US" dirty="0"/>
              <a:t>Create an informative machine-learning model that predicts the target most accurately.</a:t>
            </a:r>
          </a:p>
          <a:p>
            <a:r>
              <a:rPr lang="en-US" dirty="0"/>
              <a:t>Create a machine-learning model that's suitable for production.</a:t>
            </a:r>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349925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3</a:t>
            </a:r>
            <a:r>
              <a:rPr lang="en-US" baseline="30000" dirty="0">
                <a:solidFill>
                  <a:srgbClr val="00B0F0"/>
                </a:solidFill>
              </a:rPr>
              <a:t>rd</a:t>
            </a:r>
            <a:r>
              <a:rPr lang="en-US" dirty="0">
                <a:solidFill>
                  <a:srgbClr val="00B0F0"/>
                </a:solidFill>
              </a:rPr>
              <a:t>  </a:t>
            </a:r>
            <a:r>
              <a:rPr lang="tr-TR" dirty="0">
                <a:solidFill>
                  <a:srgbClr val="00B0F0"/>
                </a:solidFill>
              </a:rPr>
              <a:t>stage </a:t>
            </a:r>
            <a:r>
              <a:rPr lang="en-US" dirty="0"/>
              <a:t>:</a:t>
            </a:r>
            <a:r>
              <a:rPr lang="en-US" sz="4000" dirty="0"/>
              <a:t> Modeling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13</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buNone/>
            </a:pPr>
            <a:r>
              <a:rPr lang="en-US" dirty="0"/>
              <a:t>There are three main tasks addressed in this stage:</a:t>
            </a:r>
          </a:p>
          <a:p>
            <a:pPr marL="0" indent="0">
              <a:buNone/>
            </a:pPr>
            <a:endParaRPr lang="en-US" dirty="0"/>
          </a:p>
          <a:p>
            <a:pPr marL="514350" indent="-514350">
              <a:buFont typeface="+mj-lt"/>
              <a:buAutoNum type="arabicPeriod"/>
            </a:pPr>
            <a:r>
              <a:rPr lang="en-US" b="1" dirty="0"/>
              <a:t>Feature engineering</a:t>
            </a:r>
          </a:p>
          <a:p>
            <a:pPr marL="514350" indent="-514350">
              <a:buFont typeface="+mj-lt"/>
              <a:buAutoNum type="arabicPeriod"/>
            </a:pPr>
            <a:r>
              <a:rPr lang="en-US" b="1" dirty="0"/>
              <a:t>Model training</a:t>
            </a:r>
          </a:p>
          <a:p>
            <a:pPr marL="514350" indent="-514350">
              <a:buFont typeface="+mj-lt"/>
              <a:buAutoNum type="arabicPeriod"/>
            </a:pPr>
            <a:r>
              <a:rPr lang="en-US" b="1" dirty="0"/>
              <a:t>Evaluate</a:t>
            </a:r>
          </a:p>
          <a:p>
            <a:pPr marL="514350" indent="-514350">
              <a:buFont typeface="+mj-lt"/>
              <a:buAutoNum type="arabicPeriod"/>
            </a:pPr>
            <a:endParaRPr lang="en-US"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76884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3</a:t>
            </a:r>
            <a:r>
              <a:rPr lang="en-US" baseline="30000" dirty="0">
                <a:solidFill>
                  <a:srgbClr val="00B0F0"/>
                </a:solidFill>
              </a:rPr>
              <a:t>rd</a:t>
            </a:r>
            <a:r>
              <a:rPr lang="en-US" dirty="0">
                <a:solidFill>
                  <a:srgbClr val="00B0F0"/>
                </a:solidFill>
              </a:rPr>
              <a:t>  </a:t>
            </a:r>
            <a:r>
              <a:rPr lang="tr-TR" dirty="0">
                <a:solidFill>
                  <a:srgbClr val="00B0F0"/>
                </a:solidFill>
              </a:rPr>
              <a:t>stage </a:t>
            </a:r>
            <a:r>
              <a:rPr lang="en-US" dirty="0"/>
              <a:t>:</a:t>
            </a:r>
            <a:r>
              <a:rPr lang="en-US" sz="4000" dirty="0"/>
              <a:t> Modeling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14</a:t>
            </a:fld>
            <a:endParaRPr lang="tr-TR" dirty="0"/>
          </a:p>
        </p:txBody>
      </p:sp>
      <p:sp>
        <p:nvSpPr>
          <p:cNvPr id="4" name="Content Placeholder 3"/>
          <p:cNvSpPr>
            <a:spLocks noGrp="1"/>
          </p:cNvSpPr>
          <p:nvPr>
            <p:ph sz="quarter" idx="1"/>
          </p:nvPr>
        </p:nvSpPr>
        <p:spPr>
          <a:xfrm>
            <a:off x="602420" y="1988840"/>
            <a:ext cx="8153400" cy="4495800"/>
          </a:xfrm>
        </p:spPr>
        <p:txBody>
          <a:bodyPr>
            <a:normAutofit fontScale="85000" lnSpcReduction="20000"/>
          </a:bodyPr>
          <a:lstStyle/>
          <a:p>
            <a:pPr marL="0" indent="0">
              <a:buNone/>
            </a:pPr>
            <a:r>
              <a:rPr lang="en-US" dirty="0"/>
              <a:t>There are three main tasks addressed in this stage:</a:t>
            </a:r>
          </a:p>
          <a:p>
            <a:pPr marL="0" indent="0">
              <a:buNone/>
            </a:pPr>
            <a:endParaRPr lang="en-US" dirty="0"/>
          </a:p>
          <a:p>
            <a:r>
              <a:rPr lang="en-US" b="1" dirty="0"/>
              <a:t>Feature engineering</a:t>
            </a:r>
            <a:r>
              <a:rPr lang="en-US" dirty="0"/>
              <a:t>: Create data features from the raw data to facilitate model training.</a:t>
            </a:r>
          </a:p>
          <a:p>
            <a:r>
              <a:rPr lang="en-US" dirty="0"/>
              <a:t>Feature engineering is a balancing act of finding and including informative variables, but at the same time trying to avoid too many unrelated variables.</a:t>
            </a:r>
          </a:p>
          <a:p>
            <a:r>
              <a:rPr lang="en-US" dirty="0"/>
              <a:t>Informative variables improve your result; unrelated variables introduce unnecessary noise into the model. You also need to generate these features for any new data obtained during scoring. As a result, the generation of these features can only depend on data that's available at the time of scoring.</a:t>
            </a:r>
          </a:p>
          <a:p>
            <a:endParaRPr lang="en-US"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282211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3</a:t>
            </a:r>
            <a:r>
              <a:rPr lang="en-US" baseline="30000" dirty="0">
                <a:solidFill>
                  <a:srgbClr val="00B0F0"/>
                </a:solidFill>
              </a:rPr>
              <a:t>rd</a:t>
            </a:r>
            <a:r>
              <a:rPr lang="en-US" dirty="0">
                <a:solidFill>
                  <a:srgbClr val="00B0F0"/>
                </a:solidFill>
              </a:rPr>
              <a:t>  </a:t>
            </a:r>
            <a:r>
              <a:rPr lang="tr-TR" dirty="0">
                <a:solidFill>
                  <a:srgbClr val="00B0F0"/>
                </a:solidFill>
              </a:rPr>
              <a:t>stage </a:t>
            </a:r>
            <a:r>
              <a:rPr lang="en-US" dirty="0"/>
              <a:t>:</a:t>
            </a:r>
            <a:r>
              <a:rPr lang="en-US" sz="4000" dirty="0"/>
              <a:t> Modeling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15</a:t>
            </a:fld>
            <a:endParaRPr lang="tr-TR" dirty="0"/>
          </a:p>
        </p:txBody>
      </p:sp>
      <p:sp>
        <p:nvSpPr>
          <p:cNvPr id="4" name="Content Placeholder 3"/>
          <p:cNvSpPr>
            <a:spLocks noGrp="1"/>
          </p:cNvSpPr>
          <p:nvPr>
            <p:ph sz="quarter" idx="1"/>
          </p:nvPr>
        </p:nvSpPr>
        <p:spPr>
          <a:xfrm>
            <a:off x="602420" y="1988840"/>
            <a:ext cx="8153400" cy="4495800"/>
          </a:xfrm>
        </p:spPr>
        <p:txBody>
          <a:bodyPr>
            <a:normAutofit fontScale="77500" lnSpcReduction="20000"/>
          </a:bodyPr>
          <a:lstStyle/>
          <a:p>
            <a:pPr marL="0" indent="0">
              <a:buNone/>
            </a:pPr>
            <a:r>
              <a:rPr lang="en-US" dirty="0"/>
              <a:t>There are three main tasks addressed in this stage:</a:t>
            </a:r>
          </a:p>
          <a:p>
            <a:r>
              <a:rPr lang="en-US" b="1" dirty="0"/>
              <a:t>Model training</a:t>
            </a:r>
            <a:r>
              <a:rPr lang="en-US" dirty="0"/>
              <a:t>: Find the model that answers the question most accurately by comparing their success metrics. Depending on the type of question that you're trying to answer, there are many modeling algorithms available. </a:t>
            </a:r>
          </a:p>
          <a:p>
            <a:pPr lvl="1"/>
            <a:r>
              <a:rPr lang="en-US" b="1" dirty="0"/>
              <a:t>Split the input data</a:t>
            </a:r>
            <a:r>
              <a:rPr lang="en-US" dirty="0"/>
              <a:t> randomly for modeling into a training data set and a test data set.</a:t>
            </a:r>
          </a:p>
          <a:p>
            <a:pPr lvl="1"/>
            <a:r>
              <a:rPr lang="en-US" b="1" dirty="0"/>
              <a:t>Build the models</a:t>
            </a:r>
            <a:r>
              <a:rPr lang="en-US" dirty="0"/>
              <a:t> by using the training data set.</a:t>
            </a:r>
          </a:p>
          <a:p>
            <a:pPr lvl="1"/>
            <a:r>
              <a:rPr lang="en-US" b="1" dirty="0"/>
              <a:t>Evaluate</a:t>
            </a:r>
            <a:r>
              <a:rPr lang="en-US" dirty="0"/>
              <a:t> the training and the test data set. Use a series of competing machine-learning algorithms along with the various associated tuning parameters (known as a </a:t>
            </a:r>
            <a:r>
              <a:rPr lang="en-US" i="1" dirty="0"/>
              <a:t>parameter sweep</a:t>
            </a:r>
            <a:r>
              <a:rPr lang="en-US" dirty="0"/>
              <a:t>) that are geared toward answering the question of interest with the current data.</a:t>
            </a:r>
          </a:p>
          <a:p>
            <a:pPr lvl="1"/>
            <a:r>
              <a:rPr lang="en-US" b="1" dirty="0"/>
              <a:t>Determine the "best" solution</a:t>
            </a:r>
            <a:r>
              <a:rPr lang="en-US" dirty="0"/>
              <a:t> to answer the question by comparing the success metrics between alternative methods.</a:t>
            </a:r>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169234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3</a:t>
            </a:r>
            <a:r>
              <a:rPr lang="en-US" baseline="30000" dirty="0">
                <a:solidFill>
                  <a:srgbClr val="00B0F0"/>
                </a:solidFill>
              </a:rPr>
              <a:t>rd</a:t>
            </a:r>
            <a:r>
              <a:rPr lang="en-US" dirty="0">
                <a:solidFill>
                  <a:srgbClr val="00B0F0"/>
                </a:solidFill>
              </a:rPr>
              <a:t>  </a:t>
            </a:r>
            <a:r>
              <a:rPr lang="tr-TR" dirty="0">
                <a:solidFill>
                  <a:srgbClr val="00B0F0"/>
                </a:solidFill>
              </a:rPr>
              <a:t>stage </a:t>
            </a:r>
            <a:r>
              <a:rPr lang="en-US" dirty="0"/>
              <a:t>:</a:t>
            </a:r>
            <a:r>
              <a:rPr lang="en-US" sz="4000" dirty="0"/>
              <a:t> Modeling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16</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buNone/>
            </a:pPr>
            <a:r>
              <a:rPr lang="en-US" dirty="0"/>
              <a:t>There are three main tasks addressed in this stage:</a:t>
            </a:r>
          </a:p>
          <a:p>
            <a:r>
              <a:rPr lang="en-US" b="1" dirty="0"/>
              <a:t>Model Evaluation:</a:t>
            </a:r>
            <a:r>
              <a:rPr lang="en-US" dirty="0"/>
              <a:t> After training, the data scientist focuses next on model evaluation.</a:t>
            </a:r>
          </a:p>
          <a:p>
            <a:pPr marL="0" indent="0">
              <a:buNone/>
            </a:pPr>
            <a:r>
              <a:rPr lang="en-US" dirty="0"/>
              <a:t>Evaluate whether the model performs sufficiently for production. Some key questions to ask are:</a:t>
            </a:r>
          </a:p>
          <a:p>
            <a:pPr lvl="2"/>
            <a:r>
              <a:rPr lang="en-US" dirty="0"/>
              <a:t>Does the model answer the question with sufficient confidence given the test data?</a:t>
            </a:r>
          </a:p>
          <a:p>
            <a:pPr lvl="2"/>
            <a:r>
              <a:rPr lang="en-US" dirty="0"/>
              <a:t>Should you try any alternative approaches?</a:t>
            </a:r>
          </a:p>
          <a:p>
            <a:pPr lvl="2"/>
            <a:r>
              <a:rPr lang="en-US" dirty="0"/>
              <a:t>Should you collect additional data, do more feature engineering, or experiment with other algorithms?</a:t>
            </a:r>
          </a:p>
          <a:p>
            <a:pPr marL="0" indent="0">
              <a:buNone/>
            </a:pPr>
            <a:endParaRPr lang="en-US" b="1"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1366862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4</a:t>
            </a:r>
            <a:r>
              <a:rPr lang="en-US" baseline="30000" dirty="0">
                <a:solidFill>
                  <a:srgbClr val="00B0F0"/>
                </a:solidFill>
              </a:rPr>
              <a:t>th</a:t>
            </a:r>
            <a:r>
              <a:rPr lang="en-US" dirty="0">
                <a:solidFill>
                  <a:srgbClr val="00B0F0"/>
                </a:solidFill>
              </a:rPr>
              <a:t> </a:t>
            </a:r>
            <a:r>
              <a:rPr lang="tr-TR" dirty="0">
                <a:solidFill>
                  <a:srgbClr val="00B0F0"/>
                </a:solidFill>
              </a:rPr>
              <a:t>stage </a:t>
            </a:r>
            <a:r>
              <a:rPr lang="en-US" dirty="0"/>
              <a:t>:</a:t>
            </a:r>
            <a:r>
              <a:rPr lang="en-US" sz="4000" dirty="0"/>
              <a:t> </a:t>
            </a:r>
            <a:r>
              <a:rPr lang="en-US" b="1" dirty="0"/>
              <a:t>Deployment </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17</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buNone/>
            </a:pPr>
            <a:r>
              <a:rPr lang="en-US" b="1" dirty="0"/>
              <a:t>Goal</a:t>
            </a:r>
          </a:p>
          <a:p>
            <a:r>
              <a:rPr lang="en-US" dirty="0"/>
              <a:t>Deploy models with a data pipeline to a production or production-like environment for final user acceptance.</a:t>
            </a:r>
          </a:p>
          <a:p>
            <a:pPr marL="0" indent="0">
              <a:buNone/>
            </a:pPr>
            <a:endParaRPr lang="en-US" b="1"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38828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4</a:t>
            </a:r>
            <a:r>
              <a:rPr lang="en-US" baseline="30000" dirty="0">
                <a:solidFill>
                  <a:srgbClr val="00B0F0"/>
                </a:solidFill>
              </a:rPr>
              <a:t>th</a:t>
            </a:r>
            <a:r>
              <a:rPr lang="en-US" dirty="0">
                <a:solidFill>
                  <a:srgbClr val="00B0F0"/>
                </a:solidFill>
              </a:rPr>
              <a:t> </a:t>
            </a:r>
            <a:r>
              <a:rPr lang="tr-TR" dirty="0">
                <a:solidFill>
                  <a:srgbClr val="00B0F0"/>
                </a:solidFill>
              </a:rPr>
              <a:t>stage </a:t>
            </a:r>
            <a:r>
              <a:rPr lang="en-US" dirty="0"/>
              <a:t>:</a:t>
            </a:r>
            <a:r>
              <a:rPr lang="en-US" sz="4000" dirty="0"/>
              <a:t> </a:t>
            </a:r>
            <a:r>
              <a:rPr lang="en-US" b="1" dirty="0"/>
              <a:t>Deployment </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18</a:t>
            </a:fld>
            <a:endParaRPr lang="tr-TR" dirty="0"/>
          </a:p>
        </p:txBody>
      </p:sp>
      <p:sp>
        <p:nvSpPr>
          <p:cNvPr id="4" name="Content Placeholder 3"/>
          <p:cNvSpPr>
            <a:spLocks noGrp="1"/>
          </p:cNvSpPr>
          <p:nvPr>
            <p:ph sz="quarter" idx="1"/>
          </p:nvPr>
        </p:nvSpPr>
        <p:spPr>
          <a:xfrm>
            <a:off x="602420" y="1988840"/>
            <a:ext cx="8153400" cy="4495800"/>
          </a:xfrm>
        </p:spPr>
        <p:txBody>
          <a:bodyPr>
            <a:normAutofit fontScale="70000" lnSpcReduction="20000"/>
          </a:bodyPr>
          <a:lstStyle/>
          <a:p>
            <a:pPr marL="0" indent="0">
              <a:buNone/>
            </a:pPr>
            <a:r>
              <a:rPr lang="en-US" b="1" dirty="0"/>
              <a:t>How to do it</a:t>
            </a:r>
          </a:p>
          <a:p>
            <a:pPr marL="0" indent="0">
              <a:buNone/>
            </a:pPr>
            <a:r>
              <a:rPr lang="en-US" dirty="0"/>
              <a:t>The main task addressed in this stage:</a:t>
            </a:r>
          </a:p>
          <a:p>
            <a:r>
              <a:rPr lang="en-US" b="1" dirty="0"/>
              <a:t>Operationalize the model</a:t>
            </a:r>
            <a:r>
              <a:rPr lang="en-US" dirty="0"/>
              <a:t>: </a:t>
            </a:r>
          </a:p>
          <a:p>
            <a:r>
              <a:rPr lang="en-US" dirty="0"/>
              <a:t>After you have a set of models that perform well, you can operationalize them for other applications to consume. Depending on the business requirements, predictions are made either in real time or on a batch basis. </a:t>
            </a:r>
            <a:r>
              <a:rPr lang="en-US" b="1" dirty="0"/>
              <a:t>To deploy models, you representation them with an open API interface. The interface enables the model to be easily consumed from various applications, such as:</a:t>
            </a:r>
          </a:p>
          <a:p>
            <a:r>
              <a:rPr lang="en-US" dirty="0"/>
              <a:t>Online websites</a:t>
            </a:r>
          </a:p>
          <a:p>
            <a:r>
              <a:rPr lang="en-US" dirty="0"/>
              <a:t>Spreadsheets</a:t>
            </a:r>
          </a:p>
          <a:p>
            <a:r>
              <a:rPr lang="en-US" dirty="0"/>
              <a:t>Dashboards</a:t>
            </a:r>
          </a:p>
          <a:p>
            <a:r>
              <a:rPr lang="en-US" dirty="0"/>
              <a:t>Line-of-business applications</a:t>
            </a:r>
          </a:p>
          <a:p>
            <a:r>
              <a:rPr lang="en-US" dirty="0"/>
              <a:t>Back-end applications</a:t>
            </a:r>
          </a:p>
          <a:p>
            <a:endParaRPr lang="en-US" dirty="0"/>
          </a:p>
          <a:p>
            <a:pPr marL="0" indent="0">
              <a:buNone/>
            </a:pPr>
            <a:endParaRPr lang="en-US" b="1"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319288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5</a:t>
            </a:r>
            <a:r>
              <a:rPr lang="en-US" baseline="30000" dirty="0">
                <a:solidFill>
                  <a:srgbClr val="00B0F0"/>
                </a:solidFill>
              </a:rPr>
              <a:t>th</a:t>
            </a:r>
            <a:r>
              <a:rPr lang="en-US" dirty="0">
                <a:solidFill>
                  <a:srgbClr val="00B0F0"/>
                </a:solidFill>
              </a:rPr>
              <a:t> </a:t>
            </a:r>
            <a:r>
              <a:rPr lang="tr-TR" dirty="0">
                <a:solidFill>
                  <a:srgbClr val="00B0F0"/>
                </a:solidFill>
              </a:rPr>
              <a:t>stage </a:t>
            </a:r>
            <a:r>
              <a:rPr lang="en-US" dirty="0"/>
              <a:t>:</a:t>
            </a:r>
            <a:r>
              <a:rPr lang="en-US" sz="4000" dirty="0"/>
              <a:t> </a:t>
            </a:r>
            <a:r>
              <a:rPr lang="en-US" b="1" dirty="0"/>
              <a:t>Customer acceptance </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19</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buNone/>
            </a:pPr>
            <a:r>
              <a:rPr lang="en-US" b="1" dirty="0"/>
              <a:t>Goal</a:t>
            </a:r>
          </a:p>
          <a:p>
            <a:r>
              <a:rPr lang="en-US" b="1" dirty="0"/>
              <a:t>Finalize project deliverables</a:t>
            </a:r>
            <a:r>
              <a:rPr lang="en-US" dirty="0"/>
              <a:t>: Confirm that the pipeline, the model, and their deployment in a production environment satisfy the customer's objectives.</a:t>
            </a:r>
          </a:p>
          <a:p>
            <a:endParaRPr lang="en-US" dirty="0"/>
          </a:p>
          <a:p>
            <a:pPr marL="0" indent="0">
              <a:buNone/>
            </a:pPr>
            <a:endParaRPr lang="en-US" b="1"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419012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Data Science Process?</a:t>
            </a:r>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2</a:t>
            </a:fld>
            <a:endParaRPr lang="tr-TR" dirty="0"/>
          </a:p>
        </p:txBody>
      </p:sp>
      <p:sp>
        <p:nvSpPr>
          <p:cNvPr id="4" name="Content Placeholder 3"/>
          <p:cNvSpPr>
            <a:spLocks noGrp="1"/>
          </p:cNvSpPr>
          <p:nvPr>
            <p:ph sz="quarter" idx="1"/>
          </p:nvPr>
        </p:nvSpPr>
        <p:spPr/>
        <p:txBody>
          <a:bodyPr>
            <a:normAutofit fontScale="92500" lnSpcReduction="10000"/>
          </a:bodyPr>
          <a:lstStyle/>
          <a:p>
            <a:pPr algn="just"/>
            <a:r>
              <a:rPr lang="en-US" dirty="0"/>
              <a:t>The methodology Life Cycle to deliver predictive analytics solutions and intelligent applications efficiently. </a:t>
            </a:r>
          </a:p>
          <a:p>
            <a:pPr algn="just"/>
            <a:r>
              <a:rPr lang="en-US" dirty="0"/>
              <a:t>helps improve team collaboration and learning by suggesting how team roles work best together. </a:t>
            </a:r>
          </a:p>
          <a:p>
            <a:pPr algn="just"/>
            <a:r>
              <a:rPr lang="en-US" dirty="0"/>
              <a:t>This Data Science project life cycle  and its main components by provide a generic description of the process here that can be implemented with different kinds of tools. </a:t>
            </a:r>
          </a:p>
          <a:p>
            <a:pPr algn="just"/>
            <a:r>
              <a:rPr lang="en-US" dirty="0"/>
              <a:t>A more detailed description of the project tasks and roles involved in the lifecycle of the process is provided.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a:bodyPr>
          <a:lstStyle/>
          <a:p>
            <a:r>
              <a:rPr lang="en-US" dirty="0">
                <a:solidFill>
                  <a:srgbClr val="00B0F0"/>
                </a:solidFill>
              </a:rPr>
              <a:t>5</a:t>
            </a:r>
            <a:r>
              <a:rPr lang="en-US" baseline="30000" dirty="0">
                <a:solidFill>
                  <a:srgbClr val="00B0F0"/>
                </a:solidFill>
              </a:rPr>
              <a:t>th</a:t>
            </a:r>
            <a:r>
              <a:rPr lang="en-US" dirty="0">
                <a:solidFill>
                  <a:srgbClr val="00B0F0"/>
                </a:solidFill>
              </a:rPr>
              <a:t> </a:t>
            </a:r>
            <a:r>
              <a:rPr lang="tr-TR" dirty="0">
                <a:solidFill>
                  <a:srgbClr val="00B0F0"/>
                </a:solidFill>
              </a:rPr>
              <a:t>stage </a:t>
            </a:r>
            <a:r>
              <a:rPr lang="en-US" dirty="0"/>
              <a:t>:</a:t>
            </a:r>
            <a:r>
              <a:rPr lang="en-US" sz="4000" dirty="0"/>
              <a:t> </a:t>
            </a:r>
            <a:r>
              <a:rPr lang="en-US" b="1" dirty="0"/>
              <a:t>Customer acceptance </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20</a:t>
            </a:fld>
            <a:endParaRPr lang="tr-TR" dirty="0"/>
          </a:p>
        </p:txBody>
      </p:sp>
      <p:sp>
        <p:nvSpPr>
          <p:cNvPr id="4" name="Content Placeholder 3"/>
          <p:cNvSpPr>
            <a:spLocks noGrp="1"/>
          </p:cNvSpPr>
          <p:nvPr>
            <p:ph sz="quarter" idx="1"/>
          </p:nvPr>
        </p:nvSpPr>
        <p:spPr>
          <a:xfrm>
            <a:off x="602420" y="1988840"/>
            <a:ext cx="8153400" cy="4495800"/>
          </a:xfrm>
        </p:spPr>
        <p:txBody>
          <a:bodyPr>
            <a:normAutofit fontScale="77500" lnSpcReduction="20000"/>
          </a:bodyPr>
          <a:lstStyle/>
          <a:p>
            <a:r>
              <a:rPr lang="en-US" b="1" dirty="0"/>
              <a:t>How to do it</a:t>
            </a:r>
          </a:p>
          <a:p>
            <a:pPr marL="0" indent="0">
              <a:buNone/>
            </a:pPr>
            <a:r>
              <a:rPr lang="en-US" dirty="0"/>
              <a:t>There are two main tasks addressed in this stage:</a:t>
            </a:r>
          </a:p>
          <a:p>
            <a:r>
              <a:rPr lang="en-US" b="1" dirty="0"/>
              <a:t>System validation</a:t>
            </a:r>
            <a:r>
              <a:rPr lang="en-US" dirty="0"/>
              <a:t>: Confirm that the deployed model and pipeline meet the customer's needs.</a:t>
            </a:r>
          </a:p>
          <a:p>
            <a:r>
              <a:rPr lang="en-US" b="1" dirty="0"/>
              <a:t>Project hand-off</a:t>
            </a:r>
            <a:r>
              <a:rPr lang="en-US" dirty="0"/>
              <a:t>: Hand the project off to the entity that's going to run the system in production.</a:t>
            </a:r>
          </a:p>
          <a:p>
            <a:endParaRPr lang="en-US" dirty="0"/>
          </a:p>
          <a:p>
            <a:pPr lvl="1"/>
            <a:r>
              <a:rPr lang="en-US" dirty="0"/>
              <a:t>The customer should validate that the system meets their business needs and that it answers the questions with acceptable accuracy to deploy the system to production for use by their client's application. All the documentation is finalized and reviewed. The project is handed-off to the entity responsible for operations. This entity might be, for example, an IT or customer data-science team or an agent of the customer that's responsible for running the system in production.</a:t>
            </a:r>
          </a:p>
          <a:p>
            <a:endParaRPr lang="en-US" dirty="0"/>
          </a:p>
          <a:p>
            <a:pPr marL="0" indent="0">
              <a:buNone/>
            </a:pPr>
            <a:endParaRPr lang="en-US" b="1" dirty="0"/>
          </a:p>
          <a:p>
            <a:endParaRPr lang="en-US" dirty="0"/>
          </a:p>
          <a:p>
            <a:pPr algn="just"/>
            <a:endParaRPr lang="en-US" dirty="0"/>
          </a:p>
          <a:p>
            <a:pPr algn="just"/>
            <a:endParaRPr lang="en-US" dirty="0"/>
          </a:p>
          <a:p>
            <a:pPr algn="just"/>
            <a:endParaRPr lang="en-US" dirty="0"/>
          </a:p>
          <a:p>
            <a:pPr marL="0" indent="0" algn="just">
              <a:buNone/>
            </a:pPr>
            <a:endParaRPr lang="en-US" dirty="0"/>
          </a:p>
        </p:txBody>
      </p:sp>
    </p:spTree>
    <p:extLst>
      <p:ext uri="{BB962C8B-B14F-4D97-AF65-F5344CB8AC3E}">
        <p14:creationId xmlns:p14="http://schemas.microsoft.com/office/powerpoint/2010/main" val="108550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tr-TR" dirty="0"/>
              <a:t>Resources: </a:t>
            </a:r>
            <a:r>
              <a:rPr lang="en-US" dirty="0"/>
              <a:t>Azure</a:t>
            </a:r>
            <a:endParaRPr lang="tr-TR" dirty="0"/>
          </a:p>
        </p:txBody>
      </p:sp>
      <p:sp>
        <p:nvSpPr>
          <p:cNvPr id="9" name="Slide Number Placeholder 8"/>
          <p:cNvSpPr>
            <a:spLocks noGrp="1"/>
          </p:cNvSpPr>
          <p:nvPr>
            <p:ph type="sldNum" sz="quarter" idx="12"/>
          </p:nvPr>
        </p:nvSpPr>
        <p:spPr/>
        <p:txBody>
          <a:bodyPr>
            <a:normAutofit fontScale="85000" lnSpcReduction="20000"/>
          </a:bodyPr>
          <a:lstStyle/>
          <a:p>
            <a:fld id="{6DF4C409-C017-451C-B236-E185BBA6E0E4}" type="slidenum">
              <a:rPr lang="tr-TR" smtClean="0"/>
              <a:pPr/>
              <a:t>21</a:t>
            </a:fld>
            <a:endParaRPr lang="tr-TR" dirty="0"/>
          </a:p>
        </p:txBody>
      </p:sp>
      <p:sp>
        <p:nvSpPr>
          <p:cNvPr id="94211" name="Rectangle 3"/>
          <p:cNvSpPr>
            <a:spLocks noGrp="1" noChangeArrowheads="1"/>
          </p:cNvSpPr>
          <p:nvPr>
            <p:ph sz="quarter" idx="1"/>
          </p:nvPr>
        </p:nvSpPr>
        <p:spPr/>
        <p:txBody>
          <a:bodyPr/>
          <a:lstStyle/>
          <a:p>
            <a:r>
              <a:rPr lang="tr-TR" dirty="0"/>
              <a:t>Team Data Science Process : </a:t>
            </a:r>
            <a:r>
              <a:rPr lang="tr-TR" sz="2000" dirty="0">
                <a:solidFill>
                  <a:srgbClr val="3333FF"/>
                </a:solidFill>
              </a:rPr>
              <a:t>https://learn.microsoft.com/en-us/azure/architecture/data-science-process/group-manager-tasks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Data science lifecycle</a:t>
            </a:r>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3</a:t>
            </a:fld>
            <a:endParaRPr lang="tr-TR" dirty="0"/>
          </a:p>
        </p:txBody>
      </p:sp>
      <p:sp>
        <p:nvSpPr>
          <p:cNvPr id="4" name="Content Placeholder 3"/>
          <p:cNvSpPr>
            <a:spLocks noGrp="1"/>
          </p:cNvSpPr>
          <p:nvPr>
            <p:ph sz="quarter" idx="1"/>
          </p:nvPr>
        </p:nvSpPr>
        <p:spPr/>
        <p:txBody>
          <a:bodyPr>
            <a:normAutofit/>
          </a:bodyPr>
          <a:lstStyle/>
          <a:p>
            <a:r>
              <a:rPr lang="en-US" dirty="0"/>
              <a:t>provides a lifecycle to structure the development of your data science projects.</a:t>
            </a:r>
          </a:p>
          <a:p>
            <a:r>
              <a:rPr lang="en-US" dirty="0"/>
              <a:t>The lifecycle outlines the major stages that projects typically execute, often iteratively:</a:t>
            </a:r>
          </a:p>
          <a:p>
            <a:pPr marL="1143000" lvl="2" indent="-457200">
              <a:buFont typeface="+mj-lt"/>
              <a:buAutoNum type="arabicPeriod"/>
            </a:pPr>
            <a:r>
              <a:rPr lang="en-US" sz="3200" dirty="0"/>
              <a:t>Business Understanding</a:t>
            </a:r>
          </a:p>
          <a:p>
            <a:pPr marL="1143000" lvl="2" indent="-457200">
              <a:buFont typeface="+mj-lt"/>
              <a:buAutoNum type="arabicPeriod"/>
            </a:pPr>
            <a:r>
              <a:rPr lang="en-US" sz="3200" dirty="0"/>
              <a:t>Data Acquisition and Understanding</a:t>
            </a:r>
          </a:p>
          <a:p>
            <a:pPr marL="1143000" lvl="2" indent="-457200">
              <a:buFont typeface="+mj-lt"/>
              <a:buAutoNum type="arabicPeriod"/>
            </a:pPr>
            <a:r>
              <a:rPr lang="en-US" sz="3200" dirty="0"/>
              <a:t>Modeling</a:t>
            </a:r>
          </a:p>
          <a:p>
            <a:pPr marL="1143000" lvl="2" indent="-457200">
              <a:buFont typeface="+mj-lt"/>
              <a:buAutoNum type="arabicPeriod"/>
            </a:pPr>
            <a:r>
              <a:rPr lang="en-US" sz="3200" dirty="0"/>
              <a:t>Deployment</a:t>
            </a:r>
          </a:p>
          <a:p>
            <a:endParaRPr lang="en-US" dirty="0"/>
          </a:p>
        </p:txBody>
      </p:sp>
    </p:spTree>
    <p:extLst>
      <p:ext uri="{BB962C8B-B14F-4D97-AF65-F5344CB8AC3E}">
        <p14:creationId xmlns:p14="http://schemas.microsoft.com/office/powerpoint/2010/main" val="100384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Data science lifecycle</a:t>
            </a:r>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4</a:t>
            </a:fld>
            <a:endParaRPr lang="tr-TR" dirty="0"/>
          </a:p>
        </p:txBody>
      </p:sp>
      <p:pic>
        <p:nvPicPr>
          <p:cNvPr id="1026" name="Picture 2" descr="Diagram shows the data science lifecycle, including business understanding, data acquisition / understanding, modeling and deploy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573" y="404664"/>
            <a:ext cx="8605664" cy="627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6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1</a:t>
            </a:r>
            <a:r>
              <a:rPr lang="en-US" baseline="30000" dirty="0">
                <a:solidFill>
                  <a:srgbClr val="00B0F0"/>
                </a:solidFill>
              </a:rPr>
              <a:t>st</a:t>
            </a:r>
            <a:r>
              <a:rPr lang="en-US" dirty="0">
                <a:solidFill>
                  <a:srgbClr val="00B0F0"/>
                </a:solidFill>
              </a:rPr>
              <a:t> </a:t>
            </a:r>
            <a:r>
              <a:rPr lang="tr-TR" dirty="0">
                <a:solidFill>
                  <a:srgbClr val="00B0F0"/>
                </a:solidFill>
              </a:rPr>
              <a:t>stage </a:t>
            </a:r>
            <a:r>
              <a:rPr lang="en-US" dirty="0"/>
              <a:t>:</a:t>
            </a:r>
            <a:r>
              <a:rPr lang="tr-TR" dirty="0"/>
              <a:t>The business understanding</a:t>
            </a:r>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5</a:t>
            </a:fld>
            <a:endParaRPr lang="tr-TR" dirty="0"/>
          </a:p>
        </p:txBody>
      </p:sp>
      <p:sp>
        <p:nvSpPr>
          <p:cNvPr id="4" name="Content Placeholder 3"/>
          <p:cNvSpPr>
            <a:spLocks noGrp="1"/>
          </p:cNvSpPr>
          <p:nvPr>
            <p:ph sz="quarter" idx="1"/>
          </p:nvPr>
        </p:nvSpPr>
        <p:spPr>
          <a:xfrm>
            <a:off x="612648" y="1700808"/>
            <a:ext cx="8153400" cy="4495800"/>
          </a:xfrm>
        </p:spPr>
        <p:txBody>
          <a:bodyPr>
            <a:normAutofit/>
          </a:bodyPr>
          <a:lstStyle/>
          <a:p>
            <a:pPr marL="0" indent="0">
              <a:buNone/>
            </a:pPr>
            <a:r>
              <a:rPr lang="en-US" dirty="0">
                <a:solidFill>
                  <a:srgbClr val="FF0000"/>
                </a:solidFill>
              </a:rPr>
              <a:t>Goal of </a:t>
            </a:r>
            <a:r>
              <a:rPr lang="tr-TR" dirty="0">
                <a:solidFill>
                  <a:srgbClr val="FF0000"/>
                </a:solidFill>
              </a:rPr>
              <a:t>The business understanding</a:t>
            </a:r>
            <a:r>
              <a:rPr lang="en-US" dirty="0">
                <a:solidFill>
                  <a:srgbClr val="FF0000"/>
                </a:solidFill>
              </a:rPr>
              <a:t> stage</a:t>
            </a:r>
          </a:p>
          <a:p>
            <a:r>
              <a:rPr lang="en-US" b="1" dirty="0"/>
              <a:t>Specify</a:t>
            </a:r>
            <a:r>
              <a:rPr lang="en-US" dirty="0"/>
              <a:t> </a:t>
            </a:r>
            <a:r>
              <a:rPr lang="en-US" b="1" dirty="0"/>
              <a:t>the key variables </a:t>
            </a:r>
            <a:r>
              <a:rPr lang="en-US" dirty="0"/>
              <a:t>that are to serve as the model targets </a:t>
            </a:r>
          </a:p>
          <a:p>
            <a:r>
              <a:rPr lang="en-US" b="1" dirty="0"/>
              <a:t>Identify the relevant data sources </a:t>
            </a:r>
            <a:r>
              <a:rPr lang="en-US" dirty="0"/>
              <a:t>(needs to obtain).</a:t>
            </a:r>
          </a:p>
          <a:p>
            <a:endParaRPr lang="en-US" dirty="0"/>
          </a:p>
          <a:p>
            <a:endParaRPr lang="en-US" dirty="0"/>
          </a:p>
        </p:txBody>
      </p:sp>
    </p:spTree>
    <p:extLst>
      <p:ext uri="{BB962C8B-B14F-4D97-AF65-F5344CB8AC3E}">
        <p14:creationId xmlns:p14="http://schemas.microsoft.com/office/powerpoint/2010/main" val="18011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1</a:t>
            </a:r>
            <a:r>
              <a:rPr lang="en-US" baseline="30000" dirty="0">
                <a:solidFill>
                  <a:srgbClr val="00B0F0"/>
                </a:solidFill>
              </a:rPr>
              <a:t>st</a:t>
            </a:r>
            <a:r>
              <a:rPr lang="en-US" dirty="0">
                <a:solidFill>
                  <a:srgbClr val="00B0F0"/>
                </a:solidFill>
              </a:rPr>
              <a:t> </a:t>
            </a:r>
            <a:r>
              <a:rPr lang="tr-TR" dirty="0">
                <a:solidFill>
                  <a:srgbClr val="00B0F0"/>
                </a:solidFill>
              </a:rPr>
              <a:t>stage </a:t>
            </a:r>
            <a:r>
              <a:rPr lang="en-US" dirty="0"/>
              <a:t>:</a:t>
            </a:r>
            <a:r>
              <a:rPr lang="tr-TR" dirty="0"/>
              <a:t>The business understanding</a:t>
            </a:r>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6</a:t>
            </a:fld>
            <a:endParaRPr lang="tr-TR" dirty="0"/>
          </a:p>
        </p:txBody>
      </p:sp>
      <p:sp>
        <p:nvSpPr>
          <p:cNvPr id="4" name="Content Placeholder 3"/>
          <p:cNvSpPr>
            <a:spLocks noGrp="1"/>
          </p:cNvSpPr>
          <p:nvPr>
            <p:ph sz="quarter" idx="1"/>
          </p:nvPr>
        </p:nvSpPr>
        <p:spPr/>
        <p:txBody>
          <a:bodyPr>
            <a:normAutofit fontScale="92500" lnSpcReduction="10000"/>
          </a:bodyPr>
          <a:lstStyle/>
          <a:p>
            <a:r>
              <a:rPr lang="en-US" dirty="0"/>
              <a:t>(</a:t>
            </a:r>
            <a:r>
              <a:rPr lang="en-US" b="1" dirty="0">
                <a:solidFill>
                  <a:srgbClr val="FF0000"/>
                </a:solidFill>
              </a:rPr>
              <a:t>Objective</a:t>
            </a:r>
            <a:r>
              <a:rPr lang="en-US" dirty="0"/>
              <a:t>) There are </a:t>
            </a:r>
            <a:r>
              <a:rPr lang="en-US" b="1" dirty="0">
                <a:solidFill>
                  <a:srgbClr val="FF0000"/>
                </a:solidFill>
              </a:rPr>
              <a:t>two</a:t>
            </a:r>
            <a:r>
              <a:rPr lang="en-US" dirty="0"/>
              <a:t> main tasks addressed in this stage:</a:t>
            </a:r>
          </a:p>
          <a:p>
            <a:endParaRPr lang="en-US" dirty="0"/>
          </a:p>
          <a:p>
            <a:pPr algn="just"/>
            <a:r>
              <a:rPr lang="en-US" b="1" dirty="0">
                <a:solidFill>
                  <a:srgbClr val="FF0000"/>
                </a:solidFill>
              </a:rPr>
              <a:t>Define objectives</a:t>
            </a:r>
            <a:r>
              <a:rPr lang="en-US" dirty="0"/>
              <a:t>: Work with your customer and other stakeholders to </a:t>
            </a:r>
            <a:r>
              <a:rPr lang="en-US" b="1" dirty="0"/>
              <a:t>understand and identify the business problems. </a:t>
            </a:r>
            <a:r>
              <a:rPr lang="en-US" b="1" dirty="0">
                <a:solidFill>
                  <a:srgbClr val="0070C0"/>
                </a:solidFill>
              </a:rPr>
              <a:t>Formulate questions that define the business goals </a:t>
            </a:r>
            <a:r>
              <a:rPr lang="en-US" b="1" dirty="0"/>
              <a:t>that the data science techniques can target.</a:t>
            </a:r>
          </a:p>
          <a:p>
            <a:r>
              <a:rPr lang="en-US" b="1" dirty="0">
                <a:solidFill>
                  <a:srgbClr val="FF0000"/>
                </a:solidFill>
              </a:rPr>
              <a:t>Identify data sources</a:t>
            </a:r>
            <a:r>
              <a:rPr lang="en-US" dirty="0"/>
              <a:t>: </a:t>
            </a:r>
            <a:r>
              <a:rPr lang="en-US" b="1" dirty="0">
                <a:solidFill>
                  <a:srgbClr val="0070C0"/>
                </a:solidFill>
              </a:rPr>
              <a:t>Find the relevant data that helps you answer the questions</a:t>
            </a:r>
            <a:r>
              <a:rPr lang="en-US" dirty="0">
                <a:solidFill>
                  <a:srgbClr val="0070C0"/>
                </a:solidFill>
              </a:rPr>
              <a:t> </a:t>
            </a:r>
            <a:r>
              <a:rPr lang="en-US" dirty="0"/>
              <a:t>that define the objectives of the project.</a:t>
            </a:r>
          </a:p>
          <a:p>
            <a:endParaRPr lang="en-US" dirty="0"/>
          </a:p>
        </p:txBody>
      </p:sp>
    </p:spTree>
    <p:extLst>
      <p:ext uri="{BB962C8B-B14F-4D97-AF65-F5344CB8AC3E}">
        <p14:creationId xmlns:p14="http://schemas.microsoft.com/office/powerpoint/2010/main" val="362601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 </a:t>
            </a:r>
            <a:r>
              <a:rPr lang="en-US" dirty="0">
                <a:solidFill>
                  <a:srgbClr val="00B0F0"/>
                </a:solidFill>
              </a:rPr>
              <a:t>1</a:t>
            </a:r>
            <a:r>
              <a:rPr lang="en-US" baseline="30000" dirty="0">
                <a:solidFill>
                  <a:srgbClr val="00B0F0"/>
                </a:solidFill>
              </a:rPr>
              <a:t>st</a:t>
            </a:r>
            <a:r>
              <a:rPr lang="en-US" dirty="0">
                <a:solidFill>
                  <a:srgbClr val="00B0F0"/>
                </a:solidFill>
              </a:rPr>
              <a:t> </a:t>
            </a:r>
            <a:r>
              <a:rPr lang="tr-TR" dirty="0">
                <a:solidFill>
                  <a:srgbClr val="00B0F0"/>
                </a:solidFill>
              </a:rPr>
              <a:t>stage </a:t>
            </a:r>
            <a:r>
              <a:rPr lang="en-US" dirty="0"/>
              <a:t>:</a:t>
            </a:r>
            <a:r>
              <a:rPr lang="tr-TR" dirty="0"/>
              <a:t>The business understanding</a:t>
            </a:r>
            <a:r>
              <a:rPr lang="en-US" dirty="0"/>
              <a:t> (</a:t>
            </a:r>
            <a:r>
              <a:rPr lang="en-US" b="1" dirty="0"/>
              <a:t>Define objectives)</a:t>
            </a:r>
            <a:endParaRPr lang="tr-TR"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7</a:t>
            </a:fld>
            <a:endParaRPr lang="tr-TR" dirty="0"/>
          </a:p>
        </p:txBody>
      </p:sp>
      <p:sp>
        <p:nvSpPr>
          <p:cNvPr id="4" name="Content Placeholder 3"/>
          <p:cNvSpPr>
            <a:spLocks noGrp="1"/>
          </p:cNvSpPr>
          <p:nvPr>
            <p:ph sz="quarter" idx="1"/>
          </p:nvPr>
        </p:nvSpPr>
        <p:spPr>
          <a:xfrm>
            <a:off x="602420" y="1988840"/>
            <a:ext cx="8153400" cy="4495800"/>
          </a:xfrm>
        </p:spPr>
        <p:txBody>
          <a:bodyPr>
            <a:normAutofit fontScale="77500" lnSpcReduction="20000"/>
          </a:bodyPr>
          <a:lstStyle/>
          <a:p>
            <a:pPr algn="just"/>
            <a:r>
              <a:rPr lang="en-US" b="1" dirty="0">
                <a:solidFill>
                  <a:srgbClr val="0070C0"/>
                </a:solidFill>
              </a:rPr>
              <a:t>Define the project goals by asking and refining "sharp" questions </a:t>
            </a:r>
            <a:r>
              <a:rPr lang="en-US" dirty="0"/>
              <a:t>that are relevant, specific, and unambiguous. Data science is a process that uses names and numbers to answer such questions. </a:t>
            </a:r>
            <a:r>
              <a:rPr lang="en-US" b="1" dirty="0">
                <a:solidFill>
                  <a:srgbClr val="0070C0"/>
                </a:solidFill>
              </a:rPr>
              <a:t>You typically use data science or machine learning to answer five types of questions:</a:t>
            </a:r>
          </a:p>
          <a:p>
            <a:pPr marL="514350" indent="-514350" algn="just">
              <a:buFont typeface="+mj-lt"/>
              <a:buAutoNum type="arabicPeriod"/>
            </a:pPr>
            <a:r>
              <a:rPr lang="en-US" dirty="0">
                <a:solidFill>
                  <a:srgbClr val="FF0000"/>
                </a:solidFill>
              </a:rPr>
              <a:t>How much or how many? (regression)</a:t>
            </a:r>
          </a:p>
          <a:p>
            <a:pPr marL="514350" indent="-514350" algn="just">
              <a:buFont typeface="+mj-lt"/>
              <a:buAutoNum type="arabicPeriod"/>
            </a:pPr>
            <a:r>
              <a:rPr lang="en-US" dirty="0">
                <a:solidFill>
                  <a:srgbClr val="FF0000"/>
                </a:solidFill>
              </a:rPr>
              <a:t>Which category? (classification)</a:t>
            </a:r>
          </a:p>
          <a:p>
            <a:pPr marL="514350" indent="-514350" algn="just">
              <a:buFont typeface="+mj-lt"/>
              <a:buAutoNum type="arabicPeriod"/>
            </a:pPr>
            <a:r>
              <a:rPr lang="en-US" dirty="0">
                <a:solidFill>
                  <a:srgbClr val="FF0000"/>
                </a:solidFill>
              </a:rPr>
              <a:t>Which group? (clustering)</a:t>
            </a:r>
          </a:p>
          <a:p>
            <a:pPr marL="514350" indent="-514350" algn="just">
              <a:buFont typeface="+mj-lt"/>
              <a:buAutoNum type="arabicPeriod"/>
            </a:pPr>
            <a:r>
              <a:rPr lang="en-US" dirty="0">
                <a:solidFill>
                  <a:srgbClr val="FF0000"/>
                </a:solidFill>
              </a:rPr>
              <a:t>Is this weird? (anomaly detection)</a:t>
            </a:r>
          </a:p>
          <a:p>
            <a:pPr marL="514350" indent="-514350" algn="just">
              <a:buFont typeface="+mj-lt"/>
              <a:buAutoNum type="arabicPeriod"/>
            </a:pPr>
            <a:r>
              <a:rPr lang="en-US" dirty="0">
                <a:solidFill>
                  <a:srgbClr val="FF0000"/>
                </a:solidFill>
              </a:rPr>
              <a:t>Which option should be taken? (recommendation)</a:t>
            </a:r>
          </a:p>
          <a:p>
            <a:pPr marL="0" indent="0" algn="just">
              <a:buNone/>
            </a:pPr>
            <a:endParaRPr lang="en-US" dirty="0"/>
          </a:p>
          <a:p>
            <a:pPr marL="0" indent="0" algn="just">
              <a:buNone/>
            </a:pPr>
            <a:r>
              <a:rPr lang="en-US" dirty="0"/>
              <a:t>Determine which of these questions you're asking and how answering it achieves your business goals.</a:t>
            </a:r>
          </a:p>
          <a:p>
            <a:pPr algn="just"/>
            <a:endParaRPr lang="en-US" dirty="0"/>
          </a:p>
        </p:txBody>
      </p:sp>
    </p:spTree>
    <p:extLst>
      <p:ext uri="{BB962C8B-B14F-4D97-AF65-F5344CB8AC3E}">
        <p14:creationId xmlns:p14="http://schemas.microsoft.com/office/powerpoint/2010/main" val="222028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 </a:t>
            </a:r>
            <a:r>
              <a:rPr lang="en-US" dirty="0">
                <a:solidFill>
                  <a:srgbClr val="00B0F0"/>
                </a:solidFill>
              </a:rPr>
              <a:t>1</a:t>
            </a:r>
            <a:r>
              <a:rPr lang="en-US" baseline="30000" dirty="0">
                <a:solidFill>
                  <a:srgbClr val="00B0F0"/>
                </a:solidFill>
              </a:rPr>
              <a:t>st</a:t>
            </a:r>
            <a:r>
              <a:rPr lang="en-US" dirty="0">
                <a:solidFill>
                  <a:srgbClr val="00B0F0"/>
                </a:solidFill>
              </a:rPr>
              <a:t> </a:t>
            </a:r>
            <a:r>
              <a:rPr lang="tr-TR" dirty="0">
                <a:solidFill>
                  <a:srgbClr val="00B0F0"/>
                </a:solidFill>
              </a:rPr>
              <a:t>stage </a:t>
            </a:r>
            <a:r>
              <a:rPr lang="en-US" dirty="0"/>
              <a:t>:</a:t>
            </a:r>
            <a:r>
              <a:rPr lang="tr-TR" dirty="0"/>
              <a:t>The business understanding</a:t>
            </a:r>
            <a:r>
              <a:rPr lang="en-US" dirty="0"/>
              <a:t> (</a:t>
            </a:r>
            <a:r>
              <a:rPr lang="en-US" b="1" dirty="0"/>
              <a:t>Identify data sources)</a:t>
            </a:r>
            <a:endParaRPr lang="tr-TR"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8</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algn="just"/>
            <a:r>
              <a:rPr lang="en-US" b="1" dirty="0">
                <a:solidFill>
                  <a:srgbClr val="00B0F0"/>
                </a:solidFill>
              </a:rPr>
              <a:t>Identify data sources that contain known examples of answers to your sharp questions.</a:t>
            </a:r>
            <a:r>
              <a:rPr lang="en-US" b="1" dirty="0"/>
              <a:t> </a:t>
            </a:r>
          </a:p>
          <a:p>
            <a:pPr marL="1051560" lvl="3" indent="-320040">
              <a:spcBef>
                <a:spcPts val="700"/>
              </a:spcBef>
              <a:buSzPct val="60000"/>
              <a:buFont typeface="Wingdings"/>
              <a:buChar char=""/>
            </a:pPr>
            <a:r>
              <a:rPr lang="en-US" dirty="0"/>
              <a:t>Data that's relevant to the question. </a:t>
            </a:r>
            <a:endParaRPr lang="en-US" b="1" dirty="0"/>
          </a:p>
          <a:p>
            <a:pPr marL="320040" lvl="1" indent="-320040" algn="just">
              <a:spcBef>
                <a:spcPts val="700"/>
              </a:spcBef>
              <a:buClr>
                <a:schemeClr val="accent2"/>
              </a:buClr>
              <a:buSzPct val="60000"/>
              <a:buFont typeface="Wingdings"/>
              <a:buChar char=""/>
            </a:pPr>
            <a:r>
              <a:rPr lang="en-US" dirty="0"/>
              <a:t>you might find that the existing systems need and achieve the project goals. In this situation, </a:t>
            </a:r>
            <a:r>
              <a:rPr lang="en-US" b="1" dirty="0"/>
              <a:t>you might want to look for external data sources or update your systems to collect new data </a:t>
            </a:r>
            <a:r>
              <a:rPr lang="en-US" dirty="0"/>
              <a:t>to collect and log additional kinds of data to address the problem </a:t>
            </a:r>
            <a:endParaRPr lang="en-US" b="1" dirty="0"/>
          </a:p>
          <a:p>
            <a:endParaRPr lang="en-US" dirty="0"/>
          </a:p>
          <a:p>
            <a:pPr lvl="1"/>
            <a:endParaRPr lang="en-US" dirty="0"/>
          </a:p>
          <a:p>
            <a:endParaRPr lang="en-US" dirty="0"/>
          </a:p>
          <a:p>
            <a:pPr algn="just"/>
            <a:endParaRPr lang="en-US" dirty="0"/>
          </a:p>
        </p:txBody>
      </p:sp>
    </p:spTree>
    <p:extLst>
      <p:ext uri="{BB962C8B-B14F-4D97-AF65-F5344CB8AC3E}">
        <p14:creationId xmlns:p14="http://schemas.microsoft.com/office/powerpoint/2010/main" val="231322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964488" cy="990600"/>
          </a:xfrm>
        </p:spPr>
        <p:txBody>
          <a:bodyPr>
            <a:normAutofit fontScale="90000"/>
          </a:bodyPr>
          <a:lstStyle/>
          <a:p>
            <a:r>
              <a:rPr lang="en-US" dirty="0">
                <a:solidFill>
                  <a:srgbClr val="00B0F0"/>
                </a:solidFill>
              </a:rPr>
              <a:t>2</a:t>
            </a:r>
            <a:r>
              <a:rPr lang="en-US" baseline="30000" dirty="0">
                <a:solidFill>
                  <a:srgbClr val="00B0F0"/>
                </a:solidFill>
              </a:rPr>
              <a:t>nd</a:t>
            </a:r>
            <a:r>
              <a:rPr lang="en-US" dirty="0">
                <a:solidFill>
                  <a:srgbClr val="00B0F0"/>
                </a:solidFill>
              </a:rPr>
              <a:t> </a:t>
            </a:r>
            <a:r>
              <a:rPr lang="tr-TR" dirty="0">
                <a:solidFill>
                  <a:srgbClr val="00B0F0"/>
                </a:solidFill>
              </a:rPr>
              <a:t>stage </a:t>
            </a:r>
            <a:r>
              <a:rPr lang="en-US" dirty="0"/>
              <a:t>:</a:t>
            </a:r>
            <a:r>
              <a:rPr lang="en-US" sz="4000" dirty="0"/>
              <a:t>Data acquisition and understanding</a:t>
            </a:r>
            <a:endParaRPr lang="tr-TR" sz="4000" dirty="0"/>
          </a:p>
        </p:txBody>
      </p:sp>
      <p:sp>
        <p:nvSpPr>
          <p:cNvPr id="3" name="Slide Number Placeholder 2"/>
          <p:cNvSpPr>
            <a:spLocks noGrp="1"/>
          </p:cNvSpPr>
          <p:nvPr>
            <p:ph type="sldNum" sz="quarter" idx="12"/>
          </p:nvPr>
        </p:nvSpPr>
        <p:spPr/>
        <p:txBody>
          <a:bodyPr>
            <a:normAutofit fontScale="85000" lnSpcReduction="20000"/>
          </a:bodyPr>
          <a:lstStyle/>
          <a:p>
            <a:fld id="{6DF4C409-C017-451C-B236-E185BBA6E0E4}" type="slidenum">
              <a:rPr lang="tr-TR" smtClean="0"/>
              <a:pPr/>
              <a:t>9</a:t>
            </a:fld>
            <a:endParaRPr lang="tr-TR" dirty="0"/>
          </a:p>
        </p:txBody>
      </p:sp>
      <p:sp>
        <p:nvSpPr>
          <p:cNvPr id="4" name="Content Placeholder 3"/>
          <p:cNvSpPr>
            <a:spLocks noGrp="1"/>
          </p:cNvSpPr>
          <p:nvPr>
            <p:ph sz="quarter" idx="1"/>
          </p:nvPr>
        </p:nvSpPr>
        <p:spPr>
          <a:xfrm>
            <a:off x="602420" y="1988840"/>
            <a:ext cx="8153400" cy="4495800"/>
          </a:xfrm>
        </p:spPr>
        <p:txBody>
          <a:bodyPr>
            <a:normAutofit/>
          </a:bodyPr>
          <a:lstStyle/>
          <a:p>
            <a:pPr marL="0" indent="0">
              <a:buNone/>
            </a:pPr>
            <a:r>
              <a:rPr lang="en-US" b="1" dirty="0">
                <a:solidFill>
                  <a:srgbClr val="FF0000"/>
                </a:solidFill>
              </a:rPr>
              <a:t>Goals</a:t>
            </a:r>
          </a:p>
          <a:p>
            <a:r>
              <a:rPr lang="en-US" b="1" dirty="0"/>
              <a:t>Locate the data set in the fitting analytics environment </a:t>
            </a:r>
            <a:r>
              <a:rPr lang="en-US" dirty="0"/>
              <a:t>so you are ready to model.</a:t>
            </a:r>
          </a:p>
          <a:p>
            <a:r>
              <a:rPr lang="en-US" b="1" dirty="0"/>
              <a:t>Produce a clean, high-quality data set </a:t>
            </a:r>
            <a:r>
              <a:rPr lang="en-US" dirty="0"/>
              <a:t>whose relationship to the target variables is understood.</a:t>
            </a:r>
          </a:p>
          <a:p>
            <a:r>
              <a:rPr lang="en-US" b="1" dirty="0"/>
              <a:t>Develop a solution architecture of the data pipeline </a:t>
            </a:r>
            <a:r>
              <a:rPr lang="en-US" dirty="0"/>
              <a:t>that refreshes and scores the data regularly.</a:t>
            </a:r>
          </a:p>
          <a:p>
            <a:endParaRPr lang="en-US" dirty="0"/>
          </a:p>
          <a:p>
            <a:pPr lvl="1"/>
            <a:endParaRPr lang="en-US" dirty="0"/>
          </a:p>
          <a:p>
            <a:endParaRPr lang="en-US" dirty="0"/>
          </a:p>
          <a:p>
            <a:pPr algn="just"/>
            <a:endParaRPr lang="en-US" dirty="0"/>
          </a:p>
        </p:txBody>
      </p:sp>
    </p:spTree>
    <p:extLst>
      <p:ext uri="{BB962C8B-B14F-4D97-AF65-F5344CB8AC3E}">
        <p14:creationId xmlns:p14="http://schemas.microsoft.com/office/powerpoint/2010/main" val="22975475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3977</TotalTime>
  <Words>1399</Words>
  <Application>Microsoft Office PowerPoint</Application>
  <PresentationFormat>On-screen Show (4:3)</PresentationFormat>
  <Paragraphs>175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Palatino Linotype</vt:lpstr>
      <vt:lpstr>Tw Cen MT</vt:lpstr>
      <vt:lpstr>Wingdings</vt:lpstr>
      <vt:lpstr>Wingdings 2</vt:lpstr>
      <vt:lpstr>Median</vt:lpstr>
      <vt:lpstr>Data Science Fundamentals </vt:lpstr>
      <vt:lpstr>Data Science Process?</vt:lpstr>
      <vt:lpstr>Data science lifecycle</vt:lpstr>
      <vt:lpstr>Data science lifecycle</vt:lpstr>
      <vt:lpstr>1st stage :The business understanding</vt:lpstr>
      <vt:lpstr>1st stage :The business understanding</vt:lpstr>
      <vt:lpstr>Cont. 1st stage :The business understanding (Define objectives)</vt:lpstr>
      <vt:lpstr>Cont. 1st stage :The business understanding (Identify data sources)</vt:lpstr>
      <vt:lpstr>2nd stage :Data acquisition and understanding</vt:lpstr>
      <vt:lpstr>2nd stage :Data acquisition and understanding</vt:lpstr>
      <vt:lpstr>2nd stage :Data acquisition and understanding</vt:lpstr>
      <vt:lpstr>3rd  stage : Modeling</vt:lpstr>
      <vt:lpstr>3rd  stage : Modeling</vt:lpstr>
      <vt:lpstr>3rd  stage : Modeling</vt:lpstr>
      <vt:lpstr>3rd  stage : Modeling</vt:lpstr>
      <vt:lpstr>3rd  stage : Modeling</vt:lpstr>
      <vt:lpstr>4th stage : Deployment </vt:lpstr>
      <vt:lpstr>4th stage : Deployment </vt:lpstr>
      <vt:lpstr>5th stage : Customer acceptance </vt:lpstr>
      <vt:lpstr>5th stage : Customer acceptance </vt:lpstr>
      <vt:lpstr>Resources: Azure</vt:lpstr>
    </vt:vector>
  </TitlesOfParts>
  <Company>BOGAZICI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ethem</dc:creator>
  <cp:lastModifiedBy>Mohamed Sabet</cp:lastModifiedBy>
  <cp:revision>245</cp:revision>
  <dcterms:created xsi:type="dcterms:W3CDTF">2005-01-24T14:46:28Z</dcterms:created>
  <dcterms:modified xsi:type="dcterms:W3CDTF">2024-03-23T07:20:42Z</dcterms:modified>
</cp:coreProperties>
</file>