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8" r:id="rId8"/>
    <p:sldId id="266" r:id="rId9"/>
    <p:sldId id="279" r:id="rId10"/>
    <p:sldId id="280" r:id="rId11"/>
    <p:sldId id="281" r:id="rId12"/>
    <p:sldId id="311" r:id="rId13"/>
    <p:sldId id="312" r:id="rId14"/>
    <p:sldId id="31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303B3-8232-5F41-8FC6-B0FD92B668C7}" v="36" dt="2022-02-14T02:04:5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Main app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uncle rat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D5B5589-0D77-4274-AAFC-D9418EE6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424" y="1378021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Parameter analysis</a:t>
            </a:r>
          </a:p>
          <a:p>
            <a:endParaRPr lang="en-GB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Parameter 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/>
              <a:t>CSRF tokens should be checked</a:t>
            </a:r>
          </a:p>
          <a:p>
            <a:r>
              <a:rPr lang="en-GB" dirty="0"/>
              <a:t>JWT tokens should be checked</a:t>
            </a:r>
          </a:p>
          <a:p>
            <a:r>
              <a:rPr lang="en-GB" dirty="0"/>
              <a:t>Any URL that redirects people, even partial or in files (import) should be checked</a:t>
            </a:r>
          </a:p>
          <a:p>
            <a:r>
              <a:rPr lang="en-GB" dirty="0"/>
              <a:t>We have to test for BAC and IDOR if we see functions we should not be able to execute as a certain user</a:t>
            </a:r>
          </a:p>
          <a:p>
            <a:r>
              <a:rPr lang="en-GB" dirty="0"/>
              <a:t>Captcha’s can be bypassed</a:t>
            </a:r>
          </a:p>
          <a:p>
            <a:r>
              <a:rPr lang="en-GB" dirty="0"/>
              <a:t>Files that are gotten from local system LFI or remote system RFI</a:t>
            </a:r>
          </a:p>
          <a:p>
            <a:r>
              <a:rPr lang="en-GB" dirty="0"/>
              <a:t>SQLi but in weaker form for every CRUD action</a:t>
            </a:r>
          </a:p>
          <a:p>
            <a:r>
              <a:rPr lang="en-GB" dirty="0"/>
              <a:t>XXE in SVG,XML,DOCX,…</a:t>
            </a:r>
          </a:p>
          <a:p>
            <a:r>
              <a:rPr lang="en-GB" dirty="0"/>
              <a:t>Template injections via automated checks if you suspect templating engines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2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Parameter 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URLs that resolve get checked for SSRF</a:t>
            </a:r>
          </a:p>
          <a:p>
            <a:r>
              <a:rPr lang="en-GB" dirty="0"/>
              <a:t>Every parameter gets checked for command injection</a:t>
            </a:r>
          </a:p>
          <a:p>
            <a:r>
              <a:rPr lang="en-GB" dirty="0"/>
              <a:t>Admin panels do not mean the end, try to bypass them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  <a:p>
            <a:endParaRPr lang="en-GB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CSRF:</a:t>
            </a:r>
          </a:p>
          <a:p>
            <a:pPr lvl="1"/>
            <a:r>
              <a:rPr lang="en-GB" dirty="0"/>
              <a:t>Check if the token is present on any form it should be</a:t>
            </a:r>
          </a:p>
          <a:p>
            <a:pPr lvl="1"/>
            <a:r>
              <a:rPr lang="en-GB" dirty="0"/>
              <a:t>Server checks if the token length is correct</a:t>
            </a:r>
          </a:p>
          <a:p>
            <a:pPr lvl="1"/>
            <a:r>
              <a:rPr lang="en-GB" dirty="0"/>
              <a:t>Server checks if parameter is there</a:t>
            </a:r>
          </a:p>
          <a:p>
            <a:pPr lvl="1"/>
            <a:r>
              <a:rPr lang="en-GB" dirty="0"/>
              <a:t>Server accepts empty parameter</a:t>
            </a:r>
          </a:p>
          <a:p>
            <a:pPr lvl="1"/>
            <a:r>
              <a:rPr lang="en-GB" dirty="0"/>
              <a:t>Server accepts responds without CSRF token</a:t>
            </a:r>
          </a:p>
          <a:p>
            <a:pPr lvl="1"/>
            <a:r>
              <a:rPr lang="en-GB" dirty="0"/>
              <a:t>Token is not session bound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JWT:</a:t>
            </a:r>
          </a:p>
          <a:p>
            <a:pPr lvl="1"/>
            <a:r>
              <a:rPr lang="en-GB" dirty="0"/>
              <a:t>None-signing algorithm is allowed</a:t>
            </a:r>
          </a:p>
          <a:p>
            <a:pPr lvl="1"/>
            <a:r>
              <a:rPr lang="en-GB" dirty="0"/>
              <a:t>Secret is leaked somewhere</a:t>
            </a:r>
          </a:p>
          <a:p>
            <a:pPr lvl="1"/>
            <a:r>
              <a:rPr lang="en-GB" dirty="0"/>
              <a:t>Server never checks secret</a:t>
            </a:r>
          </a:p>
          <a:p>
            <a:pPr lvl="1"/>
            <a:r>
              <a:rPr lang="en-GB" dirty="0"/>
              <a:t>Secret is easily guessable or brute-forceable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redirect bypass:</a:t>
            </a:r>
          </a:p>
          <a:p>
            <a:pPr lvl="1"/>
            <a:r>
              <a:rPr lang="en-GB" dirty="0" err="1"/>
              <a:t>evil.com</a:t>
            </a:r>
            <a:r>
              <a:rPr lang="en-GB" dirty="0"/>
              <a:t>/</a:t>
            </a:r>
            <a:r>
              <a:rPr lang="en-GB" dirty="0" err="1"/>
              <a:t>expected.com</a:t>
            </a:r>
            <a:endParaRPr lang="en-GB" dirty="0"/>
          </a:p>
          <a:p>
            <a:pPr lvl="1"/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openRedirects</a:t>
            </a:r>
            <a:endParaRPr lang="en-GB" dirty="0"/>
          </a:p>
          <a:p>
            <a:pPr lvl="1"/>
            <a:r>
              <a:rPr lang="en-GB" dirty="0"/>
              <a:t>Hidden link open redirects</a:t>
            </a:r>
          </a:p>
          <a:p>
            <a:pPr lvl="1"/>
            <a:r>
              <a:rPr lang="en-GB" dirty="0"/>
              <a:t>Using // to bypass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https:evil.com</a:t>
            </a:r>
            <a:r>
              <a:rPr lang="en-GB" dirty="0"/>
              <a:t> (browser might correct this, filter might not catch it)</a:t>
            </a:r>
          </a:p>
          <a:p>
            <a:pPr lvl="1"/>
            <a:r>
              <a:rPr lang="en-GB" dirty="0"/>
              <a:t>/\ to bypass </a:t>
            </a:r>
          </a:p>
          <a:p>
            <a:pPr lvl="1"/>
            <a:r>
              <a:rPr lang="en-GB" dirty="0"/>
              <a:t>%00 to bypass (null byte)</a:t>
            </a:r>
          </a:p>
          <a:p>
            <a:pPr lvl="1"/>
            <a:r>
              <a:rPr lang="en-GB" dirty="0"/>
              <a:t>@ to bypass</a:t>
            </a:r>
          </a:p>
          <a:p>
            <a:pPr lvl="1"/>
            <a:r>
              <a:rPr lang="en-GB" dirty="0"/>
              <a:t>Parameter pollution (adding the same parameter twice)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BAC</a:t>
            </a:r>
          </a:p>
          <a:p>
            <a:pPr lvl="1"/>
            <a:r>
              <a:rPr lang="en-GB" dirty="0"/>
              <a:t>Test higher </a:t>
            </a:r>
            <a:r>
              <a:rPr lang="en-GB" dirty="0" err="1"/>
              <a:t>Priv</a:t>
            </a:r>
            <a:r>
              <a:rPr lang="en-GB" dirty="0"/>
              <a:t> functions should not be able to be executed by lower </a:t>
            </a:r>
            <a:r>
              <a:rPr lang="en-GB" dirty="0" err="1"/>
              <a:t>Priv</a:t>
            </a:r>
            <a:r>
              <a:rPr lang="en-GB" dirty="0"/>
              <a:t> user</a:t>
            </a:r>
          </a:p>
          <a:p>
            <a:pPr lvl="1"/>
            <a:r>
              <a:rPr lang="en-GB" dirty="0"/>
              <a:t>Test ALL user levels </a:t>
            </a:r>
          </a:p>
          <a:p>
            <a:pPr lvl="1"/>
            <a:r>
              <a:rPr lang="en-GB" dirty="0"/>
              <a:t>Test with authorise</a:t>
            </a:r>
          </a:p>
          <a:p>
            <a:pPr lvl="1"/>
            <a:r>
              <a:rPr lang="en-GB" dirty="0"/>
              <a:t>S Functions via developer console</a:t>
            </a:r>
          </a:p>
          <a:p>
            <a:pPr lvl="1"/>
            <a:r>
              <a:rPr lang="en-GB" dirty="0"/>
              <a:t>Copy and paste of URL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IDOR</a:t>
            </a:r>
          </a:p>
          <a:p>
            <a:pPr lvl="1"/>
            <a:r>
              <a:rPr lang="en-GB" dirty="0"/>
              <a:t>Test between ALL tenants (companies hosted on one server/database. Can also be divisions of companies) </a:t>
            </a:r>
          </a:p>
          <a:p>
            <a:pPr lvl="2"/>
            <a:r>
              <a:rPr lang="en-GB" dirty="0"/>
              <a:t>Test with authorise</a:t>
            </a:r>
          </a:p>
          <a:p>
            <a:pPr lvl="2"/>
            <a:r>
              <a:rPr lang="en-GB" dirty="0"/>
              <a:t>JS Functions via developer console</a:t>
            </a:r>
          </a:p>
          <a:p>
            <a:pPr lvl="2"/>
            <a:r>
              <a:rPr lang="en-GB" dirty="0"/>
              <a:t>Copy and paste of URL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Captcha bypasses</a:t>
            </a:r>
          </a:p>
          <a:p>
            <a:pPr lvl="1"/>
            <a:r>
              <a:rPr lang="en-GB" dirty="0"/>
              <a:t>Try change request method</a:t>
            </a:r>
          </a:p>
          <a:p>
            <a:pPr lvl="1"/>
            <a:r>
              <a:rPr lang="en-GB" dirty="0"/>
              <a:t>Remove the captcha param from the request</a:t>
            </a:r>
          </a:p>
          <a:p>
            <a:pPr lvl="1"/>
            <a:r>
              <a:rPr lang="en-GB" dirty="0"/>
              <a:t>leave param empty</a:t>
            </a:r>
          </a:p>
          <a:p>
            <a:pPr lvl="1"/>
            <a:r>
              <a:rPr lang="en-GB" dirty="0"/>
              <a:t>Fill in random value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4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LFI</a:t>
            </a:r>
          </a:p>
          <a:p>
            <a:pPr lvl="1"/>
            <a:r>
              <a:rPr lang="en-GB" dirty="0"/>
              <a:t>Using // to bypass</a:t>
            </a:r>
          </a:p>
          <a:p>
            <a:pPr lvl="1"/>
            <a:r>
              <a:rPr lang="en-GB" dirty="0"/>
              <a:t>/\ to bypass </a:t>
            </a:r>
          </a:p>
          <a:p>
            <a:pPr lvl="1"/>
            <a:r>
              <a:rPr lang="en-GB" dirty="0"/>
              <a:t>\\</a:t>
            </a:r>
          </a:p>
          <a:p>
            <a:pPr lvl="1"/>
            <a:r>
              <a:rPr lang="en-GB" dirty="0"/>
              <a:t>%00 to bypass (null byte)</a:t>
            </a:r>
          </a:p>
          <a:p>
            <a:pPr lvl="1"/>
            <a:r>
              <a:rPr lang="en-GB" dirty="0"/>
              <a:t>@ to bypass</a:t>
            </a:r>
          </a:p>
          <a:p>
            <a:pPr lvl="1"/>
            <a:r>
              <a:rPr lang="en-GB" dirty="0"/>
              <a:t>URL encoding</a:t>
            </a:r>
          </a:p>
          <a:p>
            <a:pPr lvl="1"/>
            <a:r>
              <a:rPr lang="en-GB" dirty="0"/>
              <a:t>double encodings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29038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How to use this document</a:t>
            </a:r>
          </a:p>
          <a:p>
            <a:r>
              <a:rPr lang="en-GB" dirty="0" err="1">
                <a:ea typeface="+mn-lt"/>
                <a:cs typeface="+mn-lt"/>
              </a:rPr>
              <a:t>Preperation</a:t>
            </a:r>
            <a:endParaRPr lang="en-US" dirty="0" err="1">
              <a:ea typeface="+mn-lt"/>
              <a:cs typeface="+mn-lt"/>
            </a:endParaRPr>
          </a:p>
          <a:p>
            <a:r>
              <a:rPr lang="en-GB" dirty="0"/>
              <a:t>Exploring the requests</a:t>
            </a:r>
          </a:p>
          <a:p>
            <a:r>
              <a:rPr lang="en-GB" dirty="0"/>
              <a:t>Parameter analysis</a:t>
            </a:r>
          </a:p>
          <a:p>
            <a:r>
              <a:rPr lang="en-GB" dirty="0"/>
              <a:t>Broken Access Control</a:t>
            </a:r>
          </a:p>
          <a:p>
            <a:r>
              <a:rPr lang="en-GB" dirty="0"/>
              <a:t>SQLi</a:t>
            </a:r>
          </a:p>
          <a:p>
            <a:r>
              <a:rPr lang="en-GB" dirty="0">
                <a:ea typeface="+mn-lt"/>
                <a:cs typeface="+mn-lt"/>
              </a:rPr>
              <a:t>Business Logic Vulnerabilities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SSRF</a:t>
            </a:r>
          </a:p>
          <a:p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A5B96-E537-412D-AC1B-E506C5A1BBC2}"/>
              </a:ext>
            </a:extLst>
          </p:cNvPr>
          <p:cNvSpPr txBox="1">
            <a:spLocks/>
          </p:cNvSpPr>
          <p:nvPr/>
        </p:nvSpPr>
        <p:spPr>
          <a:xfrm>
            <a:off x="5098993" y="2535563"/>
            <a:ext cx="4290382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OS Command injection</a:t>
            </a:r>
            <a:endParaRPr lang="en-US">
              <a:ea typeface="+mn-lt"/>
              <a:cs typeface="+mn-lt"/>
            </a:endParaRPr>
          </a:p>
          <a:p>
            <a:r>
              <a:rPr lang="en-GB" dirty="0"/>
              <a:t>CSRF</a:t>
            </a:r>
          </a:p>
          <a:p>
            <a:r>
              <a:rPr lang="en-GB" dirty="0">
                <a:ea typeface="+mn-lt"/>
                <a:cs typeface="+mn-lt"/>
              </a:rPr>
              <a:t>Finding more endpoints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22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RFI</a:t>
            </a:r>
          </a:p>
          <a:p>
            <a:pPr lvl="1"/>
            <a:r>
              <a:rPr lang="en-GB" dirty="0"/>
              <a:t>Using // to bypass</a:t>
            </a:r>
          </a:p>
          <a:p>
            <a:pPr lvl="1"/>
            <a:r>
              <a:rPr lang="en-GB" dirty="0"/>
              <a:t>/\ to bypass </a:t>
            </a:r>
          </a:p>
          <a:p>
            <a:pPr lvl="1"/>
            <a:r>
              <a:rPr lang="en-GB" dirty="0"/>
              <a:t>\\</a:t>
            </a:r>
          </a:p>
          <a:p>
            <a:pPr lvl="1"/>
            <a:r>
              <a:rPr lang="en-GB" dirty="0"/>
              <a:t>%00 to bypass (null byte)</a:t>
            </a:r>
          </a:p>
          <a:p>
            <a:pPr lvl="1"/>
            <a:r>
              <a:rPr lang="en-GB" dirty="0"/>
              <a:t>@ to bypass</a:t>
            </a:r>
          </a:p>
          <a:p>
            <a:pPr lvl="1"/>
            <a:r>
              <a:rPr lang="en-GB" dirty="0"/>
              <a:t>URL encoding</a:t>
            </a:r>
          </a:p>
          <a:p>
            <a:pPr lvl="1"/>
            <a:r>
              <a:rPr lang="en-GB" dirty="0"/>
              <a:t>double encodings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5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SQLi:</a:t>
            </a:r>
          </a:p>
          <a:p>
            <a:pPr lvl="1"/>
            <a:r>
              <a:rPr lang="en-GB" dirty="0"/>
              <a:t>‘“ to trigger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SQLmap</a:t>
            </a:r>
            <a:r>
              <a:rPr lang="en-GB" dirty="0"/>
              <a:t> </a:t>
            </a:r>
          </a:p>
          <a:p>
            <a:pPr lvl="1"/>
            <a:endParaRPr lang="en-GB" dirty="0"/>
          </a:p>
          <a:p>
            <a:r>
              <a:rPr lang="en-GB" dirty="0"/>
              <a:t>XXE:</a:t>
            </a:r>
          </a:p>
          <a:p>
            <a:pPr lvl="1"/>
            <a:r>
              <a:rPr lang="en-GB" dirty="0"/>
              <a:t>SVG files (images), DOCX/XLSX, SOAP, anything XML that renders</a:t>
            </a:r>
          </a:p>
          <a:p>
            <a:pPr lvl="1"/>
            <a:r>
              <a:rPr lang="en-GB" dirty="0"/>
              <a:t>Blind SSRF, file exfiltration, command exec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Template injections (CSTI/SST)</a:t>
            </a:r>
          </a:p>
          <a:p>
            <a:pPr lvl="1"/>
            <a:r>
              <a:rPr lang="en-GB" dirty="0"/>
              <a:t>- ${7*7}</a:t>
            </a:r>
          </a:p>
          <a:p>
            <a:pPr lvl="1"/>
            <a:r>
              <a:rPr lang="en-GB" dirty="0"/>
              <a:t>- If resolves, what templating engine</a:t>
            </a:r>
          </a:p>
          <a:p>
            <a:pPr lvl="1"/>
            <a:r>
              <a:rPr lang="en-GB" dirty="0"/>
              <a:t>- Try exploit by looking at manuals</a:t>
            </a:r>
          </a:p>
          <a:p>
            <a:pPr lvl="2"/>
            <a:r>
              <a:rPr lang="en-GB" dirty="0"/>
              <a:t>URL encode special chars ({}*)</a:t>
            </a:r>
          </a:p>
          <a:p>
            <a:pPr lvl="2"/>
            <a:r>
              <a:rPr lang="en-GB" dirty="0"/>
              <a:t>HTML entities</a:t>
            </a:r>
          </a:p>
          <a:p>
            <a:pPr lvl="2"/>
            <a:r>
              <a:rPr lang="en-GB" dirty="0"/>
              <a:t>Double encodings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Issue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SSRF</a:t>
            </a:r>
          </a:p>
          <a:p>
            <a:pPr lvl="1"/>
            <a:r>
              <a:rPr lang="en-GB" dirty="0"/>
              <a:t>SSRF against server itself</a:t>
            </a:r>
          </a:p>
          <a:p>
            <a:pPr lvl="1"/>
            <a:r>
              <a:rPr lang="en-GB" dirty="0"/>
              <a:t>SSRF against other servers on the network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Command injection</a:t>
            </a:r>
          </a:p>
          <a:p>
            <a:pPr lvl="1"/>
            <a:r>
              <a:rPr lang="en-GB" dirty="0"/>
              <a:t>Test every single parameter</a:t>
            </a:r>
          </a:p>
          <a:p>
            <a:pPr lvl="1"/>
            <a:r>
              <a:rPr lang="en-GB" dirty="0"/>
              <a:t>Make a list of commands + command separators for target OS</a:t>
            </a:r>
            <a:br>
              <a:rPr lang="en-GB" dirty="0"/>
            </a:br>
            <a:endParaRPr lang="en-GB" dirty="0"/>
          </a:p>
          <a:p>
            <a:r>
              <a:rPr lang="en-GB" dirty="0"/>
              <a:t>Admin panel bypass</a:t>
            </a:r>
          </a:p>
          <a:p>
            <a:pPr lvl="1"/>
            <a:r>
              <a:rPr lang="en-GB" dirty="0"/>
              <a:t>Try </a:t>
            </a:r>
            <a:r>
              <a:rPr lang="en-GB" dirty="0" err="1"/>
              <a:t>referr</a:t>
            </a:r>
            <a:r>
              <a:rPr lang="en-GB" dirty="0"/>
              <a:t> header  </a:t>
            </a:r>
          </a:p>
          <a:p>
            <a:pPr lvl="1"/>
            <a:r>
              <a:rPr lang="en-GB" dirty="0"/>
              <a:t>Easy username/pass</a:t>
            </a:r>
          </a:p>
          <a:p>
            <a:pPr lvl="1"/>
            <a:r>
              <a:rPr lang="en-GB" dirty="0"/>
              <a:t>Directory brute forcing for unprotected pages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Broken Access Control</a:t>
            </a:r>
          </a:p>
          <a:p>
            <a:endParaRPr lang="en-GB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Broken Access 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Some Terms</a:t>
            </a:r>
          </a:p>
          <a:p>
            <a:pPr lvl="1"/>
            <a:r>
              <a:rPr lang="en-GB" dirty="0">
                <a:ea typeface="+mn-lt"/>
                <a:cs typeface="+mn-lt"/>
              </a:rPr>
              <a:t>Account = Organisation such as google for example</a:t>
            </a:r>
          </a:p>
          <a:p>
            <a:pPr lvl="1"/>
            <a:r>
              <a:rPr lang="en-GB" dirty="0">
                <a:ea typeface="+mn-lt"/>
                <a:cs typeface="+mn-lt"/>
              </a:rPr>
              <a:t>User = Person such as an employee</a:t>
            </a:r>
          </a:p>
          <a:p>
            <a:r>
              <a:rPr lang="en-GB" dirty="0" err="1"/>
              <a:t>Preperation</a:t>
            </a:r>
          </a:p>
          <a:p>
            <a:pPr lvl="1"/>
            <a:r>
              <a:rPr lang="en-GB" dirty="0">
                <a:ea typeface="+mn-lt"/>
                <a:cs typeface="+mn-lt"/>
              </a:rPr>
              <a:t>Create 2 accounts </a:t>
            </a:r>
          </a:p>
          <a:p>
            <a:pPr lvl="1"/>
            <a:r>
              <a:rPr lang="en-GB" dirty="0">
                <a:ea typeface="+mn-lt"/>
                <a:cs typeface="+mn-lt"/>
              </a:rPr>
              <a:t>Invite at least 2 users per account</a:t>
            </a:r>
          </a:p>
          <a:p>
            <a:r>
              <a:rPr lang="en-GB" dirty="0"/>
              <a:t>Test for</a:t>
            </a:r>
          </a:p>
          <a:p>
            <a:pPr lvl="1"/>
            <a:r>
              <a:rPr lang="en-GB" dirty="0">
                <a:ea typeface="+mn-lt"/>
                <a:cs typeface="+mn-lt"/>
              </a:rPr>
              <a:t>IDOR</a:t>
            </a:r>
          </a:p>
          <a:p>
            <a:pPr lvl="2"/>
            <a:r>
              <a:rPr lang="en-GB" dirty="0">
                <a:ea typeface="+mn-lt"/>
                <a:cs typeface="+mn-lt"/>
              </a:rPr>
              <a:t>Between 2 accounts </a:t>
            </a:r>
          </a:p>
          <a:p>
            <a:pPr lvl="2"/>
            <a:r>
              <a:rPr lang="en-GB" dirty="0">
                <a:ea typeface="+mn-lt"/>
                <a:cs typeface="+mn-lt"/>
              </a:rPr>
              <a:t>Between 2 users within 1 account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Broken Access 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Test for</a:t>
            </a:r>
          </a:p>
          <a:p>
            <a:pPr lvl="1"/>
            <a:r>
              <a:rPr lang="en-GB" dirty="0">
                <a:ea typeface="+mn-lt"/>
                <a:cs typeface="+mn-lt"/>
              </a:rPr>
              <a:t>BAC</a:t>
            </a:r>
          </a:p>
          <a:p>
            <a:pPr lvl="2"/>
            <a:r>
              <a:rPr lang="en-GB" dirty="0">
                <a:ea typeface="+mn-lt"/>
                <a:cs typeface="+mn-lt"/>
              </a:rPr>
              <a:t>Between all users from all privilege levels </a:t>
            </a:r>
          </a:p>
          <a:p>
            <a:pPr lvl="2"/>
            <a:r>
              <a:rPr lang="en-GB" dirty="0">
                <a:ea typeface="+mn-lt"/>
                <a:cs typeface="+mn-lt"/>
              </a:rPr>
              <a:t>Within 1 account </a:t>
            </a:r>
          </a:p>
          <a:p>
            <a:pPr lvl="2"/>
            <a:r>
              <a:rPr lang="en-GB" dirty="0">
                <a:ea typeface="+mn-lt"/>
                <a:cs typeface="+mn-lt"/>
              </a:rPr>
              <a:t>Within 2 users from different accounts</a:t>
            </a:r>
          </a:p>
          <a:p>
            <a:r>
              <a:rPr lang="en-GB" dirty="0">
                <a:ea typeface="+mn-lt"/>
                <a:cs typeface="+mn-lt"/>
              </a:rPr>
              <a:t>Use tools</a:t>
            </a:r>
          </a:p>
          <a:p>
            <a:pPr lvl="1"/>
            <a:r>
              <a:rPr lang="en-GB" dirty="0">
                <a:ea typeface="+mn-lt"/>
                <a:cs typeface="+mn-lt"/>
              </a:rPr>
              <a:t>Authorize</a:t>
            </a:r>
          </a:p>
          <a:p>
            <a:pPr lvl="2"/>
            <a:r>
              <a:rPr lang="en-GB" dirty="0">
                <a:ea typeface="+mn-lt"/>
                <a:cs typeface="+mn-lt"/>
              </a:rPr>
              <a:t>Built for BAC testing</a:t>
            </a:r>
          </a:p>
          <a:p>
            <a:pPr lvl="2"/>
            <a:r>
              <a:rPr lang="en-GB" dirty="0">
                <a:ea typeface="+mn-lt"/>
                <a:cs typeface="+mn-lt"/>
              </a:rPr>
              <a:t>Has more </a:t>
            </a:r>
            <a:r>
              <a:rPr lang="en-GB" dirty="0" err="1">
                <a:ea typeface="+mn-lt"/>
                <a:cs typeface="+mn-lt"/>
              </a:rPr>
              <a:t>speciliased</a:t>
            </a:r>
            <a:r>
              <a:rPr lang="en-GB" dirty="0">
                <a:ea typeface="+mn-lt"/>
                <a:cs typeface="+mn-lt"/>
              </a:rPr>
              <a:t> settings</a:t>
            </a:r>
          </a:p>
          <a:p>
            <a:pPr lvl="1"/>
            <a:r>
              <a:rPr lang="en-GB" dirty="0">
                <a:ea typeface="+mn-lt"/>
                <a:cs typeface="+mn-lt"/>
              </a:rPr>
              <a:t>Auto repeater</a:t>
            </a:r>
          </a:p>
          <a:p>
            <a:pPr lvl="2"/>
            <a:r>
              <a:rPr lang="en-GB" dirty="0">
                <a:ea typeface="+mn-lt"/>
                <a:cs typeface="+mn-lt"/>
              </a:rPr>
              <a:t>Less specialised</a:t>
            </a:r>
          </a:p>
          <a:p>
            <a:pPr lvl="2"/>
            <a:r>
              <a:rPr lang="en-GB" dirty="0"/>
              <a:t>Can be customised further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SQL Injection</a:t>
            </a:r>
            <a:endParaRPr lang="en-US" dirty="0"/>
          </a:p>
          <a:p>
            <a:endParaRPr lang="en-GB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3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Test</a:t>
            </a:r>
          </a:p>
          <a:p>
            <a:pPr lvl="1"/>
            <a:r>
              <a:rPr lang="en-GB" dirty="0"/>
              <a:t>Every database read or write</a:t>
            </a:r>
          </a:p>
          <a:p>
            <a:r>
              <a:rPr lang="en-GB" dirty="0"/>
              <a:t>Basic check</a:t>
            </a:r>
          </a:p>
          <a:p>
            <a:pPr lvl="1"/>
            <a:r>
              <a:rPr lang="en-GB" dirty="0">
                <a:ea typeface="+mn-lt"/>
                <a:cs typeface="+mn-lt"/>
              </a:rPr>
              <a:t>Enter ' and " wherever you can</a:t>
            </a:r>
          </a:p>
          <a:p>
            <a:pPr lvl="1"/>
            <a:r>
              <a:rPr lang="en-GB" dirty="0"/>
              <a:t>If you get a SQL error, run </a:t>
            </a:r>
            <a:r>
              <a:rPr lang="en-GB" dirty="0" err="1"/>
              <a:t>SQLmap</a:t>
            </a:r>
          </a:p>
          <a:p>
            <a:r>
              <a:rPr lang="en-GB" dirty="0">
                <a:ea typeface="+mn-lt"/>
                <a:cs typeface="+mn-lt"/>
              </a:rPr>
              <a:t>Advanced check</a:t>
            </a:r>
          </a:p>
          <a:p>
            <a:pPr lvl="1"/>
            <a:r>
              <a:rPr lang="en-GB" dirty="0">
                <a:ea typeface="+mn-lt"/>
                <a:cs typeface="+mn-lt"/>
              </a:rPr>
              <a:t>Investigate DB systems and build wordlist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Business Logic Vulnerabilities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How to use this document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5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Business Logic 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Whatever the manual tells you not to do, do it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Mess with every single parameter and analyse results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Look for the developer restraints and try to look for edge values</a:t>
            </a:r>
          </a:p>
          <a:p>
            <a:pPr lvl="1"/>
            <a:r>
              <a:rPr lang="en-GB" dirty="0">
                <a:ea typeface="+mn-lt"/>
                <a:cs typeface="+mn-lt"/>
              </a:rPr>
              <a:t>I.E. if the developer wants us to rate from 1 to 5</a:t>
            </a:r>
          </a:p>
          <a:p>
            <a:pPr lvl="2"/>
            <a:r>
              <a:rPr lang="en-GB" dirty="0">
                <a:ea typeface="+mn-lt"/>
                <a:cs typeface="+mn-lt"/>
              </a:rPr>
              <a:t>Try 0</a:t>
            </a:r>
          </a:p>
          <a:p>
            <a:pPr lvl="2"/>
            <a:r>
              <a:rPr lang="en-GB" dirty="0">
                <a:ea typeface="+mn-lt"/>
                <a:cs typeface="+mn-lt"/>
              </a:rPr>
              <a:t>Try 6</a:t>
            </a:r>
          </a:p>
          <a:p>
            <a:pPr lvl="2"/>
            <a:r>
              <a:rPr lang="en-GB" dirty="0">
                <a:ea typeface="+mn-lt"/>
                <a:cs typeface="+mn-lt"/>
              </a:rPr>
              <a:t>Try –1</a:t>
            </a:r>
          </a:p>
          <a:p>
            <a:pPr lvl="2"/>
            <a:r>
              <a:rPr lang="en-GB" dirty="0">
                <a:ea typeface="+mn-lt"/>
                <a:cs typeface="+mn-lt"/>
              </a:rPr>
              <a:t>Try a</a:t>
            </a:r>
          </a:p>
          <a:p>
            <a:pPr lvl="2"/>
            <a:r>
              <a:rPr lang="en-GB" dirty="0">
                <a:ea typeface="+mn-lt"/>
                <a:cs typeface="+mn-lt"/>
              </a:rPr>
              <a:t>Try ...</a:t>
            </a:r>
          </a:p>
          <a:p>
            <a:r>
              <a:rPr lang="en-GB" dirty="0">
                <a:ea typeface="+mn-lt"/>
                <a:cs typeface="+mn-lt"/>
              </a:rPr>
              <a:t>Mess with the order of requests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Copy parameters from the response to the request to see if they can be changed</a:t>
            </a:r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0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Server Side Request Forgery</a:t>
            </a:r>
            <a:endParaRPr lang="en-US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Server Side Request Forgery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C8BDB9C-E562-43B0-B43C-8AD159C5D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71" y="2438673"/>
            <a:ext cx="4889808" cy="4096849"/>
          </a:xfr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9B8AD78-6359-4826-9431-B281D7D0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51" y="2441815"/>
            <a:ext cx="5493834" cy="4353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B26545-DED1-409E-8B62-835EBEFA170F}"/>
              </a:ext>
            </a:extLst>
          </p:cNvPr>
          <p:cNvCxnSpPr/>
          <p:nvPr/>
        </p:nvCxnSpPr>
        <p:spPr>
          <a:xfrm flipV="1">
            <a:off x="5090532" y="3886200"/>
            <a:ext cx="1481253" cy="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Server Side 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SSRF gives us access to internal servers we should not be able to access</a:t>
            </a:r>
          </a:p>
          <a:p>
            <a:r>
              <a:rPr lang="en-GB" dirty="0">
                <a:ea typeface="+mn-lt"/>
                <a:cs typeface="+mn-lt"/>
              </a:rPr>
              <a:t>test </a:t>
            </a:r>
          </a:p>
          <a:p>
            <a:pPr lvl="1"/>
            <a:r>
              <a:rPr lang="en-GB" dirty="0">
                <a:ea typeface="+mn-lt"/>
                <a:cs typeface="+mn-lt"/>
              </a:rPr>
              <a:t>any URL that gets resolved by the server and that we can control </a:t>
            </a:r>
          </a:p>
          <a:p>
            <a:pPr lvl="1"/>
            <a:r>
              <a:rPr lang="en-GB" dirty="0">
                <a:ea typeface="+mn-lt"/>
                <a:cs typeface="+mn-lt"/>
              </a:rPr>
              <a:t>Partial URLs in the body instead of a full URL</a:t>
            </a:r>
          </a:p>
          <a:p>
            <a:pPr lvl="1"/>
            <a:r>
              <a:rPr lang="en-GB" dirty="0">
                <a:ea typeface="+mn-lt"/>
                <a:cs typeface="+mn-lt"/>
              </a:rPr>
              <a:t>URLs within data files such as XML files or CSV files (import functionality)</a:t>
            </a:r>
          </a:p>
          <a:p>
            <a:pPr lvl="1"/>
            <a:r>
              <a:rPr lang="en-GB" dirty="0">
                <a:ea typeface="+mn-lt"/>
                <a:cs typeface="+mn-lt"/>
              </a:rPr>
              <a:t>The </a:t>
            </a:r>
            <a:r>
              <a:rPr lang="en-GB" dirty="0" err="1">
                <a:ea typeface="+mn-lt"/>
                <a:cs typeface="+mn-lt"/>
              </a:rPr>
              <a:t>referer</a:t>
            </a:r>
            <a:r>
              <a:rPr lang="en-GB" dirty="0">
                <a:ea typeface="+mn-lt"/>
                <a:cs typeface="+mn-lt"/>
              </a:rPr>
              <a:t> header can sometimes contain SSRF defects</a:t>
            </a:r>
          </a:p>
          <a:p>
            <a:r>
              <a:rPr lang="en-GB" dirty="0"/>
              <a:t>Test for</a:t>
            </a:r>
          </a:p>
          <a:p>
            <a:pPr lvl="1"/>
            <a:r>
              <a:rPr lang="en-GB" dirty="0">
                <a:ea typeface="+mn-lt"/>
                <a:cs typeface="+mn-lt"/>
              </a:rPr>
              <a:t>SSRF against the server itself</a:t>
            </a:r>
          </a:p>
          <a:p>
            <a:pPr lvl="1"/>
            <a:r>
              <a:rPr lang="en-GB" dirty="0">
                <a:ea typeface="+mn-lt"/>
                <a:cs typeface="+mn-lt"/>
              </a:rPr>
              <a:t>SSRF against other backend systems</a:t>
            </a:r>
          </a:p>
          <a:p>
            <a:pPr lvl="1"/>
            <a:r>
              <a:rPr lang="en-GB" dirty="0">
                <a:ea typeface="+mn-lt"/>
                <a:cs typeface="+mn-lt"/>
              </a:rPr>
              <a:t>Blind SSRF</a:t>
            </a:r>
            <a:endParaRPr lang="en-GB">
              <a:ea typeface="+mn-lt"/>
              <a:cs typeface="+mn-lt"/>
            </a:endParaRPr>
          </a:p>
          <a:p>
            <a:r>
              <a:rPr lang="en-GB" dirty="0"/>
              <a:t>Requires extensive knowledge of the network or brute forcing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OS Command injection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OS Command injection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64302B1-C019-461F-ACCA-F7B96094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315" y="1114621"/>
            <a:ext cx="5494075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OS Command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Input sometimes gets sent to back-end </a:t>
            </a:r>
            <a:r>
              <a:rPr lang="en-GB" dirty="0" err="1">
                <a:ea typeface="+mn-lt"/>
                <a:cs typeface="+mn-lt"/>
              </a:rPr>
              <a:t>sh</a:t>
            </a:r>
            <a:r>
              <a:rPr lang="en-GB" dirty="0">
                <a:ea typeface="+mn-lt"/>
                <a:cs typeface="+mn-lt"/>
              </a:rPr>
              <a:t> scripts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This input needs to be properly sanitised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The filtering is often blacklist based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If developer forgets one thing on blacklist, we have an entry point</a:t>
            </a:r>
          </a:p>
          <a:p>
            <a:r>
              <a:rPr lang="en-GB" dirty="0">
                <a:ea typeface="+mn-lt"/>
                <a:cs typeface="+mn-lt"/>
              </a:rPr>
              <a:t>Test</a:t>
            </a:r>
          </a:p>
          <a:p>
            <a:pPr lvl="1"/>
            <a:r>
              <a:rPr lang="en-GB" dirty="0">
                <a:ea typeface="+mn-lt"/>
                <a:cs typeface="+mn-lt"/>
              </a:rPr>
              <a:t>Combine all command separators with all commands to make list</a:t>
            </a:r>
          </a:p>
          <a:p>
            <a:pPr lvl="1"/>
            <a:r>
              <a:rPr lang="en-GB" dirty="0">
                <a:ea typeface="+mn-lt"/>
                <a:cs typeface="+mn-lt"/>
              </a:rPr>
              <a:t>Encode the list</a:t>
            </a:r>
          </a:p>
          <a:p>
            <a:pPr lvl="1"/>
            <a:r>
              <a:rPr lang="en-GB" dirty="0">
                <a:ea typeface="+mn-lt"/>
                <a:cs typeface="+mn-lt"/>
              </a:rPr>
              <a:t>Test every single parameter</a:t>
            </a:r>
          </a:p>
          <a:p>
            <a:pPr lvl="2"/>
            <a:r>
              <a:rPr lang="en-GB" dirty="0">
                <a:ea typeface="+mn-lt"/>
                <a:cs typeface="+mn-lt"/>
              </a:rPr>
              <a:t>Tool: Burp intruder + </a:t>
            </a:r>
            <a:r>
              <a:rPr lang="en-GB" dirty="0" err="1">
                <a:ea typeface="+mn-lt"/>
                <a:cs typeface="+mn-lt"/>
              </a:rPr>
              <a:t>self created</a:t>
            </a:r>
            <a:r>
              <a:rPr lang="en-GB" dirty="0">
                <a:ea typeface="+mn-lt"/>
                <a:cs typeface="+mn-lt"/>
              </a:rPr>
              <a:t> list 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CSRF</a:t>
            </a:r>
            <a:endParaRPr lang="en-US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28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CSRF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Test using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match and replace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Autorepeater</a:t>
            </a:r>
            <a:r>
              <a:rPr lang="en-GB" dirty="0">
                <a:ea typeface="+mn-lt"/>
                <a:cs typeface="+mn-lt"/>
              </a:rPr>
              <a:t> plugin in burp</a:t>
            </a:r>
          </a:p>
          <a:p>
            <a:pPr lvl="1"/>
            <a:r>
              <a:rPr lang="en-GB" dirty="0">
                <a:ea typeface="+mn-lt"/>
                <a:cs typeface="+mn-lt"/>
              </a:rPr>
              <a:t>CSRF scanner burp</a:t>
            </a: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CSRF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Match and replace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Add a match and replace rule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 Type: Request body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Match: “CSRF=*” (replace this value with how your target does CSRF tokens)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Replace: “CSRF=“ &lt;&lt; SEE NEXT SLIDE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Regex match: True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How to use this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GB" dirty="0"/>
              <a:t>Use this document with the video for the main app methodology</a:t>
            </a:r>
          </a:p>
          <a:p>
            <a:pPr>
              <a:buAutoNum type="arabicPeriod"/>
            </a:pPr>
            <a:r>
              <a:rPr lang="en-GB" dirty="0"/>
              <a:t>First go through the </a:t>
            </a:r>
            <a:r>
              <a:rPr lang="en-GB" dirty="0" err="1"/>
              <a:t>intracies</a:t>
            </a:r>
            <a:r>
              <a:rPr lang="en-GB" dirty="0"/>
              <a:t> of bug bounties section, don't skip this</a:t>
            </a:r>
          </a:p>
          <a:p>
            <a:pPr>
              <a:buAutoNum type="arabicPeriod"/>
            </a:pPr>
            <a:r>
              <a:rPr lang="en-GB" dirty="0"/>
              <a:t>Make note of what parameters are tested for what vulnerabilities</a:t>
            </a:r>
          </a:p>
          <a:p>
            <a:pPr>
              <a:buAutoNum type="arabicPeriod"/>
            </a:pPr>
            <a:r>
              <a:rPr lang="en-GB" dirty="0"/>
              <a:t>Explore the vulnerabilities in their own sections</a:t>
            </a:r>
          </a:p>
          <a:p>
            <a:pPr>
              <a:buAutoNum type="arabicPeriod"/>
            </a:pPr>
            <a:r>
              <a:rPr lang="en-GB" dirty="0"/>
              <a:t>Practice your methodology to develop an intuition</a:t>
            </a:r>
          </a:p>
          <a:p>
            <a:pPr>
              <a:buAutoNum type="arabicPeriod"/>
            </a:pPr>
            <a:r>
              <a:rPr lang="en-GB" dirty="0"/>
              <a:t>Re-read this document</a:t>
            </a:r>
          </a:p>
          <a:p>
            <a:pPr>
              <a:buAutoNum type="arabicPeriod"/>
            </a:pPr>
            <a:r>
              <a:rPr lang="en-GB" dirty="0"/>
              <a:t>Imagine all the ways in which we can create impact with these </a:t>
            </a:r>
            <a:r>
              <a:rPr lang="en-GB" dirty="0" err="1"/>
              <a:t>vulnerabilties</a:t>
            </a:r>
          </a:p>
          <a:p>
            <a:pPr>
              <a:buAutoNum type="arabicPeriod"/>
            </a:pP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8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CSRF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GB" dirty="0"/>
              <a:t>Test techniques</a:t>
            </a:r>
            <a:endParaRPr lang="en-US" dirty="0"/>
          </a:p>
          <a:p>
            <a:pPr lvl="1"/>
            <a:r>
              <a:rPr lang="en-GB" dirty="0">
                <a:ea typeface="+mn-lt"/>
                <a:cs typeface="+mn-lt"/>
              </a:rPr>
              <a:t>Remove the CSRF token from requests</a:t>
            </a:r>
          </a:p>
          <a:p>
            <a:pPr lvl="1"/>
            <a:r>
              <a:rPr lang="en-GB" dirty="0">
                <a:ea typeface="+mn-lt"/>
                <a:cs typeface="+mn-lt"/>
              </a:rPr>
              <a:t>Replace the CSRF token with a random value (for example 1)</a:t>
            </a:r>
          </a:p>
          <a:p>
            <a:pPr lvl="1"/>
            <a:r>
              <a:rPr lang="en-GB" dirty="0">
                <a:ea typeface="+mn-lt"/>
                <a:cs typeface="+mn-lt"/>
              </a:rPr>
              <a:t>Replace the CSRF token with a random token of the same restraints</a:t>
            </a:r>
          </a:p>
          <a:p>
            <a:pPr lvl="1"/>
            <a:r>
              <a:rPr lang="en-GB" dirty="0">
                <a:ea typeface="+mn-lt"/>
                <a:cs typeface="+mn-lt"/>
              </a:rPr>
              <a:t>Leave CSRF Parameter empty</a:t>
            </a:r>
          </a:p>
          <a:p>
            <a:pPr lvl="1"/>
            <a:r>
              <a:rPr lang="en-GB" dirty="0">
                <a:ea typeface="+mn-lt"/>
                <a:cs typeface="+mn-lt"/>
              </a:rPr>
              <a:t>Use a CSRF token that has been used before </a:t>
            </a:r>
          </a:p>
          <a:p>
            <a:pPr lvl="2"/>
            <a:r>
              <a:rPr lang="en-GB" dirty="0">
                <a:ea typeface="+mn-lt"/>
                <a:cs typeface="+mn-lt"/>
              </a:rPr>
              <a:t>See if you can request a CSRF by executing the call manually and use that token for the request</a:t>
            </a:r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741" y="2390923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Finding more endpoints</a:t>
            </a:r>
            <a:endParaRPr lang="en-US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30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Finding more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2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GB" dirty="0" err="1">
                <a:ea typeface="+mn-lt"/>
                <a:cs typeface="+mn-lt"/>
              </a:rPr>
              <a:t>Javascript</a:t>
            </a:r>
            <a:r>
              <a:rPr lang="en-GB" dirty="0">
                <a:ea typeface="+mn-lt"/>
                <a:cs typeface="+mn-lt"/>
              </a:rPr>
              <a:t> analysis</a:t>
            </a:r>
            <a:endParaRPr lang="en-US" dirty="0">
              <a:ea typeface="+mn-lt"/>
              <a:cs typeface="+mn-lt"/>
            </a:endParaRPr>
          </a:p>
          <a:p>
            <a:pPr marL="285750" indent="-285750"/>
            <a:r>
              <a:rPr lang="en-GB" dirty="0" err="1">
                <a:ea typeface="+mn-lt"/>
                <a:cs typeface="+mn-lt"/>
              </a:rPr>
              <a:t>Wayback</a:t>
            </a:r>
            <a:r>
              <a:rPr lang="en-GB" dirty="0">
                <a:ea typeface="+mn-lt"/>
                <a:cs typeface="+mn-lt"/>
              </a:rPr>
              <a:t> URLs</a:t>
            </a:r>
            <a:endParaRPr lang="en-US" dirty="0">
              <a:ea typeface="+mn-lt"/>
              <a:cs typeface="+mn-lt"/>
            </a:endParaRPr>
          </a:p>
          <a:p>
            <a:pPr marL="285750" indent="-285750"/>
            <a:r>
              <a:rPr lang="en-GB" dirty="0">
                <a:ea typeface="+mn-lt"/>
                <a:cs typeface="+mn-lt"/>
              </a:rPr>
              <a:t>Google </a:t>
            </a:r>
            <a:r>
              <a:rPr lang="en-GB" dirty="0" err="1">
                <a:ea typeface="+mn-lt"/>
                <a:cs typeface="+mn-lt"/>
              </a:rPr>
              <a:t>dorking</a:t>
            </a:r>
            <a:endParaRPr lang="en-US" dirty="0" err="1">
              <a:ea typeface="+mn-lt"/>
              <a:cs typeface="+mn-lt"/>
            </a:endParaRPr>
          </a:p>
          <a:p>
            <a:pPr marL="285750" indent="-285750"/>
            <a:r>
              <a:rPr lang="en-GB" dirty="0">
                <a:ea typeface="+mn-lt"/>
                <a:cs typeface="+mn-lt"/>
              </a:rPr>
              <a:t>API documentation</a:t>
            </a: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741" y="2390923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Preperation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Preperation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Manually explore your target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At least a couple of hours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Uncle rat says: 8 hours +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Keep Burp suite open in the background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 Scope set properly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dirty="0"/>
              <a:t>Will later on be used to explore the requests</a:t>
            </a:r>
          </a:p>
          <a:p>
            <a:r>
              <a:rPr lang="en-GB" dirty="0">
                <a:ea typeface="+mn-lt"/>
                <a:cs typeface="+mn-lt"/>
              </a:rPr>
              <a:t>Make a </a:t>
            </a:r>
            <a:r>
              <a:rPr lang="en-GB" dirty="0" err="1">
                <a:ea typeface="+mn-lt"/>
                <a:cs typeface="+mn-lt"/>
              </a:rPr>
              <a:t>mindmap</a:t>
            </a:r>
            <a:r>
              <a:rPr lang="en-GB" dirty="0">
                <a:ea typeface="+mn-lt"/>
                <a:cs typeface="+mn-lt"/>
              </a:rPr>
              <a:t> of the functionality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Take note of the privilege levels 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3C14A7F2-9E5E-42C0-AD26-0E5D7DEC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72" y="5240862"/>
            <a:ext cx="3839736" cy="14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Preperation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31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Read </a:t>
            </a:r>
            <a:r>
              <a:rPr lang="en-GB" b="1" dirty="0">
                <a:ea typeface="+mn-lt"/>
                <a:cs typeface="+mn-lt"/>
              </a:rPr>
              <a:t>any manual</a:t>
            </a:r>
            <a:r>
              <a:rPr lang="en-GB" dirty="0">
                <a:ea typeface="+mn-lt"/>
                <a:cs typeface="+mn-lt"/>
              </a:rPr>
              <a:t> you can find – Public info is never out of scope, so google!</a:t>
            </a:r>
          </a:p>
          <a:p>
            <a:r>
              <a:rPr lang="en-GB" dirty="0"/>
              <a:t>Register your accounts</a:t>
            </a:r>
          </a:p>
          <a:p>
            <a:pPr lvl="1"/>
            <a:r>
              <a:rPr lang="en-GB" dirty="0"/>
              <a:t>While you do use an XSS attack vector in every possible field</a:t>
            </a:r>
          </a:p>
          <a:p>
            <a:pPr lvl="2"/>
            <a:r>
              <a:rPr lang="en-GB" dirty="0">
                <a:ea typeface="+mn-lt"/>
                <a:cs typeface="+mn-lt"/>
              </a:rPr>
              <a:t>• Triggers integration issues if existent</a:t>
            </a:r>
          </a:p>
          <a:p>
            <a:pPr lvl="1"/>
            <a:r>
              <a:rPr lang="en-GB" dirty="0"/>
              <a:t>Also SSTI</a:t>
            </a:r>
          </a:p>
          <a:p>
            <a:pPr lvl="1"/>
            <a:r>
              <a:rPr lang="en-GB" dirty="0"/>
              <a:t>Ex. </a:t>
            </a:r>
            <a:r>
              <a:rPr lang="en-GB" b="1" dirty="0">
                <a:ea typeface="+mn-lt"/>
                <a:cs typeface="+mn-lt"/>
              </a:rPr>
              <a:t>&lt;</a:t>
            </a:r>
            <a:r>
              <a:rPr lang="en-GB" b="1" dirty="0" err="1">
                <a:ea typeface="+mn-lt"/>
                <a:cs typeface="+mn-lt"/>
              </a:rPr>
              <a:t>img</a:t>
            </a:r>
            <a:r>
              <a:rPr lang="en-GB" b="1" dirty="0">
                <a:ea typeface="+mn-lt"/>
                <a:cs typeface="+mn-lt"/>
              </a:rPr>
              <a:t> </a:t>
            </a:r>
            <a:r>
              <a:rPr lang="en-GB" b="1" dirty="0" err="1">
                <a:ea typeface="+mn-lt"/>
                <a:cs typeface="+mn-lt"/>
              </a:rPr>
              <a:t>src</a:t>
            </a:r>
            <a:r>
              <a:rPr lang="en-GB" b="1" dirty="0">
                <a:ea typeface="+mn-lt"/>
                <a:cs typeface="+mn-lt"/>
              </a:rPr>
              <a:t>=x&gt;’”&gt;${{7*7}}</a:t>
            </a:r>
          </a:p>
          <a:p>
            <a:pPr lvl="2"/>
            <a:r>
              <a:rPr lang="en-GB" dirty="0"/>
              <a:t>This will test for HTML injection</a:t>
            </a:r>
          </a:p>
          <a:p>
            <a:pPr lvl="2"/>
            <a:r>
              <a:rPr lang="en-GB" dirty="0"/>
              <a:t>This will test for JS context XSS</a:t>
            </a:r>
          </a:p>
          <a:p>
            <a:pPr lvl="2"/>
            <a:r>
              <a:rPr lang="en-GB" dirty="0"/>
              <a:t>This will test for HTML tag attribute injection</a:t>
            </a:r>
          </a:p>
          <a:p>
            <a:pPr lvl="2"/>
            <a:r>
              <a:rPr lang="en-GB" dirty="0"/>
              <a:t>This will test for SSTI</a:t>
            </a:r>
          </a:p>
          <a:p>
            <a:pPr lvl="2"/>
            <a:r>
              <a:rPr lang="en-GB" dirty="0"/>
              <a:t>This will test for CSTI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2A2BBE-5B97-46C4-B065-3CC7A9BE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19" y="3989265"/>
            <a:ext cx="2743200" cy="259654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E5C17D-68BE-431F-A222-3BE24608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255" y="4291245"/>
            <a:ext cx="3324921" cy="12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C9D-8E65-458C-AB28-5A9EA2B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Exploring the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7F25-D852-46F9-851B-3D8A4CA4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ED1AFB-C524-4C35-96F1-AF59FE5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51" y="4035728"/>
            <a:ext cx="2743200" cy="25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6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A2954-F727-4A00-8E56-6E9A477D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  <a:ea typeface="+mj-lt"/>
                <a:cs typeface="+mj-lt"/>
              </a:rPr>
              <a:t>Exploring the 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636A-DB53-4F2A-8707-B089C72A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Burp: Filter on all requests with parameters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Study each request and parameter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Think of what it does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Think of how to break it functionally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Does our bug have security impact if we find any?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6255E7-4ECB-4054-9AB7-F1ACD9802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99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841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1314</Words>
  <Application>Microsoft Macintosh PowerPoint</Application>
  <PresentationFormat>Widescreen</PresentationFormat>
  <Paragraphs>258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Ion Boardroom</vt:lpstr>
      <vt:lpstr>Main app methodology</vt:lpstr>
      <vt:lpstr>Agenda</vt:lpstr>
      <vt:lpstr>How to use this document </vt:lpstr>
      <vt:lpstr>How to use this document</vt:lpstr>
      <vt:lpstr>Preperation</vt:lpstr>
      <vt:lpstr>Preperation</vt:lpstr>
      <vt:lpstr>Preperation</vt:lpstr>
      <vt:lpstr>Exploring the requests</vt:lpstr>
      <vt:lpstr>Exploring the requests</vt:lpstr>
      <vt:lpstr>Parameter analysis </vt:lpstr>
      <vt:lpstr>Parameter analysis</vt:lpstr>
      <vt:lpstr>Parameter analysis</vt:lpstr>
      <vt:lpstr>Issue types </vt:lpstr>
      <vt:lpstr>Issue types</vt:lpstr>
      <vt:lpstr>Issue types</vt:lpstr>
      <vt:lpstr>Issue types</vt:lpstr>
      <vt:lpstr>Issue types</vt:lpstr>
      <vt:lpstr>Issue types</vt:lpstr>
      <vt:lpstr>Issue types</vt:lpstr>
      <vt:lpstr>Issue types</vt:lpstr>
      <vt:lpstr>Issue types</vt:lpstr>
      <vt:lpstr>Issue types</vt:lpstr>
      <vt:lpstr>Issue types</vt:lpstr>
      <vt:lpstr>Broken Access Control </vt:lpstr>
      <vt:lpstr>Broken Access Control</vt:lpstr>
      <vt:lpstr>Broken Access Control</vt:lpstr>
      <vt:lpstr>SQL Injection </vt:lpstr>
      <vt:lpstr>SQL Injection</vt:lpstr>
      <vt:lpstr>Business Logic Vulnerabilities </vt:lpstr>
      <vt:lpstr>Business Logic Vulnerabilities</vt:lpstr>
      <vt:lpstr>Server Side Request Forgery </vt:lpstr>
      <vt:lpstr>Server Side Request Forgery</vt:lpstr>
      <vt:lpstr>Server Side Request Forgery</vt:lpstr>
      <vt:lpstr>OS Command injection </vt:lpstr>
      <vt:lpstr>OS Command injection</vt:lpstr>
      <vt:lpstr>OS Command injection</vt:lpstr>
      <vt:lpstr>CSRF </vt:lpstr>
      <vt:lpstr>CSRF</vt:lpstr>
      <vt:lpstr>CSRF</vt:lpstr>
      <vt:lpstr>CSRF</vt:lpstr>
      <vt:lpstr>Finding more endpoints </vt:lpstr>
      <vt:lpstr>Finding more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wesley thijs</cp:lastModifiedBy>
  <cp:revision>561</cp:revision>
  <dcterms:created xsi:type="dcterms:W3CDTF">2021-02-10T21:40:59Z</dcterms:created>
  <dcterms:modified xsi:type="dcterms:W3CDTF">2022-02-14T02:06:18Z</dcterms:modified>
</cp:coreProperties>
</file>