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Retention %</c:v>
                </c:pt>
              </c:strCache>
            </c:strRef>
          </c:tx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Month 0</c:v>
                </c:pt>
                <c:pt idx="1">
                  <c:v>Month 1</c:v>
                </c:pt>
                <c:pt idx="2">
                  <c:v>Month 2</c:v>
                </c:pt>
                <c:pt idx="3">
                  <c:v>Month 3</c:v>
                </c:pt>
                <c:pt idx="4">
                  <c:v>Month 6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100</c:v>
                </c:pt>
                <c:pt idx="1">
                  <c:v>35</c:v>
                </c:pt>
                <c:pt idx="2">
                  <c:v>25</c:v>
                </c:pt>
                <c:pt idx="3">
                  <c:v>20</c:v>
                </c:pt>
                <c:pt idx="4">
                  <c:v>10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Customer Retention &amp; Segmentation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Cohort Analysis + RFM Clustering Insights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High early churn (~65% lost after Month 1)</a:t>
            </a:r>
          </a:p>
          <a:p>
            <a:r>
              <a:t>• Stable core customers after 3–6 months (~20–25% retained)</a:t>
            </a:r>
          </a:p>
          <a:p>
            <a:r>
              <a:t>• VIPs drive 40% of revenue but only 10% of base</a:t>
            </a:r>
          </a:p>
          <a:p>
            <a:r>
              <a:t>• Recommendation: Focus on nurturing Regulars, winning back At-Risk, and retaining VIPs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Cohort Retention Curve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1371600"/>
          <a:ext cx="73152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RFM Cluster Profiles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2286000"/>
                <a:gridCol w="1828800"/>
                <a:gridCol w="2743200"/>
              </a:tblGrid>
              <a:tr h="457200"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Profile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Revenue Contribution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A – VIPs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High R, High F, High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B – Regulars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Medium R, High F, Medium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C – At-Risk High-Value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Low R, High F, High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D – Occasionals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Medium R, Low F, Low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E – One-Time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Low R, Low F, Low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