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4"/>
  </p:sldMasterIdLst>
  <p:sldIdLst>
    <p:sldId id="29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7" r:id="rId14"/>
    <p:sldId id="311" r:id="rId15"/>
    <p:sldId id="312" r:id="rId16"/>
    <p:sldId id="313" r:id="rId17"/>
    <p:sldId id="316" r:id="rId18"/>
    <p:sldId id="318" r:id="rId19"/>
    <p:sldId id="314" r:id="rId20"/>
    <p:sldId id="31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D7EC8D-2A10-45FB-A2CF-5D63D626B711}">
          <p14:sldIdLst>
            <p14:sldId id="298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7"/>
            <p14:sldId id="311"/>
            <p14:sldId id="312"/>
            <p14:sldId id="313"/>
            <p14:sldId id="316"/>
            <p14:sldId id="318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84DA70-C731-4C70-880D-CCD4705E623C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95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74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8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671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889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83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996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66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2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7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8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4475" y="0"/>
            <a:ext cx="791380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7539" y="1422634"/>
            <a:ext cx="3285676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Image Caption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Abhishek </a:t>
            </a:r>
            <a:r>
              <a:rPr lang="en-US" sz="1600" dirty="0" err="1"/>
              <a:t>DarekaR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PGAA-4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2C4B-D956-48CD-9A73-35C94D93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08482"/>
          </a:xfrm>
        </p:spPr>
        <p:txBody>
          <a:bodyPr/>
          <a:lstStyle/>
          <a:p>
            <a:r>
              <a:rPr lang="en-IN" dirty="0"/>
              <a:t>Working of word by word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2B634-07D9-4E96-BBEA-2E313CA534E3}"/>
              </a:ext>
            </a:extLst>
          </p:cNvPr>
          <p:cNvSpPr txBox="1"/>
          <p:nvPr/>
        </p:nvSpPr>
        <p:spPr>
          <a:xfrm>
            <a:off x="3071674" y="1571348"/>
            <a:ext cx="473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00FFFF"/>
                </a:highlight>
              </a:rPr>
              <a:t>Caption Example : “Boy in Red Shirt”</a:t>
            </a:r>
          </a:p>
          <a:p>
            <a:endParaRPr lang="en-IN" dirty="0">
              <a:highlight>
                <a:srgbClr val="00FFFF"/>
              </a:highligh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8EBC30-A469-4FD5-BB0D-C8649FF4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21284"/>
              </p:ext>
            </p:extLst>
          </p:nvPr>
        </p:nvGraphicFramePr>
        <p:xfrm>
          <a:off x="1765670" y="2308767"/>
          <a:ext cx="8150688" cy="3887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211">
                  <a:extLst>
                    <a:ext uri="{9D8B030D-6E8A-4147-A177-3AD203B41FA5}">
                      <a16:colId xmlns:a16="http://schemas.microsoft.com/office/drawing/2014/main" val="761808587"/>
                    </a:ext>
                  </a:extLst>
                </a:gridCol>
                <a:gridCol w="4968245">
                  <a:extLst>
                    <a:ext uri="{9D8B030D-6E8A-4147-A177-3AD203B41FA5}">
                      <a16:colId xmlns:a16="http://schemas.microsoft.com/office/drawing/2014/main" val="4060930005"/>
                    </a:ext>
                  </a:extLst>
                </a:gridCol>
                <a:gridCol w="2015232">
                  <a:extLst>
                    <a:ext uri="{9D8B030D-6E8A-4147-A177-3AD203B41FA5}">
                      <a16:colId xmlns:a16="http://schemas.microsoft.com/office/drawing/2014/main" val="3462747478"/>
                    </a:ext>
                  </a:extLst>
                </a:gridCol>
              </a:tblGrid>
              <a:tr h="5685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9406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IMG , (“STARTDESC”)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9275"/>
                  </a:ext>
                </a:extLst>
              </a:tr>
              <a:tr h="68769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IMG , (“STARTDESC”, ”BOY”)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36175"/>
                  </a:ext>
                </a:extLst>
              </a:tr>
              <a:tr h="68769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IMG , (“STARTDESC”, ”BOY”, ”IN”)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48304"/>
                  </a:ext>
                </a:extLst>
              </a:tr>
              <a:tr h="68769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IMG , (“STARTDESC”, ”BOY”, ”IN”, ”RED”)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65100"/>
                  </a:ext>
                </a:extLst>
              </a:tr>
              <a:tr h="68769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IMG , (“STARTDESC”, ”BOY”, ”IN”, ”RED”,” SHIRT”)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36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9441-16E8-446C-B080-003ADC64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A09C-66B4-4A9D-8670-878ED0F7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9" y="781235"/>
            <a:ext cx="10392200" cy="3960393"/>
          </a:xfrm>
        </p:spPr>
        <p:txBody>
          <a:bodyPr/>
          <a:lstStyle/>
          <a:p>
            <a:r>
              <a:rPr lang="en-US" dirty="0"/>
              <a:t>The model generates a 2002 long vector with a probability distribution across all the words in the vocabulary.</a:t>
            </a:r>
          </a:p>
          <a:p>
            <a:r>
              <a:rPr lang="en-US" dirty="0"/>
              <a:t>We greedily pick the word with the highest probability to get the next word prediction.</a:t>
            </a:r>
          </a:p>
          <a:p>
            <a:r>
              <a:rPr lang="en-US" dirty="0"/>
              <a:t>This is how we pick only 1 word per Iteration.</a:t>
            </a:r>
          </a:p>
          <a:p>
            <a:r>
              <a:rPr lang="en-US" dirty="0"/>
              <a:t>This method is called Greedy Search.</a:t>
            </a:r>
          </a:p>
          <a:p>
            <a:r>
              <a:rPr lang="en-US" dirty="0"/>
              <a:t>This will continue till we either encounter “ENDDESC” in the output or we reach the MAXLEN i.e. 38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93879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0D1C-873F-4A5B-B5BC-7863AE7A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C068-8C8C-4A1E-862D-8EFEBB0B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577"/>
            <a:ext cx="10058400" cy="3951515"/>
          </a:xfrm>
        </p:spPr>
        <p:txBody>
          <a:bodyPr>
            <a:normAutofit/>
          </a:bodyPr>
          <a:lstStyle/>
          <a:p>
            <a:r>
              <a:rPr lang="en-IN" dirty="0"/>
              <a:t>We have used BLEU score to evaluate the Captions Generated by our Model.</a:t>
            </a:r>
          </a:p>
          <a:p>
            <a:r>
              <a:rPr lang="en-US" dirty="0"/>
              <a:t>Bilingual Evaluation Understudy Score (BLEU) : BLEU is a metric for evaluating a generated sentence to a reference sentence.</a:t>
            </a:r>
          </a:p>
          <a:p>
            <a:r>
              <a:rPr lang="en-US" dirty="0"/>
              <a:t>A perfect match results in a score of 1.0, whereas a perfect mismatch results in a score of 0.0.</a:t>
            </a:r>
          </a:p>
          <a:p>
            <a:r>
              <a:rPr lang="en-US" dirty="0"/>
              <a:t>The primary programming task for a BLEU implementor is to compare n-grams of the candidate with the n-grams of the reference translation and count the number of matches.</a:t>
            </a:r>
          </a:p>
          <a:p>
            <a:r>
              <a:rPr lang="en-US" dirty="0"/>
              <a:t>These matches are position-independent. The more the matches, the better the candidate translation is.</a:t>
            </a:r>
          </a:p>
          <a:p>
            <a:r>
              <a:rPr lang="en-US" dirty="0"/>
              <a:t>This is an Individual Evaluation for Each Caption Predicted, No Generic Evaluation for all the Captions (All Test Data) used in this.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8099-CA27-4082-BFB5-7C254F0A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dirty="0"/>
              <a:t>Output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C815-E0D4-48FB-9AE4-F4B4B57D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IN" dirty="0"/>
              <a:t>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4F0FE-17AF-481E-B9CE-CFF6017F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" y="2159182"/>
            <a:ext cx="11313241" cy="31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17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3E3C-C55C-4FDD-8255-0F0D9063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dirty="0"/>
              <a:t>Output of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8B4C5-8A6B-4D6B-A1AF-3AF35F81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91" y="2367614"/>
            <a:ext cx="11573205" cy="3287461"/>
          </a:xfrm>
        </p:spPr>
      </p:pic>
    </p:spTree>
    <p:extLst>
      <p:ext uri="{BB962C8B-B14F-4D97-AF65-F5344CB8AC3E}">
        <p14:creationId xmlns:p14="http://schemas.microsoft.com/office/powerpoint/2010/main" val="20301906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94AA5-F5A9-4649-ABA4-D2B8DAD6CF92}"/>
              </a:ext>
            </a:extLst>
          </p:cNvPr>
          <p:cNvSpPr txBox="1"/>
          <p:nvPr/>
        </p:nvSpPr>
        <p:spPr>
          <a:xfrm>
            <a:off x="1038687" y="2636668"/>
            <a:ext cx="797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2"/>
              </a:rPr>
              <a:t>ImgCap_Deploy</a:t>
            </a:r>
            <a:r>
              <a:rPr lang="en-IN" dirty="0">
                <a:hlinkClick r:id="rId2"/>
              </a:rPr>
              <a:t> · </a:t>
            </a:r>
            <a:r>
              <a:rPr lang="en-IN" dirty="0" err="1">
                <a:hlinkClick r:id="rId2"/>
              </a:rPr>
              <a:t>Streamlit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DA070-CDBF-466E-BFD0-23B57DDC0FAC}"/>
              </a:ext>
            </a:extLst>
          </p:cNvPr>
          <p:cNvSpPr txBox="1"/>
          <p:nvPr/>
        </p:nvSpPr>
        <p:spPr>
          <a:xfrm>
            <a:off x="1109708" y="585926"/>
            <a:ext cx="79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Deployed Model</a:t>
            </a:r>
          </a:p>
        </p:txBody>
      </p:sp>
    </p:spTree>
    <p:extLst>
      <p:ext uri="{BB962C8B-B14F-4D97-AF65-F5344CB8AC3E}">
        <p14:creationId xmlns:p14="http://schemas.microsoft.com/office/powerpoint/2010/main" val="109864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8C8B-178A-4C59-9A16-19D0C6CD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789F-8AF2-41D7-AD86-5982CD63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076747"/>
            <a:ext cx="10124768" cy="3649133"/>
          </a:xfrm>
        </p:spPr>
        <p:txBody>
          <a:bodyPr/>
          <a:lstStyle/>
          <a:p>
            <a:r>
              <a:rPr lang="en-IN" dirty="0"/>
              <a:t> Develop a General Evaluation Metric to evaluate all the Captions Generated.</a:t>
            </a:r>
          </a:p>
          <a:p>
            <a:r>
              <a:rPr lang="en-IN" dirty="0"/>
              <a:t> Using higher capacity system, we can be built to develop a :</a:t>
            </a:r>
          </a:p>
          <a:p>
            <a:r>
              <a:rPr lang="en-IN" dirty="0"/>
              <a:t>1.More complex model</a:t>
            </a:r>
          </a:p>
          <a:p>
            <a:r>
              <a:rPr lang="en-IN" dirty="0"/>
              <a:t>2.More exhaustive training</a:t>
            </a:r>
          </a:p>
          <a:p>
            <a:r>
              <a:rPr lang="en-IN" dirty="0"/>
              <a:t>3.Train on a Larger Dataset.</a:t>
            </a:r>
          </a:p>
          <a:p>
            <a:r>
              <a:rPr lang="en-IN" dirty="0"/>
              <a:t>Deploy the Model to a Cloud platform.</a:t>
            </a:r>
          </a:p>
        </p:txBody>
      </p:sp>
    </p:spTree>
    <p:extLst>
      <p:ext uri="{BB962C8B-B14F-4D97-AF65-F5344CB8AC3E}">
        <p14:creationId xmlns:p14="http://schemas.microsoft.com/office/powerpoint/2010/main" val="202241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4F01-CC70-4614-B763-18845CDC2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Thank 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7651C-5F10-49E6-BDE8-411FF550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06276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91E4-0511-47C4-B8CC-D7C5D9C0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9739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C04-0C1D-4DDE-B18A-7920619A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95" y="-628992"/>
            <a:ext cx="10058400" cy="5309446"/>
          </a:xfrm>
        </p:spPr>
        <p:txBody>
          <a:bodyPr/>
          <a:lstStyle/>
          <a:p>
            <a:r>
              <a:rPr lang="en-US" dirty="0"/>
              <a:t>To develop a system for users, which can automatically generate the description of an image.</a:t>
            </a:r>
          </a:p>
          <a:p>
            <a:r>
              <a:rPr lang="en-US" dirty="0"/>
              <a:t>Image captioning aims to automatically generate a sentence description for an image. Our project model will take an image as input and generate an English sentence as output, describing the contents of the image. </a:t>
            </a:r>
          </a:p>
          <a:p>
            <a:endParaRPr lang="en-IN" dirty="0"/>
          </a:p>
        </p:txBody>
      </p:sp>
      <p:pic>
        <p:nvPicPr>
          <p:cNvPr id="2050" name="Picture 2" descr="GitHub - danieljl/keras-image-captioning: An implementation of image  captioning in Keras">
            <a:extLst>
              <a:ext uri="{FF2B5EF4-FFF2-40B4-BE49-F238E27FC236}">
                <a16:creationId xmlns:a16="http://schemas.microsoft.com/office/drawing/2014/main" id="{6FF7C180-8525-4B1F-B525-32818A97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69" y="2841321"/>
            <a:ext cx="7042950" cy="280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725C0-6B29-47CD-AEAB-8226398D0CD3}"/>
              </a:ext>
            </a:extLst>
          </p:cNvPr>
          <p:cNvSpPr txBox="1"/>
          <p:nvPr/>
        </p:nvSpPr>
        <p:spPr>
          <a:xfrm>
            <a:off x="3613804" y="5726149"/>
            <a:ext cx="542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 of Images along with their Captions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355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9EF2-DE27-4337-B31D-B9EFD707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BD1C-5FB0-47AE-8092-6955189C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151"/>
            <a:ext cx="10058400" cy="4162424"/>
          </a:xfrm>
        </p:spPr>
        <p:txBody>
          <a:bodyPr>
            <a:normAutofit/>
          </a:bodyPr>
          <a:lstStyle/>
          <a:p>
            <a:r>
              <a:rPr lang="en-US" dirty="0"/>
              <a:t>Automatically generating captions to an image shows the understanding of the image by computers, which is a fundamental task of intelligence.</a:t>
            </a:r>
          </a:p>
          <a:p>
            <a:r>
              <a:rPr lang="en-US" dirty="0"/>
              <a:t>For a caption model it not only need to find which objects are contained in the image and also need to be able to expressing their relationships in a natural language such as English.</a:t>
            </a:r>
          </a:p>
          <a:p>
            <a:r>
              <a:rPr lang="en-US" sz="2400" b="1" dirty="0"/>
              <a:t>Some Use Cases of Image Captioning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Fed Ex</a:t>
            </a:r>
            <a:r>
              <a:rPr lang="en-US" b="0" i="0" dirty="0">
                <a:effectLst/>
                <a:latin typeface="-apple-system"/>
              </a:rPr>
              <a:t> and other courier services: Are using hand written digit recognition system from may times now to detect pin code correctly.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herit"/>
              </a:rPr>
              <a:t>Provision of captions to provide HTML header and alt attribute content to </a:t>
            </a:r>
            <a:r>
              <a:rPr lang="en-US" b="1" i="0" dirty="0">
                <a:effectLst/>
                <a:latin typeface="inherit"/>
              </a:rPr>
              <a:t>improve search engine scoring</a:t>
            </a:r>
            <a:r>
              <a:rPr lang="en-US" b="0" i="0" dirty="0">
                <a:effectLst/>
                <a:latin typeface="inherit"/>
              </a:rPr>
              <a:t> of page for search terms related to the content of the movie or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inherit"/>
              </a:rPr>
              <a:t>Aid to the Blind</a:t>
            </a:r>
            <a:r>
              <a:rPr lang="en-US" dirty="0">
                <a:latin typeface="inherit"/>
              </a:rPr>
              <a:t> : A product for blind people which will guide them travelling on roads without support of anyone else. This is done via Image-&gt; Text and then simply Text-&gt; Voice.</a:t>
            </a:r>
            <a:endParaRPr lang="en-US" b="0" i="0" dirty="0"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8596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BF32-4808-41C2-8D87-30FD0697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5DE1-B89C-44D2-96BE-89DF1A2F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used the </a:t>
            </a:r>
            <a:r>
              <a:rPr lang="en-US" dirty="0"/>
              <a:t>Flick8k_Dataset from Kaggle.</a:t>
            </a:r>
          </a:p>
          <a:p>
            <a:r>
              <a:rPr lang="en-US" dirty="0"/>
              <a:t>Contains the 7000 images : 6000 Train and 1000 Test Images.</a:t>
            </a:r>
          </a:p>
          <a:p>
            <a:r>
              <a:rPr lang="en-US" dirty="0"/>
              <a:t>For Each Image we have 5 captions describing that Image.</a:t>
            </a:r>
            <a:r>
              <a:rPr lang="en-IN" dirty="0"/>
              <a:t> So in total we have 35000 Captions</a:t>
            </a:r>
          </a:p>
          <a:p>
            <a:pPr algn="l" fontAlgn="base"/>
            <a:r>
              <a:rPr lang="en-IN" dirty="0"/>
              <a:t>The </a:t>
            </a:r>
            <a:r>
              <a:rPr lang="en-US" b="0" i="0" dirty="0">
                <a:effectLst/>
                <a:latin typeface="Inter"/>
              </a:rPr>
              <a:t>five different captions which provide clear descriptions of the salient entities and events. 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The images were chosen from six different Flickr groups, and tend not to contain any well-known people or locations, but were manually selected to depict a variety of scenes and situations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216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E6AC-E29B-4DFC-9250-705726B5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394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Mapping the Problem to a Deep Learning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48BC-242B-431F-83E2-84F3ECCA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36" y="865326"/>
            <a:ext cx="10058400" cy="3760891"/>
          </a:xfrm>
        </p:spPr>
        <p:txBody>
          <a:bodyPr/>
          <a:lstStyle/>
          <a:p>
            <a:r>
              <a:rPr lang="en-IN" dirty="0"/>
              <a:t>This will be a combination of CNN and LSTM.</a:t>
            </a:r>
          </a:p>
          <a:p>
            <a:endParaRPr lang="en-IN" dirty="0"/>
          </a:p>
          <a:p>
            <a:r>
              <a:rPr lang="en-IN" dirty="0"/>
              <a:t>Evaluation of Captions Generated : </a:t>
            </a:r>
            <a:r>
              <a:rPr lang="en-US" dirty="0"/>
              <a:t>BLEU(Bilingual Evaluation Understudy Score)</a:t>
            </a:r>
            <a:endParaRPr lang="en-IN" dirty="0"/>
          </a:p>
          <a:p>
            <a:endParaRPr lang="en-IN" dirty="0"/>
          </a:p>
        </p:txBody>
      </p:sp>
      <p:sp>
        <p:nvSpPr>
          <p:cNvPr id="4" name="AutoShape 2" descr="A hybrid CNN-LSTM model for pre-miRNA classification | Scientific Reports">
            <a:extLst>
              <a:ext uri="{FF2B5EF4-FFF2-40B4-BE49-F238E27FC236}">
                <a16:creationId xmlns:a16="http://schemas.microsoft.com/office/drawing/2014/main" id="{DF2C27B7-D9D5-446C-A581-562382579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711FE-0A49-43B2-B681-C7B06907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41" y="3449187"/>
            <a:ext cx="5878265" cy="2419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E4EB9C-1DB7-446B-9A50-2F70FC8B9AD7}"/>
              </a:ext>
            </a:extLst>
          </p:cNvPr>
          <p:cNvSpPr txBox="1"/>
          <p:nvPr/>
        </p:nvSpPr>
        <p:spPr>
          <a:xfrm>
            <a:off x="4512815" y="5869092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 + LSTM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849067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46D-C71C-415F-AD7B-DFA78D4F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A1DC-E221-46B0-9FD4-60D720CA7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80" y="1280933"/>
            <a:ext cx="10131425" cy="3649133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US" sz="1800" dirty="0"/>
              <a:t>Approach for Images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b="1" dirty="0"/>
              <a:t>CNN)</a:t>
            </a:r>
            <a:endParaRPr lang="en-US" dirty="0"/>
          </a:p>
          <a:p>
            <a:r>
              <a:rPr lang="en-US" sz="1400" dirty="0"/>
              <a:t>To encode our image features we will make use of transfer learning. </a:t>
            </a:r>
          </a:p>
          <a:p>
            <a:r>
              <a:rPr lang="en-US" sz="1400" dirty="0"/>
              <a:t>We will make use of the inceptionV3 model which has the least number of training parameters in comparison to the others and also outperforms them.</a:t>
            </a:r>
          </a:p>
          <a:p>
            <a:r>
              <a:rPr lang="en-US" sz="1400" dirty="0"/>
              <a:t>2. </a:t>
            </a:r>
            <a:r>
              <a:rPr lang="en-US" sz="1800" dirty="0"/>
              <a:t>Approach for Text</a:t>
            </a:r>
            <a:r>
              <a:rPr lang="en-US" sz="1400" dirty="0"/>
              <a:t>  </a:t>
            </a:r>
            <a:r>
              <a:rPr lang="en-US" sz="2400" dirty="0"/>
              <a:t>(</a:t>
            </a:r>
            <a:r>
              <a:rPr lang="en-US" sz="2400" b="1" dirty="0"/>
              <a:t>LSTM)</a:t>
            </a:r>
            <a:endParaRPr lang="en-US" sz="1400" dirty="0"/>
          </a:p>
          <a:p>
            <a:r>
              <a:rPr lang="en-US" sz="1400" dirty="0"/>
              <a:t>To encode our text sequence we will map every word to a 200-dimensional vector. For this will use a pre-trained Glove model. This mapping will be done in a separate layer after the input layer called the embedding layer.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1B05C-6ED7-46CB-A539-F4FA52ED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38" y="4527612"/>
            <a:ext cx="6621903" cy="17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864C-3E2E-4093-B193-9B6E7809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DEF6B6-FDC1-4B2D-82BC-893FFABEE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654" y="2141538"/>
            <a:ext cx="4263716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73421-6097-4D67-BCDA-82A4C819BEF1}"/>
              </a:ext>
            </a:extLst>
          </p:cNvPr>
          <p:cNvSpPr txBox="1"/>
          <p:nvPr/>
        </p:nvSpPr>
        <p:spPr>
          <a:xfrm>
            <a:off x="6249881" y="1837431"/>
            <a:ext cx="183767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0000"/>
                </a:highlight>
              </a:rPr>
              <a:t>Input from CNN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742B39E-E630-4E88-864F-3DD932AD27DB}"/>
              </a:ext>
            </a:extLst>
          </p:cNvPr>
          <p:cNvSpPr/>
          <p:nvPr/>
        </p:nvSpPr>
        <p:spPr>
          <a:xfrm>
            <a:off x="6897949" y="2254928"/>
            <a:ext cx="381740" cy="38174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9979F-6885-4DF8-8796-ED6A09F8ACCF}"/>
              </a:ext>
            </a:extLst>
          </p:cNvPr>
          <p:cNvSpPr txBox="1"/>
          <p:nvPr/>
        </p:nvSpPr>
        <p:spPr>
          <a:xfrm>
            <a:off x="2121767" y="2289530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0000"/>
                </a:highlight>
              </a:rPr>
              <a:t>Input Captions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F9912B-025D-47D5-B585-BF1D0E6AB1AB}"/>
              </a:ext>
            </a:extLst>
          </p:cNvPr>
          <p:cNvSpPr/>
          <p:nvPr/>
        </p:nvSpPr>
        <p:spPr>
          <a:xfrm>
            <a:off x="2439144" y="2627791"/>
            <a:ext cx="1007614" cy="23969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0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5A04-AF72-4D22-9251-355A7FD2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A6BB-D021-4BB1-82B4-CEF875A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91" y="1671551"/>
            <a:ext cx="10131425" cy="486241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1. </a:t>
            </a:r>
            <a:r>
              <a:rPr lang="en-IN" b="1" dirty="0"/>
              <a:t>Glove Embeddings</a:t>
            </a:r>
          </a:p>
          <a:p>
            <a:r>
              <a:rPr lang="en-IN" dirty="0"/>
              <a:t>I have used Glove Embeddings for dealing with the Captions.</a:t>
            </a:r>
          </a:p>
          <a:p>
            <a:r>
              <a:rPr lang="en-US" dirty="0"/>
              <a:t>For our model, we will map all the words in our words to a 200-dimension vector using Glove.</a:t>
            </a:r>
          </a:p>
          <a:p>
            <a:r>
              <a:rPr lang="en-US" dirty="0"/>
              <a:t>2. </a:t>
            </a:r>
            <a:r>
              <a:rPr lang="en-US" b="1" dirty="0"/>
              <a:t>InceptionV3</a:t>
            </a:r>
          </a:p>
          <a:p>
            <a:r>
              <a:rPr lang="en-US" dirty="0"/>
              <a:t>Removed Dense i.e. SoftMax layer as we as not interested in the output here, we just want our Image to be Vectorized. </a:t>
            </a:r>
          </a:p>
          <a:p>
            <a:r>
              <a:rPr lang="en-US" dirty="0"/>
              <a:t>For each Image we will have a image vector of 2048 after this.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We are creating a Merge model where we combine the image vector and the partial caption. Therefore our model will have 3 major steps:</a:t>
            </a:r>
          </a:p>
          <a:p>
            <a:pPr marL="0" indent="0">
              <a:buNone/>
            </a:pPr>
            <a:r>
              <a:rPr lang="en-US" dirty="0"/>
              <a:t>1.Processing the sequence from the text</a:t>
            </a:r>
          </a:p>
          <a:p>
            <a:pPr marL="0" indent="0">
              <a:buNone/>
            </a:pPr>
            <a:r>
              <a:rPr lang="en-US" dirty="0"/>
              <a:t>2.Extracting the feature vector from the image</a:t>
            </a:r>
          </a:p>
          <a:p>
            <a:pPr marL="0" indent="0">
              <a:buNone/>
            </a:pPr>
            <a:r>
              <a:rPr lang="en-US" dirty="0"/>
              <a:t>3.Decoding the output using SoftMax by concatenating the above two layers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4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04F4-39F2-4782-AF8C-FCEC8841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6170"/>
          </a:xfrm>
        </p:spPr>
        <p:txBody>
          <a:bodyPr/>
          <a:lstStyle/>
          <a:p>
            <a:r>
              <a:rPr lang="en-IN" dirty="0"/>
              <a:t>Word-By-Word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0958-59D4-4AAE-9B8E-F88F2003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012054"/>
            <a:ext cx="10058400" cy="3978044"/>
          </a:xfrm>
        </p:spPr>
        <p:txBody>
          <a:bodyPr>
            <a:normAutofit/>
          </a:bodyPr>
          <a:lstStyle/>
          <a:p>
            <a:r>
              <a:rPr lang="en-US" dirty="0"/>
              <a:t>A simpler model for generating a caption for photographs is to generate one word given both the image as input and the last word generated.</a:t>
            </a:r>
          </a:p>
          <a:p>
            <a:r>
              <a:rPr lang="en-US" dirty="0"/>
              <a:t>This model would then have to be called </a:t>
            </a:r>
            <a:r>
              <a:rPr lang="en-US" b="1" dirty="0"/>
              <a:t>recursively to generate each word in the description with previous predictions as input</a:t>
            </a:r>
            <a:r>
              <a:rPr lang="en-US" dirty="0"/>
              <a:t>.</a:t>
            </a:r>
          </a:p>
          <a:p>
            <a:r>
              <a:rPr lang="en-US" dirty="0"/>
              <a:t>Using the word as input, give the model a forced context for predicting the next word in the sequence.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FFBF9-4013-45AA-82B6-5CDCC562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7" y="3594895"/>
            <a:ext cx="7066626" cy="30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456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1038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inherit</vt:lpstr>
      <vt:lpstr>Inter</vt:lpstr>
      <vt:lpstr>Wingdings</vt:lpstr>
      <vt:lpstr>Celestial</vt:lpstr>
      <vt:lpstr>Image Caption Generation</vt:lpstr>
      <vt:lpstr>Problem Statement</vt:lpstr>
      <vt:lpstr>Motivation</vt:lpstr>
      <vt:lpstr>Data Source </vt:lpstr>
      <vt:lpstr>Mapping the Problem to a Deep Learning Problem.</vt:lpstr>
      <vt:lpstr>Approach</vt:lpstr>
      <vt:lpstr>System Architecture</vt:lpstr>
      <vt:lpstr>Key Points :</vt:lpstr>
      <vt:lpstr>Word-By-Word Model:</vt:lpstr>
      <vt:lpstr>Working of word by word model</vt:lpstr>
      <vt:lpstr>Greedy Search</vt:lpstr>
      <vt:lpstr>Evaluate the Model</vt:lpstr>
      <vt:lpstr>Output of the Model</vt:lpstr>
      <vt:lpstr>Output of the Model</vt:lpstr>
      <vt:lpstr>PowerPoint Presentation</vt:lpstr>
      <vt:lpstr>Future Scope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Generation</dc:title>
  <dc:creator>Abhishek Darekar</dc:creator>
  <cp:lastModifiedBy>Abhishek Darekar</cp:lastModifiedBy>
  <cp:revision>49</cp:revision>
  <dcterms:created xsi:type="dcterms:W3CDTF">2021-08-13T07:03:52Z</dcterms:created>
  <dcterms:modified xsi:type="dcterms:W3CDTF">2021-08-31T10:49:20Z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