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4" r:id="rId8"/>
    <p:sldId id="262" r:id="rId9"/>
    <p:sldId id="271" r:id="rId10"/>
    <p:sldId id="274" r:id="rId11"/>
    <p:sldId id="273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4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charset="-122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WRozKx3qsTm6JDeDXSKoSQ?pwd=icfm" TargetMode="External"/><Relationship Id="rId2" Type="http://schemas.openxmlformats.org/officeDocument/2006/relationships/hyperlink" Target="https://wiki.osdev.org/Main_P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8946668" cy="1375800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年秋操作系统实验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6DC25-941F-4B97-97F5-4A3AD74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1092958"/>
          </a:xfrm>
        </p:spPr>
        <p:txBody>
          <a:bodyPr/>
          <a:lstStyle/>
          <a:p>
            <a:r>
              <a:rPr lang="zh-CN" altLang="en-US" sz="4400" dirty="0"/>
              <a:t>暂定检查时间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2BF60-1D3D-44AB-BB6F-AEF335C1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856232"/>
            <a:ext cx="10852237" cy="4485183"/>
          </a:xfrm>
        </p:spPr>
        <p:txBody>
          <a:bodyPr/>
          <a:lstStyle/>
          <a:p>
            <a:r>
              <a:rPr lang="zh-CN" altLang="en-US" sz="2800" dirty="0"/>
              <a:t>第一次 第</a:t>
            </a:r>
            <a:r>
              <a:rPr lang="en-US" altLang="zh-CN" sz="2800" dirty="0"/>
              <a:t>8</a:t>
            </a:r>
            <a:r>
              <a:rPr lang="zh-CN" altLang="en-US" sz="2800" dirty="0"/>
              <a:t>周周一 </a:t>
            </a:r>
            <a:r>
              <a:rPr lang="en-US" altLang="zh-CN" sz="2800" dirty="0"/>
              <a:t>2022.10.24</a:t>
            </a:r>
          </a:p>
          <a:p>
            <a:r>
              <a:rPr lang="zh-CN" altLang="en-US" sz="2800" dirty="0"/>
              <a:t>第二次 第</a:t>
            </a:r>
            <a:r>
              <a:rPr lang="en-US" altLang="zh-CN" sz="2800" dirty="0"/>
              <a:t>11</a:t>
            </a:r>
            <a:r>
              <a:rPr lang="zh-CN" altLang="en-US" sz="2800" dirty="0"/>
              <a:t>周周一 </a:t>
            </a:r>
            <a:r>
              <a:rPr lang="en-US" altLang="zh-CN" sz="2800" dirty="0"/>
              <a:t>2022.11.14</a:t>
            </a:r>
          </a:p>
          <a:p>
            <a:r>
              <a:rPr lang="zh-CN" altLang="en-US" sz="2800" dirty="0"/>
              <a:t>第三次 第</a:t>
            </a:r>
            <a:r>
              <a:rPr lang="en-US" altLang="zh-CN" sz="2800" dirty="0"/>
              <a:t>14</a:t>
            </a:r>
            <a:r>
              <a:rPr lang="zh-CN" altLang="en-US" sz="2800" dirty="0"/>
              <a:t>周周一 </a:t>
            </a:r>
            <a:r>
              <a:rPr lang="en-US" altLang="zh-CN" sz="2800" dirty="0"/>
              <a:t>2022.12.5</a:t>
            </a:r>
          </a:p>
          <a:p>
            <a:r>
              <a:rPr lang="zh-CN" altLang="en-US" sz="2800" dirty="0"/>
              <a:t>第四次 第</a:t>
            </a:r>
            <a:r>
              <a:rPr lang="en-US" altLang="zh-CN" sz="2800" dirty="0"/>
              <a:t>16</a:t>
            </a:r>
            <a:r>
              <a:rPr lang="zh-CN" altLang="en-US" sz="2800" dirty="0"/>
              <a:t>周周五 </a:t>
            </a:r>
            <a:r>
              <a:rPr lang="en-US" altLang="zh-CN" sz="2800" dirty="0"/>
              <a:t>2021.12.23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516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2649-5683-4E1A-8F6B-0CB26841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其他问题</a:t>
            </a:r>
            <a:r>
              <a:rPr lang="en-US" altLang="zh-CN" sz="3600" dirty="0"/>
              <a:t>	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67295-392B-4960-8306-332C21421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572768"/>
            <a:ext cx="10852237" cy="4768647"/>
          </a:xfrm>
        </p:spPr>
        <p:txBody>
          <a:bodyPr/>
          <a:lstStyle/>
          <a:p>
            <a:r>
              <a:rPr lang="zh-CN" altLang="en-US" sz="2800" dirty="0"/>
              <a:t>如果某一次检查因特殊情况不能参加</a:t>
            </a:r>
            <a:endParaRPr lang="en-US" altLang="zh-CN" sz="2800" dirty="0"/>
          </a:p>
          <a:p>
            <a:pPr lvl="1"/>
            <a:r>
              <a:rPr lang="zh-CN" altLang="en-US" sz="2800" dirty="0"/>
              <a:t>提前通知助教，提前或者在检查当天另外安排时间检查作业</a:t>
            </a:r>
            <a:endParaRPr lang="en-US" altLang="zh-CN" sz="2800" dirty="0"/>
          </a:p>
          <a:p>
            <a:pPr lvl="2"/>
            <a:r>
              <a:rPr lang="zh-CN" altLang="en-US" sz="2800" dirty="0"/>
              <a:t>可以线上检查</a:t>
            </a:r>
            <a:endParaRPr lang="en-US" altLang="zh-CN" sz="2800" dirty="0"/>
          </a:p>
          <a:p>
            <a:pPr lvl="1"/>
            <a:r>
              <a:rPr lang="zh-CN" altLang="en-US" sz="2800" dirty="0"/>
              <a:t>可在之后作业的检查时间进行补查，但需扣</a:t>
            </a:r>
            <a:r>
              <a:rPr lang="en-US" altLang="zh-CN" sz="2800" dirty="0"/>
              <a:t>2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240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161288"/>
            <a:ext cx="10852237" cy="5180127"/>
          </a:xfrm>
        </p:spPr>
        <p:txBody>
          <a:bodyPr/>
          <a:lstStyle/>
          <a:p>
            <a:r>
              <a:rPr lang="zh-CN" altLang="en-US" sz="2800" dirty="0"/>
              <a:t>平台：本实验的所有软件都是跨平台的，可以在</a:t>
            </a:r>
            <a:r>
              <a:rPr lang="en-US" altLang="zh-CN" sz="2800" dirty="0"/>
              <a:t>MacOS</a:t>
            </a:r>
            <a:r>
              <a:rPr sz="2800" dirty="0"/>
              <a:t>，</a:t>
            </a:r>
            <a:r>
              <a:rPr lang="en-US" altLang="zh-CN" sz="2800" dirty="0"/>
              <a:t>Windows</a:t>
            </a:r>
            <a:r>
              <a:rPr sz="2800" dirty="0"/>
              <a:t>，</a:t>
            </a:r>
            <a:r>
              <a:rPr lang="en-US" altLang="zh-CN" sz="2800" dirty="0"/>
              <a:t>Linux</a:t>
            </a:r>
            <a:r>
              <a:rPr lang="zh-CN" altLang="en-US" sz="2800" dirty="0"/>
              <a:t>上运行。但是建议</a:t>
            </a:r>
            <a:r>
              <a:rPr sz="2800" dirty="0"/>
              <a:t>使用</a:t>
            </a:r>
            <a:r>
              <a:rPr lang="en-US" altLang="zh-CN" sz="2800" dirty="0"/>
              <a:t>Linux</a:t>
            </a:r>
            <a:r>
              <a:rPr lang="zh-CN" altLang="en-US" sz="2800" dirty="0"/>
              <a:t>（微软商店的</a:t>
            </a:r>
            <a:r>
              <a:rPr lang="en-US" altLang="zh-CN" sz="2800" dirty="0"/>
              <a:t>ubuntu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vmware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virtualbox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deepin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建议使用版本 </a:t>
            </a:r>
            <a:r>
              <a:rPr lang="en-US" altLang="zh-CN" sz="2800" dirty="0"/>
              <a:t>Ubuntu </a:t>
            </a:r>
            <a:r>
              <a:rPr lang="en-US" altLang="zh-CN" sz="3200" dirty="0"/>
              <a:t>16.04 32bit </a:t>
            </a:r>
            <a:r>
              <a:rPr lang="en-US" altLang="zh-CN" sz="2800" dirty="0"/>
              <a:t>LTS</a:t>
            </a:r>
          </a:p>
          <a:p>
            <a:r>
              <a:rPr sz="2800" dirty="0"/>
              <a:t>工具：</a:t>
            </a:r>
            <a:r>
              <a:rPr lang="en-US" altLang="zh-CN" sz="2800" dirty="0" err="1"/>
              <a:t>bochs</a:t>
            </a:r>
            <a:endParaRPr lang="en-US" altLang="zh-CN" sz="2800" dirty="0"/>
          </a:p>
          <a:p>
            <a:r>
              <a:rPr sz="2800" dirty="0"/>
              <a:t>语言：第一次实验只能使用</a:t>
            </a:r>
            <a:r>
              <a:rPr lang="en-US" altLang="zh-CN" sz="2800" dirty="0"/>
              <a:t>NASM</a:t>
            </a:r>
            <a:r>
              <a:rPr sz="2800" dirty="0"/>
              <a:t>汇编语言，之后实验可以使用</a:t>
            </a:r>
            <a:r>
              <a:rPr lang="en-US" altLang="zh-CN" sz="2800" dirty="0"/>
              <a:t>C/C++</a:t>
            </a:r>
            <a:r>
              <a:rPr sz="2800" dirty="0"/>
              <a:t>语言</a:t>
            </a:r>
            <a:endParaRPr sz="3600" dirty="0"/>
          </a:p>
          <a:p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1B061-037E-45FD-A6B1-13C27E22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43233"/>
            <a:ext cx="10852237" cy="988001"/>
          </a:xfrm>
        </p:spPr>
        <p:txBody>
          <a:bodyPr/>
          <a:lstStyle/>
          <a:p>
            <a:r>
              <a:rPr lang="zh-CN" altLang="en-US" sz="3200" dirty="0"/>
              <a:t>其他注意事项</a:t>
            </a:r>
            <a:r>
              <a:rPr lang="en-US" altLang="zh-CN" sz="3200" dirty="0"/>
              <a:t>	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65DD4-2B4F-4212-8CB6-6A238082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2" y="1288111"/>
            <a:ext cx="10852237" cy="5069207"/>
          </a:xfrm>
        </p:spPr>
        <p:txBody>
          <a:bodyPr/>
          <a:lstStyle/>
          <a:p>
            <a:r>
              <a:rPr lang="en-US" altLang="zh-CN" sz="2800" dirty="0"/>
              <a:t>Linux</a:t>
            </a:r>
            <a:r>
              <a:rPr lang="zh-CN" altLang="en-US" sz="2800" dirty="0"/>
              <a:t>虚拟机的画面是可以自适应的。</a:t>
            </a:r>
            <a:endParaRPr lang="en-US" altLang="zh-CN" sz="2800" dirty="0"/>
          </a:p>
          <a:p>
            <a:r>
              <a:rPr lang="zh-CN" altLang="en-US" sz="2800" dirty="0"/>
              <a:t>可以使用共享文件夹，在原装系统中写代码，在虚拟机中调试。</a:t>
            </a:r>
            <a:endParaRPr lang="en-US" altLang="zh-CN" sz="2800" dirty="0"/>
          </a:p>
          <a:p>
            <a:r>
              <a:rPr lang="zh-CN" altLang="en-US" sz="2800" dirty="0"/>
              <a:t>标准的方案：</a:t>
            </a:r>
            <a:endParaRPr lang="en-US" altLang="zh-CN" sz="2800" dirty="0"/>
          </a:p>
          <a:p>
            <a:pPr lvl="1"/>
            <a:r>
              <a:rPr lang="en-US" altLang="zh-CN" sz="2800" dirty="0"/>
              <a:t>virtualbox+ubuntu16.04 32</a:t>
            </a:r>
            <a:r>
              <a:rPr lang="zh-CN" altLang="en-US" sz="2800" dirty="0"/>
              <a:t>位</a:t>
            </a:r>
            <a:r>
              <a:rPr lang="en-US" altLang="zh-CN" sz="2800" dirty="0"/>
              <a:t>+</a:t>
            </a:r>
            <a:r>
              <a:rPr lang="zh-CN" altLang="en-US" sz="2800" dirty="0"/>
              <a:t>共享文件夹使用</a:t>
            </a:r>
            <a:r>
              <a:rPr lang="en-US" altLang="zh-CN" sz="2800" dirty="0" err="1"/>
              <a:t>vscode</a:t>
            </a:r>
            <a:r>
              <a:rPr lang="zh-CN" altLang="en-US" sz="2800" dirty="0"/>
              <a:t>本地开发</a:t>
            </a:r>
            <a:endParaRPr lang="en-US" altLang="zh-CN" sz="2800" dirty="0"/>
          </a:p>
          <a:p>
            <a:r>
              <a:rPr lang="zh-CN" altLang="en-US" sz="2800" dirty="0"/>
              <a:t>可以使用机房电脑，可以使用远程连接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325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dirty="0"/>
              <a:t>《 Orange’S 一个操作系统的实现》</a:t>
            </a:r>
            <a:r>
              <a:rPr sz="2400" dirty="0"/>
              <a:t>https://pan.baidu.com/s/1RH4SaOdGP60tCJ2mWNBL9A</a:t>
            </a:r>
          </a:p>
          <a:p>
            <a:r>
              <a:rPr lang="en-US" altLang="zh-CN" sz="2400" dirty="0"/>
              <a:t>《</a:t>
            </a:r>
            <a:r>
              <a:rPr sz="2400" dirty="0"/>
              <a:t>80x86汇编语言程序设计教程》 或者 其它汇编教材</a:t>
            </a:r>
          </a:p>
          <a:p>
            <a:r>
              <a:rPr sz="2400" dirty="0"/>
              <a:t>《 Introduction to NASM》、《PC Assembly Language》</a:t>
            </a:r>
          </a:p>
          <a:p>
            <a:r>
              <a:rPr sz="2400" dirty="0"/>
              <a:t>补充资料：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/>
              <a:t>http://www.jamesmolloy.co.uk/tutorial_html/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sz="2400" dirty="0">
                <a:hlinkClick r:id="rId2"/>
              </a:rPr>
              <a:t>https://wiki.osdev.org/Main_Page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altLang="zh-CN" sz="2400" dirty="0"/>
              <a:t>《</a:t>
            </a:r>
            <a:r>
              <a:rPr lang="zh-CN" altLang="en-US" sz="2400" dirty="0"/>
              <a:t>操作系统真象还原</a:t>
            </a:r>
            <a:r>
              <a:rPr lang="en-US" altLang="zh-CN" sz="2400" dirty="0"/>
              <a:t>》</a:t>
            </a:r>
            <a:r>
              <a:rPr lang="zh-CN" altLang="en-US" sz="2800" dirty="0">
                <a:hlinkClick r:id="rId3"/>
              </a:rPr>
              <a:t>操作系统真象还原</a:t>
            </a:r>
            <a:r>
              <a:rPr lang="en-US" altLang="zh-CN" sz="2800" dirty="0">
                <a:hlinkClick r:id="rId3"/>
              </a:rPr>
              <a:t>.pdf_</a:t>
            </a:r>
            <a:r>
              <a:rPr lang="zh-CN" altLang="en-US" sz="2800" dirty="0">
                <a:hlinkClick r:id="rId3"/>
              </a:rPr>
              <a:t>免费高速下载</a:t>
            </a:r>
            <a:r>
              <a:rPr lang="en-US" altLang="zh-CN" sz="2800" dirty="0">
                <a:hlinkClick r:id="rId3"/>
              </a:rPr>
              <a:t>|</a:t>
            </a:r>
            <a:r>
              <a:rPr lang="zh-CN" altLang="en-US" sz="2800" dirty="0">
                <a:hlinkClick r:id="rId3"/>
              </a:rPr>
              <a:t>百度网盘</a:t>
            </a:r>
            <a:r>
              <a:rPr lang="en-US" altLang="zh-CN" sz="2800" dirty="0">
                <a:hlinkClick r:id="rId3"/>
              </a:rPr>
              <a:t>-</a:t>
            </a:r>
            <a:r>
              <a:rPr lang="zh-CN" altLang="en-US" sz="2800" dirty="0">
                <a:hlinkClick r:id="rId3"/>
              </a:rPr>
              <a:t>分享无限制 </a:t>
            </a:r>
            <a:r>
              <a:rPr lang="en-US" altLang="zh-CN" sz="2800" dirty="0">
                <a:hlinkClick r:id="rId3"/>
              </a:rPr>
              <a:t>(baidu.com)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评分与实验内容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总评占比：</a:t>
            </a:r>
            <a:r>
              <a:rPr lang="en-US" altLang="zh-CN" sz="2800" b="1" dirty="0">
                <a:solidFill>
                  <a:srgbClr val="FF0000"/>
                </a:solidFill>
              </a:rPr>
              <a:t>40</a:t>
            </a:r>
            <a:r>
              <a:rPr sz="2800" b="1" dirty="0">
                <a:solidFill>
                  <a:srgbClr val="FF0000"/>
                </a:solidFill>
              </a:rPr>
              <a:t>分</a:t>
            </a:r>
          </a:p>
          <a:p>
            <a:r>
              <a:rPr sz="2800" dirty="0"/>
              <a:t>四次实验，权重依次递增</a:t>
            </a:r>
          </a:p>
          <a:p>
            <a:r>
              <a:rPr sz="2800" dirty="0"/>
              <a:t>实验分为编程作业和问答题两部分</a:t>
            </a:r>
          </a:p>
          <a:p>
            <a:r>
              <a:rPr sz="2800" dirty="0"/>
              <a:t>加分项：每次实验会注明</a:t>
            </a:r>
            <a:endParaRPr lang="en-US" sz="2800" dirty="0"/>
          </a:p>
          <a:p>
            <a:r>
              <a:rPr lang="zh-CN" altLang="en-US" sz="2800" dirty="0"/>
              <a:t>可以看做每次检查满分</a:t>
            </a:r>
            <a:r>
              <a:rPr lang="en-US" altLang="zh-CN" sz="2800" dirty="0"/>
              <a:t>10</a:t>
            </a:r>
            <a:r>
              <a:rPr lang="zh-CN" altLang="en-US" sz="2800" dirty="0"/>
              <a:t>分，但这并不代表总评的</a:t>
            </a:r>
            <a:r>
              <a:rPr lang="en-US" altLang="zh-CN" sz="2800" dirty="0"/>
              <a:t>10</a:t>
            </a:r>
            <a:r>
              <a:rPr lang="zh-CN" altLang="en-US" sz="2800" dirty="0"/>
              <a:t>分，最后会按照四次实验不同权重计分</a:t>
            </a:r>
            <a:endParaRPr lang="en-US" altLang="zh-CN" sz="2800" dirty="0"/>
          </a:p>
          <a:p>
            <a:r>
              <a:rPr lang="zh-CN" altLang="en-US" sz="2800" dirty="0"/>
              <a:t>每次检查的</a:t>
            </a:r>
            <a:r>
              <a:rPr lang="en-US" altLang="zh-CN" sz="2800" dirty="0"/>
              <a:t>10</a:t>
            </a:r>
            <a:r>
              <a:rPr lang="zh-CN" altLang="en-US" sz="2800" dirty="0"/>
              <a:t>分包括编程</a:t>
            </a:r>
            <a:r>
              <a:rPr lang="en-US" altLang="zh-CN" sz="2800" dirty="0"/>
              <a:t>7</a:t>
            </a:r>
            <a:r>
              <a:rPr lang="zh-CN" altLang="en-US" sz="2800" dirty="0"/>
              <a:t>分（编程附加分</a:t>
            </a:r>
            <a:r>
              <a:rPr lang="en-US" altLang="zh-CN" sz="2800" dirty="0"/>
              <a:t>1</a:t>
            </a:r>
            <a:r>
              <a:rPr lang="zh-CN" altLang="en-US" sz="2800" dirty="0"/>
              <a:t>分）和问答</a:t>
            </a:r>
            <a:r>
              <a:rPr lang="en-US" altLang="zh-CN" sz="2800" dirty="0"/>
              <a:t>3</a:t>
            </a:r>
            <a:r>
              <a:rPr lang="zh-CN" altLang="en-US" sz="2800" dirty="0"/>
              <a:t>分</a:t>
            </a:r>
            <a:endParaRPr lang="en-US" altLang="zh-CN" sz="2800" dirty="0"/>
          </a:p>
          <a:p>
            <a:r>
              <a:rPr lang="zh-CN" altLang="en-US" sz="2800" dirty="0"/>
              <a:t>每次检查得分上限为</a:t>
            </a:r>
            <a:r>
              <a:rPr lang="en-US" altLang="zh-CN" sz="2800" dirty="0"/>
              <a:t>10</a:t>
            </a:r>
            <a:r>
              <a:rPr lang="zh-CN" altLang="en-US" sz="2800" dirty="0"/>
              <a:t>分，多出部分截断</a:t>
            </a:r>
            <a:endParaRPr lang="en-US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1307592"/>
            <a:ext cx="10852236" cy="4764024"/>
          </a:xfrm>
        </p:spPr>
        <p:txBody>
          <a:bodyPr/>
          <a:lstStyle/>
          <a:p>
            <a:pPr marL="0" indent="0">
              <a:buNone/>
            </a:pPr>
            <a:r>
              <a:rPr sz="2800" dirty="0"/>
              <a:t>编程作业部分：</a:t>
            </a:r>
          </a:p>
          <a:p>
            <a:r>
              <a:rPr sz="2800" dirty="0"/>
              <a:t>当面检查代码运行:运行代码、观察输出结果、检查源码、回答助教针对源码提出的问题、修改代码并预测/解释程序行为变化。</a:t>
            </a:r>
          </a:p>
          <a:p>
            <a:r>
              <a:rPr sz="2800" dirty="0"/>
              <a:t>上传到</a:t>
            </a:r>
            <a:r>
              <a:rPr lang="en-US" altLang="zh-CN" sz="2800" dirty="0" err="1"/>
              <a:t>moodle</a:t>
            </a:r>
            <a:r>
              <a:rPr sz="2800" dirty="0"/>
              <a:t>，不上传计</a:t>
            </a:r>
            <a:r>
              <a:rPr lang="en-US" altLang="zh-CN" sz="2800" dirty="0"/>
              <a:t>0</a:t>
            </a:r>
            <a:r>
              <a:rPr sz="2800" dirty="0"/>
              <a:t>分</a:t>
            </a:r>
            <a:endParaRPr lang="en-US" sz="2800" dirty="0"/>
          </a:p>
          <a:p>
            <a:r>
              <a:rPr lang="zh-CN" altLang="en-US" sz="2800" dirty="0"/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不要抄袭！</a:t>
            </a:r>
            <a:r>
              <a:rPr lang="zh-CN" altLang="en-US" sz="2800" dirty="0"/>
              <a:t>助教会用脚本自动化测试是否有抄袭代码，一旦发现抄袭，抄袭者和被抄袭者该次作业计</a:t>
            </a:r>
            <a:r>
              <a:rPr lang="en-US" altLang="zh-CN" sz="2800" dirty="0"/>
              <a:t>0</a:t>
            </a:r>
            <a:r>
              <a:rPr lang="zh-CN" altLang="en-US" sz="2800" dirty="0"/>
              <a:t>分。</a:t>
            </a:r>
            <a:endParaRPr lang="en-US" altLang="zh-CN" sz="2800" dirty="0"/>
          </a:p>
          <a:p>
            <a:r>
              <a:rPr lang="zh-CN" altLang="en-US" sz="2800" dirty="0"/>
              <a:t>重修的同学，不要抱有侥幸心理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344168"/>
            <a:ext cx="10852237" cy="4997247"/>
          </a:xfrm>
        </p:spPr>
        <p:txBody>
          <a:bodyPr/>
          <a:lstStyle/>
          <a:p>
            <a:r>
              <a:rPr sz="3600" dirty="0"/>
              <a:t>代码运行检查标准</a:t>
            </a:r>
            <a:endParaRPr sz="2800" dirty="0"/>
          </a:p>
          <a:p>
            <a:pPr lvl="1"/>
            <a:r>
              <a:rPr sz="2800" dirty="0"/>
              <a:t>不参加检查</a:t>
            </a:r>
            <a:r>
              <a:rPr lang="en-US" altLang="zh-CN" sz="2800" dirty="0"/>
              <a:t>/</a:t>
            </a:r>
            <a:r>
              <a:rPr sz="2800" dirty="0"/>
              <a:t>没有上传代码:0分</a:t>
            </a:r>
          </a:p>
          <a:p>
            <a:pPr lvl="1"/>
            <a:r>
              <a:rPr sz="2800" dirty="0"/>
              <a:t>没有具备诚意的代码:1分</a:t>
            </a:r>
          </a:p>
          <a:p>
            <a:pPr lvl="1"/>
            <a:r>
              <a:rPr sz="2800" dirty="0"/>
              <a:t>代码运行有障碍:2~</a:t>
            </a:r>
            <a:r>
              <a:rPr lang="en-US" sz="2800" dirty="0"/>
              <a:t>6</a:t>
            </a:r>
            <a:r>
              <a:rPr sz="2800" dirty="0"/>
              <a:t>分</a:t>
            </a:r>
          </a:p>
          <a:p>
            <a:pPr lvl="1"/>
            <a:r>
              <a:rPr sz="2800" dirty="0"/>
              <a:t>代码完成所有基本功能:</a:t>
            </a:r>
            <a:r>
              <a:rPr lang="en-US" sz="2800" dirty="0"/>
              <a:t>7</a:t>
            </a:r>
            <a:r>
              <a:rPr sz="2800" dirty="0"/>
              <a:t>分</a:t>
            </a:r>
          </a:p>
          <a:p>
            <a:pPr lvl="1"/>
            <a:r>
              <a:rPr sz="2800" dirty="0"/>
              <a:t>代码完成进阶功能</a:t>
            </a:r>
            <a:r>
              <a:rPr lang="zh-CN" altLang="en-US" sz="2800" dirty="0"/>
              <a:t>（加分项）</a:t>
            </a:r>
            <a:r>
              <a:rPr sz="2800" dirty="0"/>
              <a:t>:</a:t>
            </a:r>
            <a:r>
              <a:rPr lang="en-US" sz="2800" dirty="0"/>
              <a:t>8</a:t>
            </a:r>
            <a:r>
              <a:rPr sz="2800" dirty="0"/>
              <a:t>分</a:t>
            </a:r>
          </a:p>
          <a:p>
            <a:pPr lvl="1"/>
            <a:r>
              <a:rPr sz="2800" dirty="0">
                <a:solidFill>
                  <a:srgbClr val="FF0000"/>
                </a:solidFill>
              </a:rPr>
              <a:t>不能解释代码，依据严重程度，扣1~</a:t>
            </a:r>
            <a:r>
              <a:rPr lang="en-US" sz="2800" dirty="0">
                <a:solidFill>
                  <a:srgbClr val="FF0000"/>
                </a:solidFill>
              </a:rPr>
              <a:t>7</a:t>
            </a:r>
            <a:r>
              <a:rPr sz="2800" dirty="0">
                <a:solidFill>
                  <a:srgbClr val="FF0000"/>
                </a:solidFill>
              </a:rPr>
              <a:t>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955798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682496"/>
            <a:ext cx="10852237" cy="4658919"/>
          </a:xfrm>
        </p:spPr>
        <p:txBody>
          <a:bodyPr/>
          <a:lstStyle/>
          <a:p>
            <a:r>
              <a:rPr sz="2800" dirty="0"/>
              <a:t>问答部分：</a:t>
            </a:r>
          </a:p>
          <a:p>
            <a:pPr lvl="1"/>
            <a:r>
              <a:rPr sz="2800" dirty="0"/>
              <a:t>题目会预先给出，请提前准备</a:t>
            </a:r>
          </a:p>
          <a:p>
            <a:pPr lvl="1"/>
            <a:r>
              <a:rPr lang="en-US" altLang="zh-CN" sz="2800" dirty="0"/>
              <a:t>3</a:t>
            </a:r>
            <a:r>
              <a:rPr sz="2800" dirty="0"/>
              <a:t>道题目，一次机会，每题</a:t>
            </a:r>
            <a:r>
              <a:rPr lang="en-US" altLang="zh-CN" sz="2800" dirty="0"/>
              <a:t>1</a:t>
            </a:r>
            <a:r>
              <a:rPr sz="2800" dirty="0"/>
              <a:t>分</a:t>
            </a:r>
          </a:p>
          <a:p>
            <a:pPr lvl="1"/>
            <a:r>
              <a:rPr sz="2800" dirty="0"/>
              <a:t>根据回答情况可能会出现</a:t>
            </a:r>
            <a:r>
              <a:rPr lang="en-US" altLang="zh-CN" sz="2800" dirty="0"/>
              <a:t>0.5</a:t>
            </a:r>
            <a:r>
              <a:rPr sz="2800" dirty="0"/>
              <a:t>得分</a:t>
            </a:r>
          </a:p>
          <a:p>
            <a:pPr marL="457200" lvl="1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检查与评分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121304"/>
            <a:ext cx="10852237" cy="2951980"/>
          </a:xfrm>
        </p:spPr>
        <p:txBody>
          <a:bodyPr/>
          <a:lstStyle/>
          <a:p>
            <a:r>
              <a:rPr sz="2800" dirty="0"/>
              <a:t>第一次检查时间：初步定在</a:t>
            </a:r>
            <a:r>
              <a:rPr lang="en-US" altLang="zh-CN" sz="2800" dirty="0"/>
              <a:t>10.24</a:t>
            </a:r>
            <a:r>
              <a:rPr sz="2800" dirty="0"/>
              <a:t>日晚</a:t>
            </a:r>
            <a:r>
              <a:rPr lang="en-US" altLang="zh-CN" sz="2800" dirty="0"/>
              <a:t>6:30</a:t>
            </a:r>
            <a:r>
              <a:rPr lang="zh-CN" altLang="en-US" sz="2800" dirty="0"/>
              <a:t>，时间比较紧张</a:t>
            </a:r>
            <a:endParaRPr sz="2800" dirty="0"/>
          </a:p>
          <a:p>
            <a:r>
              <a:rPr sz="2800" dirty="0"/>
              <a:t>检查同时布置下一次实验内容</a:t>
            </a:r>
            <a:endParaRPr lang="en-US" sz="2800" dirty="0"/>
          </a:p>
          <a:p>
            <a:pPr lvl="1"/>
            <a:r>
              <a:rPr lang="zh-CN" altLang="en-US" sz="2800" dirty="0"/>
              <a:t>所有课件都会放到</a:t>
            </a:r>
            <a:r>
              <a:rPr lang="en-US" altLang="zh-CN" sz="2800" dirty="0" err="1"/>
              <a:t>moodle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qq</a:t>
            </a:r>
            <a:r>
              <a:rPr lang="zh-CN" altLang="en-US" sz="2800" dirty="0"/>
              <a:t>群里</a:t>
            </a:r>
            <a:endParaRPr lang="en-US" sz="2800" dirty="0"/>
          </a:p>
          <a:p>
            <a:r>
              <a:rPr sz="2800" dirty="0"/>
              <a:t>之后每次实验时间大概为</a:t>
            </a:r>
            <a:r>
              <a:rPr lang="en-US" altLang="zh-CN" sz="2800" dirty="0"/>
              <a:t>3</a:t>
            </a:r>
            <a:r>
              <a:rPr sz="2800" dirty="0"/>
              <a:t>周</a:t>
            </a:r>
            <a:endParaRPr lang="en-US" sz="28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4D8A889-D787-45F0-BF9C-B50457381A3E}"/>
              </a:ext>
            </a:extLst>
          </p:cNvPr>
          <p:cNvSpPr txBox="1">
            <a:spLocks/>
          </p:cNvSpPr>
          <p:nvPr/>
        </p:nvSpPr>
        <p:spPr>
          <a:xfrm>
            <a:off x="669882" y="4267874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相关问题咨询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70A4E97-7769-4694-934D-E7D9E6400F58}"/>
              </a:ext>
            </a:extLst>
          </p:cNvPr>
          <p:cNvSpPr txBox="1">
            <a:spLocks/>
          </p:cNvSpPr>
          <p:nvPr/>
        </p:nvSpPr>
        <p:spPr>
          <a:xfrm>
            <a:off x="669882" y="5020056"/>
            <a:ext cx="10852237" cy="927523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有问题请在操作系统课程群内提出或在</a:t>
            </a:r>
            <a:r>
              <a:rPr lang="en-US" altLang="zh-CN" sz="2800" dirty="0" err="1"/>
              <a:t>moodle</a:t>
            </a:r>
            <a:r>
              <a:rPr lang="zh-CN" altLang="en-US" sz="2800" dirty="0"/>
              <a:t>上发帖询问助教</a:t>
            </a:r>
          </a:p>
          <a:p>
            <a:pPr marL="0" indent="0">
              <a:buFont typeface="Arial" panose="020B0604020202090204" pitchFamily="34" charset="0"/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525</Words>
  <Application>Microsoft Office PowerPoint</Application>
  <PresentationFormat>宽屏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微软雅黑</vt:lpstr>
      <vt:lpstr>Arial</vt:lpstr>
      <vt:lpstr>Office 主题​​</vt:lpstr>
      <vt:lpstr>2022年秋操作系统实验</vt:lpstr>
      <vt:lpstr>实验平台</vt:lpstr>
      <vt:lpstr>其他注意事项 </vt:lpstr>
      <vt:lpstr>参考资料</vt:lpstr>
      <vt:lpstr>评分与实验内容</vt:lpstr>
      <vt:lpstr>检查与评分</vt:lpstr>
      <vt:lpstr>检查与评分</vt:lpstr>
      <vt:lpstr>检查与评分</vt:lpstr>
      <vt:lpstr>检查与评分</vt:lpstr>
      <vt:lpstr>暂定检查时间</vt:lpstr>
      <vt:lpstr>其他问题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范 也</cp:lastModifiedBy>
  <cp:revision>84</cp:revision>
  <dcterms:created xsi:type="dcterms:W3CDTF">2019-09-25T14:10:46Z</dcterms:created>
  <dcterms:modified xsi:type="dcterms:W3CDTF">2022-09-26T11:43:09Z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