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39" r:id="rId3"/>
    <p:sldId id="441" r:id="rId4"/>
    <p:sldId id="44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4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34E"/>
    <a:srgbClr val="4E753B"/>
    <a:srgbClr val="DCDCDC"/>
    <a:srgbClr val="2E4523"/>
    <a:srgbClr val="06275E"/>
    <a:srgbClr val="0B3774"/>
    <a:srgbClr val="B88F4D"/>
    <a:srgbClr val="FFFFFF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9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请求特权级RPL（Requested Privilege Level）</a:t>
            </a:r>
            <a:endParaRPr lang="zh-CN" altLang="en-US"/>
          </a:p>
          <a:p>
            <a:r>
              <a:rPr lang="zh-CN" altLang="en-US"/>
              <a:t>表指示标志TI (Table Index)。TI为0表示描述符在GDT表中，为1表示描述符在LDT表中。</a:t>
            </a:r>
            <a:endParaRPr lang="zh-CN" altLang="en-US"/>
          </a:p>
          <a:p>
            <a:r>
              <a:rPr lang="zh-CN" altLang="en-US"/>
              <a:t>描述符索引值（Index）。用于在GDT/LDT表中索引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段描述符是GDT/LDT表中的一个数据结构项，包含了一个段的位置、大小、特权级别等信息。每个段描述符占用8字节（64位），包含了段基地址、段限长、段属性。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段基址（Base address），指定段在线性地址空间中的开始地址。基地址是线性地址，对应于段中偏移0处。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段界限，段限长（limit），是虚拟地址空间中段内最大可用偏移位置。它定义了段的长度。</a:t>
            </a:r>
            <a:endParaRPr lang="zh-CN" altLang="en-US"/>
          </a:p>
          <a:p>
            <a:r>
              <a:rPr lang="zh-CN" altLang="en-US"/>
              <a:t>段内到limit的地址范围对应线性地址中base~base+limit的范围，当偏移量大于limit则会异常。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DPL:描述符特权级。硬件会比较CPL（当前的特权级）和DPL（目标段的特权级）进行特权级的检查。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9415" y="2473960"/>
            <a:ext cx="6312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/>
              <a:t>实模式与保护模式</a:t>
            </a:r>
            <a:endParaRPr lang="zh-CN" altLang="en-US" sz="5400"/>
          </a:p>
        </p:txBody>
      </p:sp>
      <p:sp>
        <p:nvSpPr>
          <p:cNvPr id="3" name="文本框 2"/>
          <p:cNvSpPr txBox="1"/>
          <p:nvPr/>
        </p:nvSpPr>
        <p:spPr>
          <a:xfrm>
            <a:off x="7853045" y="4401820"/>
            <a:ext cx="382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黄婉红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/>
              <a:t>hwh@smail.nju.edu.cn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46405" y="1167130"/>
            <a:ext cx="116192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给出段选择子（放在段选择寄存器中）+</a:t>
            </a:r>
            <a:r>
              <a:rPr lang="en-US" sz="2400"/>
              <a:t> </a:t>
            </a:r>
            <a:r>
              <a:rPr sz="2400"/>
              <a:t>偏移量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若选择了LDT方式，则从GDTR获取GDT首地址，用LDTR中的偏移量做偏移，拿到GDT中的描述符1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从描述符1中获取LDT首地址，用段选择子中的13位做偏移，拿到LDT中的描述符2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如果合法且有权限，用描述符2中的段首地址加上</a:t>
            </a:r>
            <a:r>
              <a:rPr lang="en-US" sz="2400"/>
              <a:t>1.</a:t>
            </a:r>
            <a:r>
              <a:rPr sz="2400"/>
              <a:t>中的偏移量找到物理地址。寻址结束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7200" b="1" dirty="0">
              <a:solidFill>
                <a:srgbClr val="BD93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实模式与保护模式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17220" y="1243330"/>
            <a:ext cx="113760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实模式：基地址</a:t>
            </a:r>
            <a:r>
              <a:rPr lang="en-US" altLang="zh-CN" sz="2400"/>
              <a:t>+</a:t>
            </a:r>
            <a:r>
              <a:rPr lang="zh-CN" altLang="en-US" sz="2400"/>
              <a:t>偏移量可以直接获得物理地址的模式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缺点：非常不安全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保护模式：不能直接拿到物理地址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需要进行地址转换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从</a:t>
            </a:r>
            <a:r>
              <a:rPr lang="en-US" altLang="zh-CN" sz="2400"/>
              <a:t>80286</a:t>
            </a:r>
            <a:r>
              <a:rPr lang="zh-CN" altLang="en-US" sz="2400"/>
              <a:t>开始，是现代操作系统的主要模式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4869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逻辑地址转线性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1207135"/>
            <a:ext cx="8017510" cy="4840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选择子</a:t>
            </a:r>
            <a:endParaRPr lang="zh-CN" altLang="en-US" sz="3200"/>
          </a:p>
        </p:txBody>
      </p:sp>
      <p:pic>
        <p:nvPicPr>
          <p:cNvPr id="100" name="图片 99"/>
          <p:cNvPicPr/>
          <p:nvPr/>
        </p:nvPicPr>
        <p:blipFill>
          <a:blip r:embed="rId1"/>
          <a:srcRect r="365" b="33275"/>
          <a:stretch>
            <a:fillRect/>
          </a:stretch>
        </p:blipFill>
        <p:spPr>
          <a:xfrm>
            <a:off x="2044065" y="4837430"/>
            <a:ext cx="8103235" cy="1710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5465" y="1016000"/>
            <a:ext cx="9883140" cy="139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选择子共</a:t>
            </a:r>
            <a:r>
              <a:rPr lang="en-US" altLang="zh-CN" sz="2400"/>
              <a:t>16</a:t>
            </a:r>
            <a:r>
              <a:rPr lang="zh-CN" altLang="en-US" sz="2400"/>
              <a:t>位，放在段选择寄存器里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低</a:t>
            </a:r>
            <a:r>
              <a:rPr lang="en-US" altLang="zh-CN" sz="2400"/>
              <a:t>2</a:t>
            </a:r>
            <a:r>
              <a:rPr lang="zh-CN" altLang="en-US" sz="2400"/>
              <a:t>位表示请求特权级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位表示选择</a:t>
            </a:r>
            <a:r>
              <a:rPr lang="en-US" altLang="zh-CN" sz="2400"/>
              <a:t>GDT</a:t>
            </a:r>
            <a:r>
              <a:rPr lang="zh-CN" altLang="en-US" sz="2400"/>
              <a:t>还是</a:t>
            </a:r>
            <a:r>
              <a:rPr lang="en-US" altLang="zh-CN" sz="2400"/>
              <a:t>LDT</a:t>
            </a:r>
            <a:r>
              <a:rPr lang="zh-CN" altLang="en-US" sz="2400"/>
              <a:t>方式</a:t>
            </a:r>
            <a:endParaRPr lang="zh-CN" altLang="en-US" sz="2400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高</a:t>
            </a:r>
            <a:r>
              <a:rPr lang="en-US" altLang="zh-CN" sz="2400"/>
              <a:t>13</a:t>
            </a:r>
            <a:r>
              <a:rPr lang="zh-CN" altLang="en-US" sz="2400"/>
              <a:t>位表示在描述符表中的偏移</a:t>
            </a:r>
            <a:endParaRPr lang="zh-CN" altLang="en-US" sz="2400"/>
          </a:p>
          <a:p>
            <a:pPr marL="742950" lvl="1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故描述符表的项数最多是</a:t>
            </a:r>
            <a:r>
              <a:rPr lang="en-US" altLang="zh-CN" sz="2400"/>
              <a:t>2</a:t>
            </a:r>
            <a:r>
              <a:rPr lang="zh-CN" altLang="en-US" sz="2400"/>
              <a:t>的</a:t>
            </a:r>
            <a:r>
              <a:rPr lang="en-US" altLang="zh-CN" sz="2400"/>
              <a:t>13</a:t>
            </a:r>
            <a:r>
              <a:rPr lang="zh-CN" altLang="en-US" sz="2400"/>
              <a:t>次方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段描述符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198245"/>
            <a:ext cx="10109835" cy="501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与</a:t>
            </a:r>
            <a:r>
              <a:rPr lang="en-US" altLang="zh-CN" sz="3200"/>
              <a:t>LDT</a:t>
            </a:r>
            <a:r>
              <a:rPr lang="zh-CN" altLang="en-US" sz="3200"/>
              <a:t>，</a:t>
            </a:r>
            <a:r>
              <a:rPr lang="en-US" altLang="zh-CN" sz="3200"/>
              <a:t>GDTR</a:t>
            </a:r>
            <a:r>
              <a:rPr lang="zh-CN" altLang="en-US" sz="3200"/>
              <a:t>与</a:t>
            </a:r>
            <a:r>
              <a:rPr lang="en-US" altLang="zh-CN" sz="3200"/>
              <a:t>LDTR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482600" y="1240155"/>
            <a:ext cx="11226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GDT</a:t>
            </a:r>
            <a:r>
              <a:rPr lang="zh-CN" altLang="en-US" sz="2400"/>
              <a:t>：全局描述符表，是全局唯一的。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存放一些公用的描述符，和包含</a:t>
            </a:r>
            <a:r>
              <a:rPr lang="zh-CN" altLang="en-US" sz="2400" b="1"/>
              <a:t>各进程局部描述符表</a:t>
            </a:r>
            <a:r>
              <a:rPr lang="zh-CN" altLang="en-US" sz="2400"/>
              <a:t>首地址的描述符。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LDT</a:t>
            </a:r>
            <a:r>
              <a:rPr lang="zh-CN" altLang="en-US" sz="2400"/>
              <a:t>：局部描述符表，每个进程都可以有一个。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存放本进程内使用的描述符。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GDTR</a:t>
            </a:r>
            <a:r>
              <a:rPr lang="zh-CN" altLang="en-US" sz="2400"/>
              <a:t>：</a:t>
            </a:r>
            <a:r>
              <a:rPr lang="en-US" altLang="zh-CN" sz="2400"/>
              <a:t>48</a:t>
            </a:r>
            <a:r>
              <a:rPr lang="zh-CN" altLang="en-US" sz="2400"/>
              <a:t>位寄存器，高</a:t>
            </a:r>
            <a:r>
              <a:rPr lang="en-US" altLang="zh-CN" sz="2400"/>
              <a:t>32</a:t>
            </a:r>
            <a:r>
              <a:rPr lang="zh-CN" altLang="en-US" sz="2400"/>
              <a:t>位放置</a:t>
            </a:r>
            <a:r>
              <a:rPr lang="en-US" altLang="zh-CN" sz="2400"/>
              <a:t>GDT</a:t>
            </a:r>
            <a:r>
              <a:rPr lang="zh-CN" altLang="en-US" sz="2400"/>
              <a:t>首地址，低</a:t>
            </a:r>
            <a:r>
              <a:rPr lang="en-US" altLang="zh-CN" sz="2400"/>
              <a:t>16</a:t>
            </a:r>
            <a:r>
              <a:rPr lang="zh-CN" altLang="en-US" sz="2400"/>
              <a:t>位放置</a:t>
            </a:r>
            <a:r>
              <a:rPr lang="en-US" altLang="zh-CN" sz="2400"/>
              <a:t>GDT</a:t>
            </a:r>
            <a:r>
              <a:rPr lang="zh-CN" altLang="en-US" sz="2400"/>
              <a:t>限长</a:t>
            </a:r>
            <a:endParaRPr lang="zh-CN" altLang="en-US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限长决定了可寻址的大小，注意低</a:t>
            </a:r>
            <a:r>
              <a:rPr lang="en-US" altLang="zh-CN" sz="2400"/>
              <a:t>16</a:t>
            </a:r>
            <a:r>
              <a:rPr lang="zh-CN" altLang="en-US" sz="2400"/>
              <a:t>位放的不是选择子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LDTR</a:t>
            </a:r>
            <a:r>
              <a:rPr lang="zh-CN" altLang="en-US" sz="2400"/>
              <a:t>：</a:t>
            </a:r>
            <a:r>
              <a:rPr lang="en-US" altLang="zh-CN" sz="2400"/>
              <a:t>16</a:t>
            </a:r>
            <a:r>
              <a:rPr lang="zh-CN" altLang="en-US" sz="2400"/>
              <a:t>位寄存器，放置一个特殊的选择子，用于查找当前进程的</a:t>
            </a:r>
            <a:r>
              <a:rPr lang="en-US" altLang="zh-CN" sz="2400"/>
              <a:t>LDT</a:t>
            </a:r>
            <a:r>
              <a:rPr lang="zh-CN" altLang="en-US" sz="2400"/>
              <a:t>首地址。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1138555"/>
            <a:ext cx="10478770" cy="5085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82600" y="1225550"/>
            <a:ext cx="112268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sz="2400"/>
              <a:t>给出段选择子（放在段选择寄存器里）+</a:t>
            </a:r>
            <a:r>
              <a:rPr lang="en-US" sz="2400"/>
              <a:t> </a:t>
            </a:r>
            <a:r>
              <a:rPr sz="2400"/>
              <a:t>偏移量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sz="2400"/>
              <a:t>若选择了GDT方式，则从GDTR获取GDT首地址，用段选择子中的13位做偏</a:t>
            </a:r>
            <a:r>
              <a:rPr lang="en-US" sz="2400"/>
              <a:t>	</a:t>
            </a:r>
            <a:r>
              <a:rPr sz="2400"/>
              <a:t>移，拿到GDT中的描述符</a:t>
            </a:r>
            <a:endParaRPr sz="2400"/>
          </a:p>
          <a:p>
            <a:pPr marL="457200" indent="-457200" fontAlgn="auto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sz="2400"/>
              <a:t>如果合法且有权限，用描述符中的段首地址加上</a:t>
            </a:r>
            <a:r>
              <a:rPr lang="en-US" sz="2400"/>
              <a:t>1.</a:t>
            </a:r>
            <a:r>
              <a:rPr sz="2400"/>
              <a:t>中的偏移量找到物理地址</a:t>
            </a:r>
            <a:r>
              <a:rPr lang="en-US" sz="2400"/>
              <a:t>, 	</a:t>
            </a:r>
            <a:r>
              <a:rPr sz="2400"/>
              <a:t>寻址结束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5430" y="342900"/>
            <a:ext cx="1128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LDT</a:t>
            </a:r>
            <a:r>
              <a:rPr lang="zh-CN" altLang="en-US" sz="3200"/>
              <a:t>查询物理</a:t>
            </a:r>
            <a:r>
              <a:rPr lang="zh-CN" altLang="en-US" sz="3200"/>
              <a:t>地址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292225"/>
            <a:ext cx="10384155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PP_MARK_KEY" val="db235a59-37fc-4289-a43d-0bb86e1fb7ed"/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黄婉红</cp:lastModifiedBy>
  <cp:revision>484</cp:revision>
  <dcterms:created xsi:type="dcterms:W3CDTF">2019-06-19T02:08:00Z</dcterms:created>
  <dcterms:modified xsi:type="dcterms:W3CDTF">2022-10-17T01:08:06Z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CFA1CC7F3E0C4D2393CD236243C13FAB</vt:lpwstr>
  </property>
</Properties>
</file>