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5" r:id="rId3"/>
    <p:sldId id="437" r:id="rId4"/>
    <p:sldId id="438" r:id="rId5"/>
    <p:sldId id="439" r:id="rId6"/>
    <p:sldId id="451" r:id="rId7"/>
    <p:sldId id="450" r:id="rId8"/>
    <p:sldId id="448" r:id="rId9"/>
    <p:sldId id="449" r:id="rId10"/>
    <p:sldId id="441" r:id="rId11"/>
    <p:sldId id="442" r:id="rId12"/>
    <p:sldId id="446" r:id="rId13"/>
    <p:sldId id="43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7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/>
    <p:restoredTop sz="83356" autoAdjust="0"/>
  </p:normalViewPr>
  <p:slideViewPr>
    <p:cSldViewPr showGuides="1">
      <p:cViewPr varScale="1">
        <p:scale>
          <a:sx n="108" d="100"/>
          <a:sy n="108" d="100"/>
        </p:scale>
        <p:origin x="2112" y="192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aiduboy/p/759371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donlii/article/details/877907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ar</a:t>
            </a:r>
            <a:r>
              <a:rPr kumimoji="1" lang="zh-CN" altLang="en-US" dirty="0"/>
              <a:t>命令详情可参考</a:t>
            </a:r>
            <a:r>
              <a:rPr lang="fr-FR" altLang="zh-CN" dirty="0">
                <a:hlinkClick r:id="rId3"/>
              </a:rPr>
              <a:t>linux </a:t>
            </a:r>
            <a:r>
              <a:rPr lang="zh-CN" altLang="en-US" dirty="0">
                <a:hlinkClick r:id="rId3"/>
              </a:rPr>
              <a:t>静态库 </a:t>
            </a:r>
            <a:r>
              <a:rPr lang="fr-FR" altLang="zh-CN" dirty="0">
                <a:hlinkClick r:id="rId3"/>
              </a:rPr>
              <a:t>ar</a:t>
            </a:r>
            <a:r>
              <a:rPr lang="zh-CN" altLang="en-US" dirty="0">
                <a:hlinkClick r:id="rId3"/>
              </a:rPr>
              <a:t>命令用法 </a:t>
            </a:r>
            <a:r>
              <a:rPr lang="en-US" altLang="zh-CN" dirty="0">
                <a:hlinkClick r:id="rId3"/>
              </a:rPr>
              <a:t>- _</a:t>
            </a:r>
            <a:r>
              <a:rPr lang="zh-CN" altLang="en-US" dirty="0">
                <a:hlinkClick r:id="rId3"/>
              </a:rPr>
              <a:t>小百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</a:t>
            </a:r>
            <a:r>
              <a:rPr lang="fr-FR" altLang="zh-CN" dirty="0">
                <a:hlinkClick r:id="rId3"/>
              </a:rPr>
              <a:t>cnblogs.com)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符号解析主要使用</a:t>
            </a:r>
            <a:r>
              <a:rPr kumimoji="1" lang="en-US" altLang="zh-CN" dirty="0"/>
              <a:t>elf</a:t>
            </a:r>
            <a:r>
              <a:rPr kumimoji="1" lang="zh-CN" altLang="en-US" dirty="0"/>
              <a:t>里面的符号表节来完成</a:t>
            </a:r>
            <a:endParaRPr kumimoji="1" lang="en-US" altLang="zh-CN" dirty="0"/>
          </a:p>
          <a:p>
            <a:r>
              <a:rPr kumimoji="1" lang="en-US" altLang="zh-CN" dirty="0"/>
              <a:t>Elf</a:t>
            </a:r>
            <a:r>
              <a:rPr kumimoji="1" lang="zh-CN" altLang="en-US" dirty="0"/>
              <a:t>格式文件符号表参考博客</a:t>
            </a:r>
            <a:r>
              <a:rPr lang="fr-FR" altLang="zh-CN" dirty="0">
                <a:hlinkClick r:id="rId3"/>
              </a:rPr>
              <a:t>ELF</a:t>
            </a:r>
            <a:r>
              <a:rPr lang="zh-CN" altLang="en-US" dirty="0">
                <a:hlinkClick r:id="rId3"/>
              </a:rPr>
              <a:t>格式文件符号表全解析及</a:t>
            </a:r>
            <a:r>
              <a:rPr lang="fr-FR" altLang="zh-CN" dirty="0">
                <a:hlinkClick r:id="rId3"/>
              </a:rPr>
              <a:t>readelf</a:t>
            </a:r>
            <a:r>
              <a:rPr lang="zh-CN" altLang="en-US" dirty="0">
                <a:hlinkClick r:id="rId3"/>
              </a:rPr>
              <a:t>命令使用方法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忧郁的废物</a:t>
            </a:r>
            <a:r>
              <a:rPr lang="en-US" altLang="zh-CN" dirty="0">
                <a:hlinkClick r:id="rId3"/>
              </a:rPr>
              <a:t>_</a:t>
            </a:r>
            <a:r>
              <a:rPr lang="fr-FR" altLang="zh-CN" dirty="0">
                <a:hlinkClick r:id="rId3"/>
              </a:rPr>
              <a:t>Addy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</a:t>
            </a:r>
            <a:r>
              <a:rPr lang="fr-FR" altLang="zh-CN" dirty="0">
                <a:hlinkClick r:id="rId3"/>
              </a:rPr>
              <a:t>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kumimoji="1" lang="zh-CN" altLang="en-US" dirty="0"/>
              <a:t>一旦链接器完成符号解析这一步骤，它就把代码中的每一个符号引用和定义联系起来，在此时，链接器就知道它的输入目标文件中的代码节和数据节的确切大小，就可以进行重定位了，在这个步骤中将合并输入模块，并为每个符号分配运行时地址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重定位由两部组成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重定位节和符号定义：链接器将所有相同类型的节合并为同一类型的新的聚合节。例如</a:t>
            </a:r>
            <a:r>
              <a:rPr kumimoji="1" lang="en-US" altLang="zh-CN" dirty="0" err="1"/>
              <a:t>a.o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节和</a:t>
            </a:r>
            <a:r>
              <a:rPr kumimoji="1" lang="en-US" altLang="zh-CN" dirty="0" err="1"/>
              <a:t>b.o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节合并为可执行文件</a:t>
            </a:r>
            <a:r>
              <a:rPr kumimoji="1" lang="en-US" altLang="zh-CN" dirty="0"/>
              <a:t>ab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节。然后链接器将运行时存储器地址赋给新的聚合节。当这一步完成时，程序中的每个指令和全局变量都有唯一的运行时存储器地址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重定位节中的符号引用，在这一步中，链接器修改代码节和数据节中对每个符号的引用，使得他们指向正确的运行时地址。为了执行这一步，链接器依赖于重定位条目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7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Offset</a:t>
            </a:r>
            <a:r>
              <a:rPr kumimoji="1" lang="zh-CN" altLang="en-US" dirty="0"/>
              <a:t>：要修改的位置在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节的偏移量</a:t>
            </a:r>
            <a:endParaRPr kumimoji="1" lang="en-US" altLang="zh-CN" dirty="0"/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：重定位类型</a:t>
            </a:r>
            <a:endParaRPr kumimoji="1" lang="en-US" altLang="zh-CN" dirty="0"/>
          </a:p>
          <a:p>
            <a:r>
              <a:rPr kumimoji="1" lang="en-US" altLang="zh-CN" dirty="0"/>
              <a:t>Value</a:t>
            </a:r>
            <a:r>
              <a:rPr kumimoji="1" lang="zh-CN" altLang="en-US" dirty="0"/>
              <a:t>：重定位符号的名称</a:t>
            </a:r>
            <a:endParaRPr kumimoji="1" lang="en-US" altLang="zh-CN" dirty="0"/>
          </a:p>
          <a:p>
            <a:r>
              <a:rPr kumimoji="1" lang="en-US" altLang="zh-CN" dirty="0"/>
              <a:t>R_386_32</a:t>
            </a:r>
            <a:r>
              <a:rPr kumimoji="1" lang="zh-CN" altLang="en-US" dirty="0"/>
              <a:t>：绝对寻址修正</a:t>
            </a:r>
            <a:endParaRPr kumimoji="1" lang="en-US" altLang="zh-CN" dirty="0"/>
          </a:p>
          <a:p>
            <a:r>
              <a:rPr kumimoji="1" lang="en-US" altLang="zh-CN" dirty="0"/>
              <a:t>R_386_PC32</a:t>
            </a:r>
            <a:r>
              <a:rPr kumimoji="1" lang="zh-CN" altLang="en-US" dirty="0"/>
              <a:t>：相对寻址修正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 err="1"/>
              <a:t>Lea,load</a:t>
            </a:r>
            <a:r>
              <a:rPr kumimoji="1" lang="en-US" altLang="zh-CN" dirty="0"/>
              <a:t> effect address</a:t>
            </a:r>
            <a:r>
              <a:rPr kumimoji="1" lang="zh-CN" altLang="en-US" dirty="0"/>
              <a:t>，取有效地址（即取偏移地址），功能为取源操作数地址的偏移量，并把它传送到目的操作数所在的单元，格式为</a:t>
            </a:r>
            <a:r>
              <a:rPr kumimoji="1" lang="en-US" altLang="zh-CN" dirty="0"/>
              <a:t>lea </a:t>
            </a:r>
            <a:r>
              <a:rPr kumimoji="1" lang="zh-CN" altLang="en-US" dirty="0"/>
              <a:t>目的，源</a:t>
            </a:r>
            <a:endParaRPr kumimoji="1" lang="en-US" altLang="zh-CN" dirty="0"/>
          </a:p>
          <a:p>
            <a:r>
              <a:rPr kumimoji="1" lang="en-US" altLang="zh-CN" dirty="0"/>
              <a:t>	0x4(%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zh-CN" altLang="en-US" dirty="0"/>
              <a:t>意味着将堆栈指针的当前值（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esp</a:t>
            </a:r>
            <a:r>
              <a:rPr kumimoji="1" lang="zh-CN" altLang="en-US" dirty="0"/>
              <a:t>的当前值）添加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0x4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是栈指针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%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是当前函数栈底的地址，栈底通常作为基址，可以通过栈底地址和偏移相加减来获取变量地址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（用于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位的长字值） 源，目的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本程序的部分语义为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0: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ecx</a:t>
            </a:r>
            <a:r>
              <a:rPr kumimoji="1" lang="en-US" altLang="zh-CN" dirty="0">
                <a:solidFill>
                  <a:srgbClr val="FF0000"/>
                </a:solidFill>
              </a:rPr>
              <a:t>=[esp+4]</a:t>
            </a:r>
            <a:r>
              <a:rPr kumimoji="1" lang="zh-CN" altLang="en-US" dirty="0">
                <a:solidFill>
                  <a:srgbClr val="FF0000"/>
                </a:solidFill>
              </a:rPr>
              <a:t>，返回地址在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中，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中存的是地址，指向的是栈顶，即将要执行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4:</a:t>
            </a:r>
            <a:r>
              <a:rPr kumimoji="1" lang="zh-CN" altLang="en-US" dirty="0">
                <a:solidFill>
                  <a:srgbClr val="FF0000"/>
                </a:solidFill>
              </a:rPr>
              <a:t> 对齐，</a:t>
            </a:r>
            <a:r>
              <a:rPr kumimoji="1" lang="en-US" altLang="zh-CN" dirty="0">
                <a:solidFill>
                  <a:srgbClr val="FF0000"/>
                </a:solidFill>
              </a:rPr>
              <a:t>align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16</a:t>
            </a:r>
            <a:r>
              <a:rPr kumimoji="1" lang="zh-CN" altLang="en-US" dirty="0">
                <a:solidFill>
                  <a:srgbClr val="FF0000"/>
                </a:solidFill>
              </a:rPr>
              <a:t>，属于编译器的习惯，许多编译器并不对齐栈顶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7:</a:t>
            </a:r>
            <a:r>
              <a:rPr kumimoji="1" lang="zh-CN" altLang="en-US" dirty="0">
                <a:solidFill>
                  <a:srgbClr val="FF0000"/>
                </a:solidFill>
              </a:rPr>
              <a:t> 将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即返回地址（即执行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函数之前的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的值）压栈，之后要返回这条指令进行执行</a:t>
            </a:r>
            <a:r>
              <a:rPr kumimoji="1" lang="en-US" altLang="zh-CN" dirty="0">
                <a:solidFill>
                  <a:srgbClr val="FF0000"/>
                </a:solidFill>
              </a:rPr>
              <a:t>_start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a: </a:t>
            </a:r>
            <a:r>
              <a:rPr kumimoji="1" lang="zh-CN" altLang="en-US" dirty="0">
                <a:solidFill>
                  <a:srgbClr val="FF0000"/>
                </a:solidFill>
              </a:rPr>
              <a:t>基于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的堆栈框架，保存调用者的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b:</a:t>
            </a:r>
            <a:r>
              <a:rPr kumimoji="1" lang="zh-CN" altLang="en-US" dirty="0">
                <a:solidFill>
                  <a:srgbClr val="FF0000"/>
                </a:solidFill>
              </a:rPr>
              <a:t> 将前面对齐的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传给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作为变量区（堆栈）的指针，即将被调用者的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存储到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，从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起，栈的内容属于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函数，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存的就是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函数栈底的地址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d:</a:t>
            </a:r>
            <a:r>
              <a:rPr kumimoji="1" lang="zh-CN" altLang="en-US" dirty="0">
                <a:solidFill>
                  <a:srgbClr val="FF0000"/>
                </a:solidFill>
              </a:rPr>
              <a:t> 将返回地址压入用户的变量区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e:</a:t>
            </a:r>
            <a:r>
              <a:rPr kumimoji="1" lang="zh-CN" altLang="en-US" dirty="0">
                <a:solidFill>
                  <a:srgbClr val="FF0000"/>
                </a:solidFill>
              </a:rPr>
              <a:t> 将堆栈指针下移</a:t>
            </a:r>
            <a:r>
              <a:rPr kumimoji="1" lang="en-US" altLang="zh-CN" dirty="0">
                <a:solidFill>
                  <a:srgbClr val="FF0000"/>
                </a:solidFill>
              </a:rPr>
              <a:t>0x24</a:t>
            </a:r>
            <a:r>
              <a:rPr kumimoji="1" lang="zh-CN" altLang="en-US" dirty="0">
                <a:solidFill>
                  <a:srgbClr val="FF0000"/>
                </a:solidFill>
              </a:rPr>
              <a:t>，即随后的堆栈操作不破坏用户的变量区，调用函数之前需要传入参数，也做对齐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18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1f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指令要将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的地址送到</a:t>
            </a:r>
            <a:r>
              <a:rPr kumimoji="1" lang="en-US" altLang="zh-CN" dirty="0">
                <a:solidFill>
                  <a:srgbClr val="FF0000"/>
                </a:solidFill>
              </a:rPr>
              <a:t>esp+4</a:t>
            </a:r>
            <a:r>
              <a:rPr kumimoji="1" lang="zh-CN" altLang="en-US" dirty="0">
                <a:solidFill>
                  <a:srgbClr val="FF0000"/>
                </a:solidFill>
              </a:rPr>
              <a:t>的位置，但是此时并不知道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的地址，所以就放</a:t>
            </a:r>
            <a:r>
              <a:rPr kumimoji="1" lang="en-US" altLang="zh-CN" dirty="0">
                <a:solidFill>
                  <a:srgbClr val="FF0000"/>
                </a:solidFill>
              </a:rPr>
              <a:t>00000000</a:t>
            </a:r>
            <a:r>
              <a:rPr kumimoji="1" lang="zh-CN" altLang="en-US" dirty="0">
                <a:solidFill>
                  <a:srgbClr val="FF0000"/>
                </a:solidFill>
              </a:rPr>
              <a:t>，而重定位条目中的第一项偏移是</a:t>
            </a:r>
            <a:r>
              <a:rPr kumimoji="1" lang="en-US" altLang="zh-CN" dirty="0">
                <a:solidFill>
                  <a:srgbClr val="FF0000"/>
                </a:solidFill>
              </a:rPr>
              <a:t>1c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刚好对应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。所以重定位的过程就是修改这个偏移处的内容，修正过程为：假设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符号的运行时地址是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，就将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替换为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即可（见下一张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ppt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可见当进入链接器分配了运行时地址之后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运行时地址的确是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之后，果然如此）</a:t>
            </a:r>
            <a:endParaRPr lang="en-US" altLang="zh-CN" sz="1200" b="0" i="0" u="none" kern="1200" baseline="0" dirty="0"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26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：相对寻址的意思就是相对当前地址跳转，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call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实现近转移，当前指令地址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+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跳转位移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=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目标地址</a:t>
            </a:r>
            <a:endParaRPr kumimoji="1" lang="en-US" altLang="zh-CN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静态链接操作之后就找到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的具体运行时地址了</a:t>
            </a:r>
            <a:endParaRPr kumimoji="1"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r:id="rId14" imgW="3683000" imgH="4610100" progId="Paint.Picture">
                  <p:embed/>
                </p:oleObj>
              </mc:Choice>
              <mc:Fallback>
                <p:oleObj r:id="rId14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nzhuo@smail.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5" y="575500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hanzhuo@smail.nju.edu.cn</a:t>
            </a:r>
            <a:r>
              <a:rPr lang="zh-CN" altLang="en-US" dirty="0"/>
              <a:t>韩茁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13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20192" y="515690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库文件名为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</a:p>
          <a:p>
            <a:r>
              <a:rPr lang="en-US" altLang="zh-CN" sz="1200" dirty="0" err="1"/>
              <a:t>libXXX.a</a:t>
            </a:r>
            <a:r>
              <a:rPr lang="zh-CN" altLang="en-US" sz="1200" dirty="0"/>
              <a:t>， </a:t>
            </a:r>
            <a:r>
              <a:rPr lang="en-US" altLang="zh-CN" sz="1200" dirty="0"/>
              <a:t>XXX</a:t>
            </a:r>
            <a:r>
              <a:rPr lang="zh-CN" altLang="en-US" sz="1200" dirty="0"/>
              <a:t>为库名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610CA-D6CB-F649-BF33-954C6F648F29}"/>
              </a:ext>
            </a:extLst>
          </p:cNvPr>
          <p:cNvSpPr txBox="1"/>
          <p:nvPr/>
        </p:nvSpPr>
        <p:spPr>
          <a:xfrm>
            <a:off x="3696789" y="6008914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c</a:t>
            </a:r>
            <a:r>
              <a:rPr kumimoji="1" lang="zh-CN" altLang="en-US" sz="1100" dirty="0"/>
              <a:t>：建立库文件；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：将文件插入库文件中；</a:t>
            </a:r>
            <a:r>
              <a:rPr kumimoji="1" lang="en-US" altLang="zh-CN" sz="1100" dirty="0"/>
              <a:t>v</a:t>
            </a:r>
            <a:r>
              <a:rPr kumimoji="1" lang="zh-CN" altLang="en-US" sz="1100" dirty="0"/>
              <a:t>：程序执行时现时详细的信息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空间和地址分配</a:t>
            </a:r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符号解析和重定位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D158A7-2988-0947-9318-1FA79EB2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16A91FD-D14F-7F45-A0A0-B0E3880245CA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pPr/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幻灯片编号占位符 2">
            <a:extLst>
              <a:ext uri="{FF2B5EF4-FFF2-40B4-BE49-F238E27FC236}">
                <a16:creationId xmlns:a16="http://schemas.microsoft.com/office/drawing/2014/main" id="{A539CEB1-008B-974E-9E1C-604AF0532F0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pPr/>
              <a:t>6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37EFAC-5828-5E47-853A-DA7B6E24D888}"/>
              </a:ext>
            </a:extLst>
          </p:cNvPr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2FB3-351D-2A41-9946-928AD3825DA2}"/>
              </a:ext>
            </a:extLst>
          </p:cNvPr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1040B3-649D-3346-B40E-7E8908EF3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" y="1422068"/>
            <a:ext cx="5662067" cy="18313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3D34E0-A7C5-C047-8A97-F223848EAC5E}"/>
              </a:ext>
            </a:extLst>
          </p:cNvPr>
          <p:cNvSpPr txBox="1"/>
          <p:nvPr/>
        </p:nvSpPr>
        <p:spPr>
          <a:xfrm>
            <a:off x="6454588" y="19543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C</a:t>
            </a:r>
            <a:r>
              <a:rPr kumimoji="1" lang="zh-CN" altLang="en-US" dirty="0"/>
              <a:t>源代码</a:t>
            </a:r>
            <a:r>
              <a:rPr kumimoji="1" lang="en-US" altLang="zh-CN" dirty="0" err="1"/>
              <a:t>a.c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b.c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5628C6-76A6-F94E-9743-B5D1794F7185}"/>
              </a:ext>
            </a:extLst>
          </p:cNvPr>
          <p:cNvSpPr txBox="1"/>
          <p:nvPr/>
        </p:nvSpPr>
        <p:spPr>
          <a:xfrm>
            <a:off x="2972131" y="4077072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执行指令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a.c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a.o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b.c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b.o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-o ab </a:t>
            </a:r>
            <a:r>
              <a:rPr kumimoji="1" lang="en-US" altLang="zh-CN" dirty="0" err="1"/>
              <a:t>a.o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8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ADA4F5-8F21-754E-A77A-A8DD21C1DC21}"/>
              </a:ext>
            </a:extLst>
          </p:cNvPr>
          <p:cNvSpPr txBox="1"/>
          <p:nvPr/>
        </p:nvSpPr>
        <p:spPr>
          <a:xfrm>
            <a:off x="6700603" y="17838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链接操作前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F640C-DED2-8A4A-BC14-4E4B5C92380D}"/>
              </a:ext>
            </a:extLst>
          </p:cNvPr>
          <p:cNvSpPr txBox="1"/>
          <p:nvPr/>
        </p:nvSpPr>
        <p:spPr>
          <a:xfrm>
            <a:off x="6520721" y="1349115"/>
            <a:ext cx="226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链接操作前，此时并没有分配存储器运行时地址，因为目前基址部分显示为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2022/10/17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9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752806-F219-7F4B-9024-F96219FECF54}"/>
              </a:ext>
            </a:extLst>
          </p:cNvPr>
          <p:cNvSpPr txBox="1"/>
          <p:nvPr/>
        </p:nvSpPr>
        <p:spPr>
          <a:xfrm>
            <a:off x="6310859" y="14090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链接操作后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1129</Words>
  <Application>Microsoft Macintosh PowerPoint</Application>
  <PresentationFormat>全屏显示(4:3)</PresentationFormat>
  <Paragraphs>133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DengXian</vt:lpstr>
      <vt:lpstr>DengXian Light</vt:lpstr>
      <vt:lpstr>华文新魏</vt:lpstr>
      <vt:lpstr>隶书</vt:lpstr>
      <vt:lpstr>宋体</vt:lpstr>
      <vt:lpstr>Arial</vt:lpstr>
      <vt:lpstr>Calibri</vt:lpstr>
      <vt:lpstr>Times New Roman</vt:lpstr>
      <vt:lpstr>Verdana</vt:lpstr>
      <vt:lpstr>Wingdings 2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Han Ross</cp:lastModifiedBy>
  <cp:revision>477</cp:revision>
  <dcterms:created xsi:type="dcterms:W3CDTF">2008-09-17T06:29:00Z</dcterms:created>
  <dcterms:modified xsi:type="dcterms:W3CDTF">2022-10-17T00:55:35Z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  <property fmtid="{D5CDD505-2E9C-101B-9397-08002B2CF9AE}" pid="3" name="KSORubyTemplateID">
    <vt:lpwstr>8</vt:lpwstr>
  </property>
</Properties>
</file>