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26"/>
  </p:notesMasterIdLst>
  <p:sldIdLst>
    <p:sldId id="256" r:id="rId2"/>
    <p:sldId id="294" r:id="rId3"/>
    <p:sldId id="270" r:id="rId4"/>
    <p:sldId id="271" r:id="rId5"/>
    <p:sldId id="280" r:id="rId6"/>
    <p:sldId id="272" r:id="rId7"/>
    <p:sldId id="273" r:id="rId8"/>
    <p:sldId id="276" r:id="rId9"/>
    <p:sldId id="274" r:id="rId10"/>
    <p:sldId id="275" r:id="rId11"/>
    <p:sldId id="277" r:id="rId12"/>
    <p:sldId id="281" r:id="rId13"/>
    <p:sldId id="282" r:id="rId14"/>
    <p:sldId id="283" r:id="rId15"/>
    <p:sldId id="284" r:id="rId16"/>
    <p:sldId id="278" r:id="rId17"/>
    <p:sldId id="279" r:id="rId18"/>
    <p:sldId id="292" r:id="rId19"/>
    <p:sldId id="285" r:id="rId20"/>
    <p:sldId id="286" r:id="rId21"/>
    <p:sldId id="287" r:id="rId22"/>
    <p:sldId id="288" r:id="rId23"/>
    <p:sldId id="289" r:id="rId24"/>
    <p:sldId id="290" r:id="rId2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72282" autoAdjust="0"/>
  </p:normalViewPr>
  <p:slideViewPr>
    <p:cSldViewPr snapToGrid="0" snapToObjects="1">
      <p:cViewPr varScale="1">
        <p:scale>
          <a:sx n="73" d="100"/>
          <a:sy n="73" d="100"/>
        </p:scale>
        <p:origin x="20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22E28-98D5-2C47-BF02-BEABB32CD93B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39E3-858B-D147-89A6-F6407F0D93A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40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72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根据保存在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寄存器中的值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故障</a:t>
            </a:r>
            <a:r>
              <a:rPr lang="en-US" altLang="zh-CN" dirty="0" smtClean="0"/>
              <a:t>(fault):</a:t>
            </a:r>
            <a:r>
              <a:rPr lang="zh-CN" altLang="en-US" dirty="0" smtClean="0"/>
              <a:t>是有意而为之的异常，是明知有套还往里钻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人家要的就是这个结果，其最常见的用途就是操作系统的系统调用。通常可以被纠正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中保存的是引起故障的指令地址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纠正后会重新执行该条指令</a:t>
            </a:r>
            <a:r>
              <a:rPr lang="en-US" altLang="zh-CN" dirty="0" smtClean="0"/>
              <a:t>. ;</a:t>
            </a:r>
          </a:p>
          <a:p>
            <a:r>
              <a:rPr lang="en-US" altLang="zh-CN" dirty="0" smtClean="0"/>
              <a:t> 2)</a:t>
            </a:r>
            <a:r>
              <a:rPr lang="zh-CN" altLang="en-US" dirty="0" smtClean="0"/>
              <a:t>陷阱</a:t>
            </a:r>
            <a:r>
              <a:rPr lang="en-US" altLang="zh-CN" dirty="0" smtClean="0"/>
              <a:t>(trap):</a:t>
            </a:r>
            <a:r>
              <a:rPr lang="zh-CN" altLang="en-US" dirty="0" smtClean="0"/>
              <a:t>如果可以修复，则啥事儿没有，继续干活；如果不能修复则会转化为终止，并进入下一步。常见的故障如缺页。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保存的是随后要执行的指令地址</a:t>
            </a:r>
            <a:r>
              <a:rPr lang="en-US" altLang="zh-CN" dirty="0" smtClean="0"/>
              <a:t>.</a:t>
            </a:r>
            <a:r>
              <a:rPr lang="zh-CN" altLang="en-US" dirty="0" smtClean="0"/>
              <a:t>只有当没有必要重新执行已终止的指令时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通常为了调试程序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时才触发陷阱</a:t>
            </a:r>
            <a:r>
              <a:rPr lang="en-US" altLang="zh-CN" dirty="0" smtClean="0"/>
              <a:t>. 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3)</a:t>
            </a:r>
            <a:r>
              <a:rPr lang="zh-CN" altLang="en-US" dirty="0" smtClean="0"/>
              <a:t>异常中止</a:t>
            </a:r>
            <a:r>
              <a:rPr lang="en-US" altLang="zh-CN" dirty="0" smtClean="0"/>
              <a:t>(abort):</a:t>
            </a:r>
            <a:r>
              <a:rPr lang="zh-CN" altLang="en-US" dirty="0" smtClean="0"/>
              <a:t>是不可恢复的致命的错误造成结果。终止处理程序不再将控制返回给引发终止的应用程序，而是交给了系统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其结果往往是系统终止应用程序。不能在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中保存引起异常的指令所在的确切位置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用于报告严重的错误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22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可获得中断指针</a:t>
            </a:r>
            <a:endParaRPr lang="en-US" altLang="zh-CN" dirty="0" smtClean="0"/>
          </a:p>
          <a:p>
            <a:r>
              <a:rPr lang="zh-CN" altLang="en-US" dirty="0" smtClean="0"/>
              <a:t>保留中断指针</a:t>
            </a:r>
            <a:endParaRPr lang="en-US" altLang="zh-CN" dirty="0" smtClean="0"/>
          </a:p>
          <a:p>
            <a:r>
              <a:rPr lang="zh-CN" altLang="en-US" dirty="0" smtClean="0"/>
              <a:t>专用中断指针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3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54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</a:t>
            </a:r>
            <a:r>
              <a:rPr lang="zh-CN" altLang="en-US" dirty="0" smtClean="0"/>
              <a:t>和</a:t>
            </a:r>
            <a:r>
              <a:rPr lang="en-US" dirty="0" smtClean="0"/>
              <a:t>EIP</a:t>
            </a:r>
            <a:r>
              <a:rPr lang="zh-CN" altLang="en-US" dirty="0" smtClean="0"/>
              <a:t>这对寄存器中所包含的内容就是下一条将要执行指令的逻辑地址。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当从用户态堆栈切换到内核态堆栈时，先把用户态堆栈的值压入中断程序的内核态堆栈中，同时把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寄存器自动压栈，然后把被中断进程的返回地址压入堆栈。如果异常产生了一个硬件错误码，则将它也保存在堆栈中。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你可能要问，现在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这两对寄存器的值分别是什么？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SS:ESP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的值从当前进程的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中获得，也就是获得当前进程的内核栈指针，因为此时中断处理程序成为当前进程的一部分，代表当前进程在运行。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CS:EIP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的值就是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表中第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项门描述符的段选择符和偏移量的值，此时，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就跳转到了中断或异常处理程序。</a:t>
            </a: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中断或异常被处理完后，相应的处理程序必须产生一条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指令，把控制权转交给被中断的进程，这将迫使控制单元：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用保存在栈中的值装载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寄存器。如果一个硬件出错码曾被压入栈中，并且在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内容的上面，那么，执行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指令前必须先弹出这个硬件出错码。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检查处理程序的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中最低两位的值（这意味着被中断的进程与处理程序运行在同一特权级）。如果是，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终止执行；否则，转入下一步。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从栈中装载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寄存器，因此，返回到与旧特权级相关的栈。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检查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段寄存器的内容，如果其中一个寄存器包含的选择符是一个段描述符，并且其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 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，那么，清相应的段寄存器。控制单元这么做是为了禁止用户态的程序（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CPL=3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）利用内核以前所用的段寄存器（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DPL=0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）。如果不清这些寄存器，怀有恶意的用户态程序就可能利用它们来访问内核地址空间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9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1887D5-C56C-D14C-9465-5481E118E798}" type="datetimeFigureOut">
              <a:rPr kumimoji="1" lang="zh-CN" altLang="en-US" smtClean="0"/>
              <a:pPr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15E316C-E732-4442-B584-A79D4936FE1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65229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操作系统实验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（</a:t>
            </a:r>
            <a:r>
              <a:rPr kumimoji="1" lang="zh-CN" altLang="en-US" dirty="0" smtClean="0">
                <a:solidFill>
                  <a:srgbClr val="0070C0"/>
                </a:solidFill>
              </a:rPr>
              <a:t>三</a:t>
            </a:r>
            <a:r>
              <a:rPr kumimoji="1" lang="zh-CN" altLang="zh-CN" dirty="0" smtClean="0">
                <a:solidFill>
                  <a:srgbClr val="0070C0"/>
                </a:solidFill>
              </a:rPr>
              <a:t>）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中断和异常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南京大学</a:t>
            </a:r>
            <a:r>
              <a:rPr kumimoji="1" lang="zh-CN" altLang="en-US" smtClean="0"/>
              <a:t>软件学院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1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9844" y="1524000"/>
            <a:ext cx="7089007" cy="278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00034" y="4500570"/>
            <a:ext cx="8186766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早期的中断控制器是一片８２５９集成芯片，可以接收８个中断请求信号，也就是可以有８个中断通道。ＰＣ机允许使用１５个中断通道，因此需要两片８２５９芯片。现在的微机仍然维持了这个结构，不过８２５９芯片已不是独立的芯片，而被进一步集成到其它的大规模芯片中了。</a:t>
            </a:r>
            <a:b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两片８２５９之间用级联的方法连接起来，即一片８２５９的输出连接到另一片８２５９的输入端。因此实际可以使用的中断通道只有１５个。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如此少的中断请求线显然不够用，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linux</a:t>
            </a:r>
            <a:r>
              <a:rPr lang="zh-CN" altLang="en-US" sz="1600" dirty="0" smtClean="0">
                <a:latin typeface="+mn-ea"/>
              </a:rPr>
              <a:t>系统中，多个设备可共用一条中断线，不同设备触发中断时，执行同一个中断处理程序，但是调用不同的中断处理例程。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中断与异常的共同点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6394"/>
          </a:xfrm>
        </p:spPr>
        <p:txBody>
          <a:bodyPr/>
          <a:lstStyle/>
          <a:p>
            <a:r>
              <a:rPr lang="zh-CN" altLang="en-US" dirty="0" smtClean="0"/>
              <a:t>都是程序执行过程中的强制性转移，转移到相应的处理程序。</a:t>
            </a:r>
            <a:endParaRPr lang="en-US" altLang="zh-CN" dirty="0" smtClean="0"/>
          </a:p>
          <a:p>
            <a:r>
              <a:rPr lang="zh-CN" altLang="en-US" dirty="0" smtClean="0"/>
              <a:t>都是软件或者硬件发生了某种情形而通知处理器的行为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1</a:t>
            </a:r>
            <a:r>
              <a:rPr lang="zh-CN" altLang="en-US" i="1" dirty="0" smtClean="0"/>
              <a:t>、</a:t>
            </a:r>
            <a:r>
              <a:rPr lang="zh-CN" altLang="en-US" dirty="0" smtClean="0">
                <a:latin typeface="+mn-ea"/>
              </a:rPr>
              <a:t>中断，是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所具备的功能。通常因为“硬件”而随机发生。</a:t>
            </a:r>
            <a:br>
              <a:rPr lang="zh-CN" altLang="en-US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异常，是“软件”运行过程中的一种开发过程中没有考虑到的程序错误。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</a:t>
            </a:r>
            <a:br>
              <a:rPr lang="zh-CN" altLang="en-US" dirty="0" smtClean="0">
                <a:latin typeface="+mn-ea"/>
              </a:rPr>
            </a:br>
            <a:endParaRPr lang="en-US" altLang="zh-CN" i="1" dirty="0" smtClean="0">
              <a:latin typeface="+mn-ea"/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、中断是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暂停当前工作，有计划地去处理其他的事情。中断的发生一般是可以预知的，处理的过程也是事先制定好的。处理中断时程序是正常运行的。</a:t>
            </a:r>
            <a:br>
              <a:rPr lang="zh-CN" altLang="en-US" dirty="0" smtClean="0"/>
            </a:br>
            <a:r>
              <a:rPr lang="zh-CN" altLang="en-US" dirty="0" smtClean="0"/>
              <a:t>      异常是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遇到了无法响应的工作，而后进入一种非正常状态。异常的出现表明程序有缺陷。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、中断是异步的，异常是同步的。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中断是来自处理器外部的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设备的信号的结果，它不是由指令流中某条指令执行引起的，从这个意义上讲，它是异步的，是来自指令流之外的。</a:t>
            </a:r>
          </a:p>
          <a:p>
            <a:pPr>
              <a:buNone/>
            </a:pPr>
            <a:r>
              <a:rPr lang="zh-CN" altLang="en-US" dirty="0" smtClean="0"/>
              <a:t>            异常是执行当前指令流中的某条指令的结果，是来自指令流内部的，从这个意义上讲它们都是同步的。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、中断或异常的返回点</a:t>
            </a:r>
          </a:p>
          <a:p>
            <a:pPr>
              <a:buNone/>
            </a:pPr>
            <a:r>
              <a:rPr lang="zh-CN" altLang="en-US" dirty="0" smtClean="0"/>
              <a:t>           良性的如中断和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，只是在正常的工作流之外执行额外的操作，然后继续干没干完的活。因此处理程序完了后返回到原指令流的下一条指令，继续执行。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恶性的如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，对于可修复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，由于是在上一条指令执行过程中发生（是由正在执行的指令引发的）的，在修复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之后，会重新执行该指令；至于不可修复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，则不会再返回。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中断与异常的区别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0523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、中断是由于当前程序无关的中断信号触发的，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对中断的响应是被动的，且与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模式无关。既可以发生在用户态，又可以发生在核心态。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异常是由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控制单元产生的，大部分异常发生在用户态。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8993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补充：</a:t>
            </a:r>
            <a:endParaRPr lang="en-US" altLang="zh-CN" dirty="0" smtClean="0"/>
          </a:p>
          <a:p>
            <a:r>
              <a:rPr lang="zh-CN" altLang="en-US" dirty="0" smtClean="0"/>
              <a:t>处理器状态（处理器模式）可分为</a:t>
            </a:r>
            <a:r>
              <a:rPr lang="zh-CN" altLang="en-US" b="1" i="1" dirty="0"/>
              <a:t>核心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和</a:t>
            </a:r>
            <a:r>
              <a:rPr lang="zh-CN" altLang="en-US" b="1" i="1" dirty="0"/>
              <a:t>用户</a:t>
            </a:r>
            <a:r>
              <a:rPr lang="zh-CN" altLang="en-US" b="1" i="1" dirty="0" smtClean="0"/>
              <a:t>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处理器处于核心态时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运行</a:t>
            </a:r>
            <a:r>
              <a:rPr lang="zh-CN" altLang="en-US" dirty="0"/>
              <a:t>可信软件，硬件允许执行全部机器指令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处理器处于用户态时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CPU</a:t>
            </a:r>
            <a:r>
              <a:rPr lang="zh-CN" altLang="en-US" dirty="0" smtClean="0"/>
              <a:t>运行</a:t>
            </a:r>
            <a:r>
              <a:rPr lang="zh-CN" altLang="en-US" dirty="0"/>
              <a:t>非可信软件，程序无法执行特权指令，且访问权限仅限于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</a:t>
            </a:r>
            <a:r>
              <a:rPr lang="zh-CN" altLang="en-US" dirty="0"/>
              <a:t>进程的地址空间。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中断向量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异常与相应的处理方法对应起来</a:t>
            </a:r>
            <a:endParaRPr lang="en-US" altLang="zh-CN" dirty="0" smtClean="0"/>
          </a:p>
          <a:p>
            <a:r>
              <a:rPr lang="zh-CN" altLang="en-US" dirty="0" smtClean="0"/>
              <a:t>每种中断都会对应一个中断向量号，而这个向量号通过</a:t>
            </a:r>
            <a:r>
              <a:rPr lang="en-US" altLang="zh-CN" dirty="0" smtClean="0"/>
              <a:t>IDT</a:t>
            </a:r>
            <a:r>
              <a:rPr lang="zh-CN" altLang="en-US" dirty="0" smtClean="0"/>
              <a:t>（</a:t>
            </a:r>
            <a:r>
              <a:rPr lang="zh-CN" altLang="en-US" dirty="0" smtClean="0"/>
              <a:t>中断</a:t>
            </a:r>
            <a:r>
              <a:rPr lang="zh-CN" altLang="en-US" dirty="0"/>
              <a:t>描述符</a:t>
            </a:r>
            <a:r>
              <a:rPr lang="zh-CN" altLang="en-US" dirty="0" smtClean="0"/>
              <a:t>表</a:t>
            </a:r>
            <a:r>
              <a:rPr lang="zh-CN" altLang="en-US" dirty="0" smtClean="0"/>
              <a:t>）就与相应的中断处理程序对应起来了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注意中断向量表和中断描述符表的区别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中断向量表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 descr="Screen Shot 2014-05-07 at 3.5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37" y="902970"/>
            <a:ext cx="5615863" cy="55734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7544" y="1556792"/>
            <a:ext cx="32403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起始地址：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每个中断向量包含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偏移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高地址两个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</a:t>
            </a:r>
            <a:r>
              <a:rPr kumimoji="1" lang="zh-CN" altLang="en-US" sz="2000" dirty="0"/>
              <a:t>段描述符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256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个中断向量</a:t>
            </a: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BIOS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中断调用说明：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http://blog.csdn.net/regionyu/article/details/1708084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1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28670"/>
            <a:ext cx="6691337" cy="518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3071802" y="2428868"/>
            <a:ext cx="1857388" cy="2441034"/>
            <a:chOff x="3071802" y="2428868"/>
            <a:chExt cx="1857388" cy="2441034"/>
          </a:xfrm>
        </p:grpSpPr>
        <p:sp>
          <p:nvSpPr>
            <p:cNvPr id="6" name="椭圆 5"/>
            <p:cNvSpPr/>
            <p:nvPr/>
          </p:nvSpPr>
          <p:spPr>
            <a:xfrm>
              <a:off x="3428992" y="2428868"/>
              <a:ext cx="928694" cy="12858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4"/>
            </p:cNvCxnSpPr>
            <p:nvPr/>
          </p:nvCxnSpPr>
          <p:spPr>
            <a:xfrm rot="5400000">
              <a:off x="3482571" y="4089802"/>
              <a:ext cx="785818" cy="357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71802" y="4500570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[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段</a:t>
              </a:r>
              <a:r>
                <a:rPr lang="zh-CN" altLang="en-US" dirty="0">
                  <a:solidFill>
                    <a:srgbClr val="FF0000"/>
                  </a:solidFill>
                </a:rPr>
                <a:t>描述符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：偏移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]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4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70C0"/>
                </a:solidFill>
              </a:rPr>
              <a:t>中断过程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262" y="363415"/>
            <a:ext cx="4079295" cy="6528309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710026" y="1723292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每条指令运行完后检查一下是否有中断。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如果遇到无法避免的（如内部中断等），会把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依次压栈，接着关中断（中断位为</a:t>
            </a:r>
            <a:r>
              <a:rPr kumimoji="1" lang="en-US" altLang="zh-CN" dirty="0" smtClean="0"/>
              <a:t>FLAGS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位），进入对应的例程。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遇到可以暂时不管的中断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可屏蔽中断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，就先检查一下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位。倘使它处于“开”状态，就</a:t>
            </a:r>
            <a:r>
              <a:rPr kumimoji="1" lang="zh-CN" altLang="en-US" smtClean="0"/>
              <a:t>执行上述过程</a:t>
            </a:r>
            <a:r>
              <a:rPr kumimoji="1" lang="zh-CN" altLang="en-US" dirty="0" smtClean="0"/>
              <a:t>，反之不管。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cap="all" dirty="0">
                <a:solidFill>
                  <a:srgbClr val="0070C0"/>
                </a:solidFill>
              </a:rPr>
              <a:t>广义上的中断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中断（广义的）是指程序执行过程中，遇到急需处理的事件时，暂时中止</a:t>
            </a:r>
            <a:r>
              <a:rPr lang="en-US" altLang="zh-CN" dirty="0"/>
              <a:t>CPU</a:t>
            </a:r>
            <a:r>
              <a:rPr lang="zh-CN" altLang="en-US" dirty="0"/>
              <a:t>上现行程序的运行，转去执行相应的事件处理程序，待处理完成后再返回原程序被中断处或调度其他程序执行的过程。</a:t>
            </a:r>
          </a:p>
        </p:txBody>
      </p:sp>
    </p:spTree>
    <p:extLst>
      <p:ext uri="{BB962C8B-B14F-4D97-AF65-F5344CB8AC3E}">
        <p14:creationId xmlns:p14="http://schemas.microsoft.com/office/powerpoint/2010/main" val="65210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从硬件的角度看：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如何处理中断和异常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假定内核已被初始化，</a:t>
            </a:r>
            <a:r>
              <a:rPr lang="en-US" dirty="0" smtClean="0"/>
              <a:t>CPU</a:t>
            </a:r>
            <a:r>
              <a:rPr lang="zh-CN" altLang="en-US" dirty="0" smtClean="0"/>
              <a:t>已从实模式转到保护模式。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   </a:t>
            </a:r>
            <a:r>
              <a:rPr lang="zh-CN" altLang="en-US" dirty="0" smtClean="0"/>
              <a:t>当</a:t>
            </a:r>
            <a:r>
              <a:rPr lang="en-US" dirty="0" smtClean="0"/>
              <a:t>CPU</a:t>
            </a:r>
            <a:r>
              <a:rPr lang="zh-CN" altLang="en-US" dirty="0" smtClean="0"/>
              <a:t>执行了当前指令之后，在对下一条指令执行前，</a:t>
            </a:r>
            <a:r>
              <a:rPr lang="en-US" dirty="0" smtClean="0"/>
              <a:t>CPU</a:t>
            </a:r>
            <a:r>
              <a:rPr lang="zh-CN" altLang="en-US" dirty="0" smtClean="0"/>
              <a:t>先要判断在执行当前指令的过程中是否发生了中断或异常。如果发生了一个中断或异常，那么</a:t>
            </a:r>
            <a:r>
              <a:rPr lang="en-US" dirty="0" smtClean="0"/>
              <a:t>CPU</a:t>
            </a:r>
            <a:r>
              <a:rPr lang="zh-CN" altLang="en-US" dirty="0" smtClean="0"/>
              <a:t>将做以下事情：</a:t>
            </a: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ym typeface="Wingdings"/>
              </a:rPr>
              <a:t>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确定所发生中断或异常的向量</a:t>
            </a:r>
            <a:r>
              <a:rPr lang="en-US" dirty="0" err="1" smtClean="0"/>
              <a:t>i</a:t>
            </a:r>
            <a:r>
              <a:rPr lang="zh-CN" altLang="en-US" dirty="0" smtClean="0"/>
              <a:t>（在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之间）</a:t>
            </a:r>
          </a:p>
          <a:p>
            <a:pPr lvl="0">
              <a:lnSpc>
                <a:spcPct val="110000"/>
              </a:lnSpc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通过</a:t>
            </a:r>
            <a:r>
              <a:rPr lang="en-US" dirty="0" smtClean="0"/>
              <a:t>IDTR</a:t>
            </a:r>
            <a:r>
              <a:rPr lang="zh-CN" altLang="en-US" dirty="0" smtClean="0"/>
              <a:t>寄存器找到</a:t>
            </a:r>
            <a:r>
              <a:rPr lang="en-US" dirty="0" smtClean="0"/>
              <a:t>IDT</a:t>
            </a:r>
            <a:r>
              <a:rPr lang="zh-CN" altLang="en-US" dirty="0" smtClean="0"/>
              <a:t>表，读取</a:t>
            </a:r>
            <a:r>
              <a:rPr lang="en-US" dirty="0" smtClean="0"/>
              <a:t>IDT</a:t>
            </a:r>
            <a:r>
              <a:rPr lang="zh-CN" altLang="en-US" dirty="0" smtClean="0"/>
              <a:t>表第</a:t>
            </a:r>
            <a:r>
              <a:rPr lang="en-US" dirty="0" err="1" smtClean="0"/>
              <a:t>i</a:t>
            </a:r>
            <a:r>
              <a:rPr lang="zh-CN" altLang="en-US" dirty="0" smtClean="0"/>
              <a:t>项（或叫第</a:t>
            </a:r>
            <a:r>
              <a:rPr lang="en-US" dirty="0" err="1" smtClean="0"/>
              <a:t>i</a:t>
            </a:r>
            <a:r>
              <a:rPr lang="zh-CN" altLang="en-US" dirty="0" smtClean="0"/>
              <a:t>个门）。进行有效性检查、特权级变化检查。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特权级变换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 smtClean="0"/>
              <a:t>当中断发生在用户态（特权级为</a:t>
            </a:r>
            <a:r>
              <a:rPr lang="en-US" sz="3000" dirty="0" smtClean="0"/>
              <a:t>3</a:t>
            </a:r>
            <a:r>
              <a:rPr lang="zh-CN" altLang="en-US" sz="3000" dirty="0" smtClean="0"/>
              <a:t>），而中断处理程序运行在内核态（特权级为</a:t>
            </a:r>
            <a:r>
              <a:rPr lang="en-US" sz="3000" dirty="0" smtClean="0"/>
              <a:t>0</a:t>
            </a:r>
            <a:r>
              <a:rPr lang="zh-CN" altLang="en-US" sz="3000" dirty="0" smtClean="0"/>
              <a:t>），特权级发生了变化，所以会引起堆栈的更换。也就是说，从用户堆栈切换到内核堆栈。</a:t>
            </a:r>
            <a:endParaRPr lang="en-US" altLang="zh-CN" sz="3000" dirty="0" smtClean="0"/>
          </a:p>
          <a:p>
            <a:r>
              <a:rPr lang="zh-CN" altLang="en-US" sz="3000" dirty="0" smtClean="0"/>
              <a:t>而当中断发生在内核态时，即</a:t>
            </a:r>
            <a:r>
              <a:rPr lang="en-US" sz="3000" dirty="0" smtClean="0"/>
              <a:t>CPU</a:t>
            </a:r>
            <a:r>
              <a:rPr lang="zh-CN" altLang="en-US" sz="3000" dirty="0" smtClean="0"/>
              <a:t>在内核中运行时，则不会更换堆栈。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1221" y="1814732"/>
            <a:ext cx="7330440" cy="400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中断或异常发生时的堆栈变化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51106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928934"/>
            <a:ext cx="14287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857628"/>
            <a:ext cx="12954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59723"/>
            <a:ext cx="8229600" cy="341727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>
                <a:solidFill>
                  <a:srgbClr val="0070C0"/>
                </a:solidFill>
              </a:rPr>
              <a:t>Thanks!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从中断源的角度分类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 </a:t>
            </a:r>
            <a:r>
              <a:rPr lang="zh-CN" altLang="en-US" dirty="0" smtClean="0"/>
              <a:t>由计算机硬件异常或故障引起的中断，也称为</a:t>
            </a:r>
            <a:r>
              <a:rPr lang="zh-CN" altLang="en-US" b="1" dirty="0" smtClean="0"/>
              <a:t>内部异常中断</a:t>
            </a:r>
            <a:r>
              <a:rPr lang="zh-CN" altLang="en-US" dirty="0" smtClean="0"/>
              <a:t>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由程序中执行了中断指令引起的中断，也称为</a:t>
            </a:r>
            <a:r>
              <a:rPr lang="zh-CN" altLang="en-US" b="1" dirty="0" smtClean="0"/>
              <a:t>软中断</a:t>
            </a:r>
            <a:r>
              <a:rPr lang="zh-CN" altLang="en-US" dirty="0" smtClean="0"/>
              <a:t>。由程序员通过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指令触发，通常当做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处理，用处：实现系统调用。</a:t>
            </a:r>
            <a:endParaRPr lang="en-US" altLang="zh-CN" dirty="0" smtClean="0">
              <a:sym typeface="Wingdings"/>
            </a:endParaRPr>
          </a:p>
          <a:p>
            <a:pPr>
              <a:buNone/>
            </a:pPr>
            <a:r>
              <a:rPr lang="en-US" altLang="zh-CN" dirty="0" smtClean="0">
                <a:sym typeface="Wingdings"/>
              </a:rPr>
              <a:t>  </a:t>
            </a:r>
            <a:r>
              <a:rPr lang="zh-CN" altLang="en-US" dirty="0" smtClean="0">
                <a:sym typeface="Wingdings"/>
              </a:rPr>
              <a:t></a:t>
            </a:r>
            <a:r>
              <a:rPr lang="zh-CN" altLang="en-US" dirty="0" smtClean="0"/>
              <a:t> 外部设备（如输入输出设备）请求引起的中断，也称为</a:t>
            </a:r>
            <a:r>
              <a:rPr lang="zh-CN" altLang="en-US" b="1" dirty="0" smtClean="0"/>
              <a:t>外部中断或Ｉ／Ｏ中断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563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主要有两类：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以外的事件引起的中断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I/O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中断、时钟中断、控制台中断等。 </a:t>
            </a:r>
            <a:endParaRPr lang="en-US" altLang="zh-CN" sz="1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1800" dirty="0" smtClean="0">
              <a:latin typeface="华文楷体" pitchFamily="2" charset="-122"/>
              <a:ea typeface="华文楷体" pitchFamily="2" charset="-122"/>
              <a:sym typeface="Wingdings"/>
            </a:endParaRPr>
          </a:p>
          <a:p>
            <a:pPr>
              <a:buNone/>
            </a:pPr>
            <a:r>
              <a:rPr lang="zh-CN" altLang="en-US" dirty="0" smtClean="0">
                <a:sym typeface="Wingdings"/>
              </a:rPr>
              <a:t>   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的内部事件或程序执行中的事件引起的过程。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如由于</a:t>
            </a:r>
            <a:r>
              <a:rPr lang="en-US" altLang="zh-CN" sz="1800" dirty="0" smtClean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1800" dirty="0" smtClean="0">
                <a:latin typeface="华文楷体" pitchFamily="2" charset="-122"/>
                <a:ea typeface="华文楷体" pitchFamily="2" charset="-122"/>
              </a:rPr>
              <a:t>本身故障、程序故障和请求系统服务的指令引起的中断等。</a:t>
            </a:r>
            <a:r>
              <a:rPr lang="zh-CN" altLang="en-US" dirty="0" smtClean="0"/>
              <a:t>     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7942" y="1992429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 smtClean="0"/>
              <a:t>中断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41572" y="407194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——</a:t>
            </a:r>
            <a:r>
              <a:rPr lang="zh-CN" altLang="en-US" sz="3200" b="1" dirty="0"/>
              <a:t>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异常的分类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Fault</a:t>
            </a:r>
            <a:r>
              <a:rPr lang="zh-CN" altLang="en-US" dirty="0" smtClean="0"/>
              <a:t>，是一种可被更正的异常，而且一旦被更正，程序可以不失连续性地继续执行。返回地址是产生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的指令。</a:t>
            </a:r>
            <a:endParaRPr lang="en-US" altLang="zh-CN" dirty="0" smtClean="0"/>
          </a:p>
          <a:p>
            <a:r>
              <a:rPr lang="en-US" altLang="zh-CN" dirty="0" smtClean="0"/>
              <a:t>Trap</a:t>
            </a:r>
            <a:r>
              <a:rPr lang="zh-CN" altLang="en-US" dirty="0" smtClean="0"/>
              <a:t>，一种在发生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的指令执行之后立即被报告的异常，它也允许程序或任务不失连续性地继续执行。返回地址是产生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的指令之后的那条指令。</a:t>
            </a:r>
            <a:endParaRPr lang="en-US" altLang="zh-CN" dirty="0" smtClean="0"/>
          </a:p>
          <a:p>
            <a:r>
              <a:rPr lang="en-US" altLang="zh-CN" dirty="0" smtClean="0"/>
              <a:t>Abort</a:t>
            </a:r>
            <a:r>
              <a:rPr lang="zh-CN" altLang="en-US" dirty="0" smtClean="0"/>
              <a:t>，不总是报告精确异常发生位置的异常，不允许程序或任务继续执行，而是用来报告严重错误的。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外部中断的分类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ym typeface="Wingdings"/>
              </a:rPr>
              <a:t> </a:t>
            </a:r>
            <a:r>
              <a:rPr lang="zh-CN" altLang="en-US" dirty="0" smtClean="0"/>
              <a:t>可屏蔽中断：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禁止响应某个中断，保证在执行一些重要的程序中不响应中断，以免造成迟缓而引起错误。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smtClean="0">
                <a:sym typeface="Wingdings"/>
              </a:rPr>
              <a:t> </a:t>
            </a:r>
            <a:r>
              <a:rPr lang="zh-CN" altLang="en-US" dirty="0" smtClean="0"/>
              <a:t>不可屏蔽中断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重新启动、电源故障、内存出错、总线出错等影响整个系统工作的中断是不能屏蔽的。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8490020" cy="333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564357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可屏蔽中断与不可屏蔽中断（</a:t>
            </a:r>
            <a:r>
              <a:rPr lang="en-US" altLang="zh-CN" dirty="0" smtClean="0"/>
              <a:t>NMI</a:t>
            </a:r>
            <a:r>
              <a:rPr lang="zh-CN" altLang="en-US" dirty="0" smtClean="0"/>
              <a:t>）分别由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的两根引脚</a:t>
            </a:r>
            <a:r>
              <a:rPr lang="en-US" altLang="zh-CN" dirty="0"/>
              <a:t>INTR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来接收。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86" y="2857496"/>
            <a:ext cx="1143008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00166" y="3571876"/>
            <a:ext cx="857256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rot="16200000" flipH="1">
            <a:off x="-136779" y="4435260"/>
            <a:ext cx="2226835" cy="46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</p:cNvCxnSpPr>
          <p:nvPr/>
        </p:nvCxnSpPr>
        <p:spPr>
          <a:xfrm rot="5400000">
            <a:off x="821505" y="4464851"/>
            <a:ext cx="142876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70C0"/>
                </a:solidFill>
              </a:rPr>
              <a:t>8259A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8259A</a:t>
            </a:r>
            <a:r>
              <a:rPr kumimoji="1" lang="zh-CN" altLang="en-US" dirty="0" smtClean="0"/>
              <a:t>是一个可编程中断控制器</a:t>
            </a:r>
            <a:r>
              <a:rPr kumimoji="1" lang="en-US" altLang="zh-CN" dirty="0" smtClean="0"/>
              <a:t>(Programmable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Interrupt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PIC)</a:t>
            </a:r>
            <a:r>
              <a:rPr kumimoji="1" lang="zh-CN" altLang="en-US" dirty="0" smtClean="0"/>
              <a:t>。它是中断的管理者。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主要功能：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设置外部中断的优先级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屏蔽某些外部中断等</a:t>
            </a:r>
            <a:endParaRPr kumimoji="1"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中断控制器和中断通道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97923"/>
            <a:ext cx="7715304" cy="30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1785918" y="3098121"/>
            <a:ext cx="642942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868" y="1669361"/>
            <a:ext cx="4429156" cy="2786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854036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sz="2000" dirty="0" smtClean="0"/>
              <a:t>一个</a:t>
            </a:r>
            <a:r>
              <a:rPr lang="en-US" altLang="zh-CN" sz="2000" dirty="0" smtClean="0"/>
              <a:t>INTR</a:t>
            </a:r>
            <a:r>
              <a:rPr lang="zh-CN" altLang="en-US" sz="2000" dirty="0" smtClean="0"/>
              <a:t>引脚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多个设备</a:t>
            </a:r>
            <a:endParaRPr lang="en-US" altLang="zh-CN" sz="2000" dirty="0"/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因为</a:t>
            </a:r>
            <a:r>
              <a:rPr lang="zh-CN" altLang="en-US" sz="2000" dirty="0"/>
              <a:t>每个设备都要使用中断，每个设备也就需要一个传送中断请求的通道。而ＣＰＵ中只有一条</a:t>
            </a:r>
            <a:r>
              <a:rPr lang="zh-CN" altLang="en-US" sz="2000" dirty="0" smtClean="0"/>
              <a:t>接收可屏蔽中断</a:t>
            </a:r>
            <a:r>
              <a:rPr lang="zh-CN" altLang="en-US" sz="2000" dirty="0"/>
              <a:t>请求的引脚，因此需要有一个机构来收集各个设备产生的各种中断请求，并按优先级排列送给ＣＰＵ。这个机构称为中断控制器</a:t>
            </a:r>
            <a:r>
              <a:rPr lang="zh-CN" altLang="en-US" sz="2000" dirty="0" smtClean="0"/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1771</TotalTime>
  <Words>1688</Words>
  <Application>Microsoft Office PowerPoint</Application>
  <PresentationFormat>全屏显示(4:3)</PresentationFormat>
  <Paragraphs>116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华文楷体</vt:lpstr>
      <vt:lpstr>华文新魏</vt:lpstr>
      <vt:lpstr>宋体</vt:lpstr>
      <vt:lpstr>Arial</vt:lpstr>
      <vt:lpstr>Calibri</vt:lpstr>
      <vt:lpstr>Wingdings</vt:lpstr>
      <vt:lpstr>清晰</vt:lpstr>
      <vt:lpstr>操作系统实验（三） 中断和异常</vt:lpstr>
      <vt:lpstr>广义上的中断</vt:lpstr>
      <vt:lpstr>中断的分类</vt:lpstr>
      <vt:lpstr>中断的分类</vt:lpstr>
      <vt:lpstr>异常的分类</vt:lpstr>
      <vt:lpstr>外部中断的分类</vt:lpstr>
      <vt:lpstr>中断控制器和中断通道</vt:lpstr>
      <vt:lpstr>8259A</vt:lpstr>
      <vt:lpstr>中断控制器和中断通道</vt:lpstr>
      <vt:lpstr>中断控制器和中断通道</vt:lpstr>
      <vt:lpstr>中断与异常的共同点</vt:lpstr>
      <vt:lpstr>中断与异常的区别</vt:lpstr>
      <vt:lpstr>中断与异常的区别</vt:lpstr>
      <vt:lpstr>中断与异常的区别</vt:lpstr>
      <vt:lpstr>中断与异常的区别</vt:lpstr>
      <vt:lpstr>中断向量</vt:lpstr>
      <vt:lpstr>中断向量表</vt:lpstr>
      <vt:lpstr>PowerPoint 演示文稿</vt:lpstr>
      <vt:lpstr>中断过程</vt:lpstr>
      <vt:lpstr>从硬件的角度看： CPU如何处理中断和异常</vt:lpstr>
      <vt:lpstr>特权级变换</vt:lpstr>
      <vt:lpstr>中断或异常发生时的堆栈变化</vt:lpstr>
      <vt:lpstr>中断或异常发生时的堆栈变化</vt:lpstr>
      <vt:lpstr>PowerPoint 演示文稿</vt:lpstr>
    </vt:vector>
  </TitlesOfParts>
  <Company>南京大学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操作系统实验</dc:title>
  <dc:creator>羽航 葛</dc:creator>
  <cp:lastModifiedBy>Ming</cp:lastModifiedBy>
  <cp:revision>142</cp:revision>
  <dcterms:created xsi:type="dcterms:W3CDTF">2013-02-24T03:13:17Z</dcterms:created>
  <dcterms:modified xsi:type="dcterms:W3CDTF">2020-11-09T06:04:32Z</dcterms:modified>
</cp:coreProperties>
</file>