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7"/>
  </p:notesMasterIdLst>
  <p:handoutMasterIdLst>
    <p:handoutMasterId r:id="rId78"/>
  </p:handoutMasterIdLst>
  <p:sldIdLst>
    <p:sldId id="256" r:id="rId2"/>
    <p:sldId id="260" r:id="rId3"/>
    <p:sldId id="272" r:id="rId4"/>
    <p:sldId id="257" r:id="rId5"/>
    <p:sldId id="258" r:id="rId6"/>
    <p:sldId id="259" r:id="rId7"/>
    <p:sldId id="261" r:id="rId8"/>
    <p:sldId id="262" r:id="rId9"/>
    <p:sldId id="296" r:id="rId10"/>
    <p:sldId id="305" r:id="rId11"/>
    <p:sldId id="337" r:id="rId12"/>
    <p:sldId id="263" r:id="rId13"/>
    <p:sldId id="279" r:id="rId14"/>
    <p:sldId id="278" r:id="rId15"/>
    <p:sldId id="280" r:id="rId16"/>
    <p:sldId id="265" r:id="rId17"/>
    <p:sldId id="266" r:id="rId18"/>
    <p:sldId id="267" r:id="rId19"/>
    <p:sldId id="290" r:id="rId20"/>
    <p:sldId id="269" r:id="rId21"/>
    <p:sldId id="268" r:id="rId22"/>
    <p:sldId id="270" r:id="rId23"/>
    <p:sldId id="273" r:id="rId24"/>
    <p:sldId id="271" r:id="rId25"/>
    <p:sldId id="277" r:id="rId26"/>
    <p:sldId id="332" r:id="rId27"/>
    <p:sldId id="333" r:id="rId28"/>
    <p:sldId id="282" r:id="rId29"/>
    <p:sldId id="281" r:id="rId30"/>
    <p:sldId id="316" r:id="rId31"/>
    <p:sldId id="336" r:id="rId32"/>
    <p:sldId id="300" r:id="rId33"/>
    <p:sldId id="317" r:id="rId34"/>
    <p:sldId id="330" r:id="rId35"/>
    <p:sldId id="306" r:id="rId36"/>
    <p:sldId id="307" r:id="rId37"/>
    <p:sldId id="318" r:id="rId38"/>
    <p:sldId id="286" r:id="rId39"/>
    <p:sldId id="292" r:id="rId40"/>
    <p:sldId id="302" r:id="rId41"/>
    <p:sldId id="303" r:id="rId42"/>
    <p:sldId id="304" r:id="rId43"/>
    <p:sldId id="298" r:id="rId44"/>
    <p:sldId id="299" r:id="rId45"/>
    <p:sldId id="314" r:id="rId46"/>
    <p:sldId id="335" r:id="rId47"/>
    <p:sldId id="294" r:id="rId48"/>
    <p:sldId id="297" r:id="rId49"/>
    <p:sldId id="320" r:id="rId50"/>
    <p:sldId id="319" r:id="rId51"/>
    <p:sldId id="321" r:id="rId52"/>
    <p:sldId id="322" r:id="rId53"/>
    <p:sldId id="323" r:id="rId54"/>
    <p:sldId id="325" r:id="rId55"/>
    <p:sldId id="311" r:id="rId56"/>
    <p:sldId id="324" r:id="rId57"/>
    <p:sldId id="339" r:id="rId58"/>
    <p:sldId id="326" r:id="rId59"/>
    <p:sldId id="340" r:id="rId60"/>
    <p:sldId id="295" r:id="rId61"/>
    <p:sldId id="310" r:id="rId62"/>
    <p:sldId id="283" r:id="rId63"/>
    <p:sldId id="308" r:id="rId64"/>
    <p:sldId id="328" r:id="rId65"/>
    <p:sldId id="301" r:id="rId66"/>
    <p:sldId id="312" r:id="rId67"/>
    <p:sldId id="313" r:id="rId68"/>
    <p:sldId id="274" r:id="rId69"/>
    <p:sldId id="275" r:id="rId70"/>
    <p:sldId id="276" r:id="rId71"/>
    <p:sldId id="291" r:id="rId72"/>
    <p:sldId id="284" r:id="rId73"/>
    <p:sldId id="329" r:id="rId74"/>
    <p:sldId id="338" r:id="rId75"/>
    <p:sldId id="327" r:id="rId76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1626" autoAdjust="0"/>
  </p:normalViewPr>
  <p:slideViewPr>
    <p:cSldViewPr>
      <p:cViewPr varScale="1">
        <p:scale>
          <a:sx n="100" d="100"/>
          <a:sy n="100" d="100"/>
        </p:scale>
        <p:origin x="-2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TODO</a:t>
            </a:r>
            <a:r>
              <a:rPr lang="en-US" baseline="0" smtClean="0"/>
              <a:t> – List(1, 2) co se presne vola? Scala.List</a:t>
            </a:r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operator overloading, it’s just methods with operator names.</a:t>
            </a:r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Much more powerful than switch statement.</a:t>
            </a:r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Much more powerful than switch statement.</a:t>
            </a:r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Scaladoc. No need for</a:t>
            </a:r>
            <a:r>
              <a:rPr lang="en-US" baseline="0" smtClean="0"/>
              <a:t> boring declaration of fields + assignment in the constructor.</a:t>
            </a:r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Show example – classes.</a:t>
            </a:r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Notice the override</a:t>
            </a:r>
            <a:r>
              <a:rPr lang="en-US" baseline="0" smtClean="0"/>
              <a:t> keyword.</a:t>
            </a:r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Scala compiler will create a</a:t>
            </a:r>
            <a:r>
              <a:rPr lang="en-US" baseline="0" smtClean="0"/>
              <a:t> synthetic type derived from Dog, overriding greet().</a:t>
            </a:r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Now we can write</a:t>
            </a:r>
            <a:r>
              <a:rPr lang="en-US" baseline="0" smtClean="0"/>
              <a:t> h1 &lt; h2. </a:t>
            </a:r>
            <a:r>
              <a:rPr lang="en-US" smtClean="0"/>
              <a:t> scala.Ordered</a:t>
            </a:r>
            <a:r>
              <a:rPr lang="en-US" baseline="0" smtClean="0"/>
              <a:t> is an actual existing trait.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scala interpreter. Write “hi” – its type is java.lang.String</a:t>
            </a:r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easy stuff now before we go</a:t>
            </a:r>
            <a:r>
              <a:rPr lang="en-US" baseline="0" smtClean="0"/>
              <a:t> into the cool part..</a:t>
            </a:r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TODO</a:t>
            </a:r>
            <a:r>
              <a:rPr lang="en-US" baseline="0" smtClean="0"/>
              <a:t> – List(1, 2) co se presne vola? Scala.List</a:t>
            </a:r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that val cannot be changed, show that var can be changed. Show that var cannot be assigned another type – static typing. Type inference!</a:t>
            </a: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that val cannot be changed, show that var can be changed. Show that var cannot be assigned another type – static typing. Type inference!</a:t>
            </a: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Generic arguments in square brackets. Head, tail like in most functional languages</a:t>
            </a:r>
            <a:r>
              <a:rPr lang="en-US" smtClean="0"/>
              <a:t>. Generic agrument inference.</a:t>
            </a: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Generic arguments in square brackets. Head, tail like in most functional languages.</a:t>
            </a: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Compiler</a:t>
            </a:r>
            <a:r>
              <a:rPr lang="en-US" baseline="0" smtClean="0"/>
              <a:t> error for classical reasons.. as with Java generics (can use ? though). Ok in case of list because we are sure it is immutable.</a:t>
            </a:r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 to 2 is actually 0.to(2) – show in interpreter</a:t>
            </a:r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 any class with method apply can be called instance(i)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3243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5/22/2009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Scala programming language</a:t>
            </a:r>
            <a:endParaRPr lang="cs-CZ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536"/>
            <a:ext cx="7854696" cy="2486480"/>
          </a:xfrm>
          <a:ln/>
        </p:spPr>
        <p:txBody>
          <a:bodyPr>
            <a:normAutofit/>
          </a:bodyPr>
          <a:lstStyle/>
          <a:p>
            <a:pPr marL="342900" indent="-342900"/>
            <a:endParaRPr lang="en-US" smtClean="0"/>
          </a:p>
          <a:p>
            <a:pPr marL="342900" indent="-342900"/>
            <a:endParaRPr lang="en-US" smtClean="0"/>
          </a:p>
          <a:p>
            <a:pPr marL="342900" indent="-342900"/>
            <a:endParaRPr lang="cs-CZ" smtClean="0"/>
          </a:p>
          <a:p>
            <a:pPr marL="342900" indent="-342900"/>
            <a:endParaRPr lang="cs-CZ" smtClean="0"/>
          </a:p>
          <a:p>
            <a:pPr marL="342900" indent="-342900"/>
            <a:r>
              <a:rPr lang="en-US" sz="2400" smtClean="0"/>
              <a:t>Martin Kon</a:t>
            </a:r>
            <a:r>
              <a:rPr lang="cs-CZ" sz="2400" smtClean="0"/>
              <a:t>íček</a:t>
            </a:r>
            <a:endParaRPr lang="cs-CZ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Immutability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Why?</a:t>
            </a:r>
          </a:p>
          <a:p>
            <a:pPr lvl="1"/>
            <a:r>
              <a:rPr lang="cs-CZ" smtClean="0"/>
              <a:t>Immutable objects are </a:t>
            </a:r>
            <a:r>
              <a:rPr lang="en-US" smtClean="0"/>
              <a:t>automatically </a:t>
            </a:r>
            <a:r>
              <a:rPr lang="cs-CZ" smtClean="0"/>
              <a:t>thread-safe </a:t>
            </a:r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cs-CZ" smtClean="0"/>
              <a:t>(you don</a:t>
            </a:r>
            <a:r>
              <a:rPr lang="en-US" smtClean="0"/>
              <a:t>’t have to worry about object being changed by another thread</a:t>
            </a:r>
            <a:r>
              <a:rPr lang="cs-CZ" smtClean="0"/>
              <a:t>)</a:t>
            </a:r>
          </a:p>
          <a:p>
            <a:pPr lvl="1"/>
            <a:r>
              <a:rPr lang="cs-CZ" smtClean="0"/>
              <a:t>Compiler can </a:t>
            </a:r>
            <a:r>
              <a:rPr lang="en-US" smtClean="0"/>
              <a:t>reason better about immutable values -&gt; optimization</a:t>
            </a:r>
          </a:p>
          <a:p>
            <a:endParaRPr lang="en-US" smtClean="0"/>
          </a:p>
          <a:p>
            <a:pPr lvl="1"/>
            <a:r>
              <a:rPr lang="en-US" smtClean="0"/>
              <a:t>Steve Jenson from Twitter: </a:t>
            </a:r>
            <a:r>
              <a:rPr lang="en-US" i="1" smtClean="0"/>
              <a:t>“Start with immutability, then use mutability where you find appropriate.”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Java from Scala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Java class can be used seamlessly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import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java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io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._</a:t>
            </a: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r>
              <a:rPr lang="nn-NO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val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nn-NO" sz="2200" smtClean="0">
                <a:solidFill>
                  <a:srgbClr val="2300FB"/>
                </a:solidFill>
                <a:highlight>
                  <a:srgbClr val="E8F2FE"/>
                </a:highlight>
                <a:latin typeface="Lucida Console" pitchFamily="49" charset="0"/>
              </a:rPr>
              <a:t>url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= </a:t>
            </a:r>
            <a:r>
              <a:rPr lang="nn-NO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new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nn-NO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URL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</a:t>
            </a:r>
            <a:r>
              <a:rPr lang="nn-NO" sz="2200" smtClean="0">
                <a:solidFill>
                  <a:srgbClr val="FF5E5E"/>
                </a:solidFill>
                <a:highlight>
                  <a:srgbClr val="E8F2FE"/>
                </a:highlight>
                <a:latin typeface="Lucida Console" pitchFamily="49" charset="0"/>
              </a:rPr>
              <a:t>"http://www.scala-lang.org"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nn-NO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nn-NO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nn-NO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nn-NO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nn-NO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r>
              <a:rPr lang="nn-NO" sz="2200" i="1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demo</a:t>
            </a:r>
            <a:endParaRPr lang="en-US" sz="2200" i="1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max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 =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&gt;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else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</a:p>
          <a:p>
            <a:pPr>
              <a:buNone/>
            </a:pP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equivalent: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neg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-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neg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(x : Int) : Int = {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return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–x; }</a:t>
            </a:r>
            <a:endParaRPr lang="en-US" sz="220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cs-CZ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Int, Double, </a:t>
            </a:r>
            <a:r>
              <a:rPr lang="en-US" smtClean="0"/>
              <a:t>String, Char, Byte, BigInt, …</a:t>
            </a:r>
            <a:endParaRPr lang="en-US"/>
          </a:p>
          <a:p>
            <a:pPr lvl="1"/>
            <a:r>
              <a:rPr lang="en-US"/>
              <a:t>wrappers around Java types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cs-CZ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Lists are immutable (= </a:t>
            </a:r>
            <a:r>
              <a:rPr lang="en-US" smtClean="0"/>
              <a:t>contents cannot </a:t>
            </a:r>
            <a:r>
              <a:rPr lang="en-US"/>
              <a:t>be changed)</a:t>
            </a:r>
          </a:p>
          <a:p>
            <a:r>
              <a:rPr lang="en-US"/>
              <a:t>List</a:t>
            </a:r>
            <a:r>
              <a:rPr lang="en-US" b="1"/>
              <a:t>[String]</a:t>
            </a:r>
            <a:r>
              <a:rPr lang="en-US"/>
              <a:t> contains </a:t>
            </a:r>
            <a:r>
              <a:rPr lang="en-US" smtClean="0"/>
              <a:t>Strings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"b"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"d"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head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         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“b”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tail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         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List(“c”, “d”)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lst2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"a"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::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cons operator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cs-CZ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Nil  =  synonym for empty list</a:t>
            </a:r>
          </a:p>
          <a:p>
            <a:pPr>
              <a:buNone/>
            </a:pPr>
            <a:r>
              <a:rPr lang="nn-NO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	val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nn-NO" sz="2200" smtClean="0">
                <a:solidFill>
                  <a:srgbClr val="2300FB"/>
                </a:solidFill>
                <a:highlight>
                  <a:srgbClr val="E8F2FE"/>
                </a:highlight>
                <a:latin typeface="Lucida Console" pitchFamily="49" charset="0"/>
              </a:rPr>
              <a:t>l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= 1 </a:t>
            </a:r>
            <a:r>
              <a:rPr lang="nn-NO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::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2 </a:t>
            </a:r>
            <a:r>
              <a:rPr lang="nn-NO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::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3 </a:t>
            </a:r>
            <a:r>
              <a:rPr lang="nn-NO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::</a:t>
            </a:r>
            <a:r>
              <a:rPr lang="nn-NO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nn-NO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Nil</a:t>
            </a:r>
            <a:endParaRPr lang="en-US" sz="2200" smtClean="0">
              <a:latin typeface="Lucida Console" pitchFamily="49" charset="0"/>
            </a:endParaRPr>
          </a:p>
          <a:p>
            <a:r>
              <a:rPr lang="en-US" smtClean="0"/>
              <a:t>List concatenation</a:t>
            </a:r>
            <a:endParaRPr lang="en-US"/>
          </a:p>
          <a:p>
            <a:pPr>
              <a:buFontTx/>
              <a:buNone/>
            </a:pPr>
            <a:r>
              <a:rPr lang="en-US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	</a:t>
            </a:r>
            <a:r>
              <a:rPr lang="cs-CZ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highlight>
                  <a:srgbClr val="E8F2FE"/>
                </a:highlight>
                <a:latin typeface="Lucida Console" pitchFamily="49" charset="0"/>
              </a:rPr>
              <a:t>l2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(1, 2, 3) </a:t>
            </a:r>
            <a:r>
              <a:rPr lang="cs-CZ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:::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(4, 5)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list3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"mff"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"cuni"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"cz"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r>
              <a:rPr lang="en-US" smtClean="0"/>
              <a:t>Following 3 calls are equivalent</a:t>
            </a:r>
          </a:p>
          <a:p>
            <a:pPr>
              <a:buNone/>
            </a:pPr>
            <a:endParaRPr lang="cs-CZ" smtClean="0"/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foreach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=&gt;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))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foreach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(s =&gt; println(s))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foreach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(println)</a:t>
            </a:r>
            <a:endParaRPr lang="cs-CZ" sz="2200">
              <a:latin typeface="Lucida Console" pitchFamily="49" charset="0"/>
            </a:endParaRPr>
          </a:p>
          <a:p>
            <a:pPr>
              <a:buFontTx/>
              <a:buNone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comprehensions</a:t>
            </a: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for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&lt;-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	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for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&lt;-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length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()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4)</a:t>
            </a:r>
          </a:p>
          <a:p>
            <a:pPr>
              <a:buNone/>
            </a:pP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	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endParaRPr lang="en-US" sz="2200" smtClean="0">
              <a:latin typeface="Lucida Console" pitchFamily="49" charset="0"/>
            </a:endParaRP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for just calls foreach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Lists are immutable, arrays are mutable</a:t>
            </a: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a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"Java"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"rocks"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a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(0)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"Scala"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US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Covariance</a:t>
            </a:r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Lists are </a:t>
            </a:r>
            <a:r>
              <a:rPr lang="en-US" smtClean="0"/>
              <a:t>covariant, </a:t>
            </a:r>
            <a:r>
              <a:rPr lang="en-US"/>
              <a:t>arrays are </a:t>
            </a:r>
            <a:r>
              <a:rPr lang="en-US" smtClean="0"/>
              <a:t>invariant</a:t>
            </a:r>
          </a:p>
          <a:p>
            <a:endParaRPr lang="en-US" smtClean="0"/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compiler error</a:t>
            </a: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array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2200" b="1" smtClean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en-US" sz="2200" b="1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en-US" sz="2200" b="1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en-US" sz="2200" b="1" smtClean="0">
                <a:solidFill>
                  <a:srgbClr val="000000"/>
                </a:solidFill>
                <a:latin typeface="Lucida Console" pitchFamily="49" charset="0"/>
              </a:rPr>
              <a:t>]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(1, 2, 3);</a:t>
            </a:r>
          </a:p>
          <a:p>
            <a:pPr>
              <a:buNone/>
            </a:pPr>
            <a:endParaRPr lang="en-US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ok</a:t>
            </a: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b="1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b="1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b="1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200" b="1" smtClean="0">
                <a:solidFill>
                  <a:srgbClr val="000000"/>
                </a:solidFill>
                <a:latin typeface="Lucida Console" pitchFamily="49" charset="0"/>
              </a:rPr>
              <a:t>]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(1, 2, 3);</a:t>
            </a:r>
            <a:endParaRPr lang="en-US" sz="220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on JVM</a:t>
            </a:r>
            <a:endParaRPr lang="cs-CZ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scalac compiles Scala to </a:t>
            </a:r>
            <a:r>
              <a:rPr lang="en-US" smtClean="0"/>
              <a:t>Java bytecode </a:t>
            </a:r>
          </a:p>
          <a:p>
            <a:pPr lvl="1"/>
            <a:r>
              <a:rPr lang="en-US" smtClean="0"/>
              <a:t>(regular .class files)</a:t>
            </a:r>
          </a:p>
          <a:p>
            <a:r>
              <a:rPr lang="en-US" b="1" smtClean="0"/>
              <a:t>Any </a:t>
            </a:r>
            <a:r>
              <a:rPr lang="en-US" b="1"/>
              <a:t>Java class can be used from Scala</a:t>
            </a:r>
            <a:endParaRPr lang="cs-CZ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cs-CZ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greets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](2)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greets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(0)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"Hello"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greets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(1)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"world!\n"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for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i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&lt;- 0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to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1) </a:t>
            </a:r>
          </a:p>
          <a:p>
            <a:pPr>
              <a:buNone/>
            </a:pP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print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greets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i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))</a:t>
            </a:r>
            <a:r>
              <a:rPr lang="cs-CZ" sz="2200" smtClean="0">
                <a:latin typeface="Lucida Console" pitchFamily="49" charset="0"/>
              </a:rPr>
              <a:t> 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are no special type</a:t>
            </a:r>
            <a:endParaRPr lang="cs-CZ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solidFill>
                <a:srgbClr val="000000"/>
              </a:solidFill>
              <a:latin typeface="Arial Unicode MS" pitchFamily="34" charset="-128"/>
            </a:endParaRPr>
          </a:p>
          <a:p>
            <a:pPr>
              <a:buFontTx/>
              <a:buNone/>
            </a:pPr>
            <a:r>
              <a:rPr lang="en-US" smtClean="0"/>
              <a:t>greets</a:t>
            </a:r>
            <a:r>
              <a:rPr lang="cs-CZ" smtClean="0"/>
              <a:t>(</a:t>
            </a:r>
            <a:r>
              <a:rPr lang="en-US" smtClean="0"/>
              <a:t>i</a:t>
            </a:r>
            <a:r>
              <a:rPr lang="cs-CZ" smtClean="0"/>
              <a:t>)</a:t>
            </a:r>
            <a:r>
              <a:rPr lang="en-US" smtClean="0"/>
              <a:t>    		===	   greets.apply(i</a:t>
            </a:r>
            <a:r>
              <a:rPr lang="en-US"/>
              <a:t>)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mtClean="0"/>
              <a:t>greets(i</a:t>
            </a:r>
            <a:r>
              <a:rPr lang="en-US"/>
              <a:t>) = </a:t>
            </a:r>
            <a:r>
              <a:rPr lang="cs-CZ" smtClean="0"/>
              <a:t>"H</a:t>
            </a:r>
            <a:r>
              <a:rPr lang="en-US" smtClean="0"/>
              <a:t>i</a:t>
            </a:r>
            <a:r>
              <a:rPr lang="cs-CZ" smtClean="0"/>
              <a:t>"</a:t>
            </a:r>
            <a:r>
              <a:rPr lang="en-US" smtClean="0"/>
              <a:t>  	===           greets.update(i</a:t>
            </a:r>
            <a:r>
              <a:rPr lang="en-US"/>
              <a:t>, </a:t>
            </a:r>
            <a:r>
              <a:rPr lang="cs-CZ" smtClean="0"/>
              <a:t>"H</a:t>
            </a:r>
            <a:r>
              <a:rPr lang="en-US" smtClean="0"/>
              <a:t>i</a:t>
            </a:r>
            <a:r>
              <a:rPr lang="cs-CZ" smtClean="0"/>
              <a:t>"</a:t>
            </a:r>
            <a:r>
              <a:rPr lang="en-US" smtClean="0"/>
              <a:t>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Any class that defines apply / update can be used like this</a:t>
            </a:r>
            <a:endParaRPr lang="en-US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cs-CZ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Every operation is a method call</a:t>
            </a:r>
            <a:endParaRPr lang="cs-CZ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“to” is not a </a:t>
            </a:r>
            <a:r>
              <a:rPr lang="en-US" smtClean="0"/>
              <a:t>keyword</a:t>
            </a:r>
          </a:p>
          <a:p>
            <a:pPr marL="990600" lvl="1" indent="-533400"/>
            <a:r>
              <a:rPr lang="cs-CZ" smtClean="0">
                <a:solidFill>
                  <a:srgbClr val="000000"/>
                </a:solidFill>
              </a:rPr>
              <a:t>for (i &lt;- 0 </a:t>
            </a:r>
            <a:r>
              <a:rPr lang="cs-CZ" b="1" smtClean="0">
                <a:solidFill>
                  <a:srgbClr val="000000"/>
                </a:solidFill>
              </a:rPr>
              <a:t>to</a:t>
            </a:r>
            <a:r>
              <a:rPr lang="cs-CZ" smtClean="0">
                <a:solidFill>
                  <a:srgbClr val="000000"/>
                </a:solidFill>
              </a:rPr>
              <a:t> 2) print(greets(i))</a:t>
            </a:r>
            <a:endParaRPr lang="en-US" smtClean="0"/>
          </a:p>
          <a:p>
            <a:pPr marL="990600" lvl="1" indent="-533400"/>
            <a:r>
              <a:rPr lang="en-US" smtClean="0"/>
              <a:t>0 to 2      ===        0.to(2)</a:t>
            </a:r>
            <a:endParaRPr lang="en-US" i="1"/>
          </a:p>
          <a:p>
            <a:pPr marL="990600" lvl="1" indent="-533400"/>
            <a:endParaRPr lang="en-US"/>
          </a:p>
          <a:p>
            <a:pPr marL="609600" indent="-609600"/>
            <a:r>
              <a:rPr lang="en-US"/>
              <a:t>x – 1    ===   x.-(1)</a:t>
            </a:r>
          </a:p>
          <a:p>
            <a:pPr marL="609600" indent="-609600"/>
            <a:endParaRPr lang="en-US"/>
          </a:p>
          <a:p>
            <a:pPr marL="609600" indent="-609600"/>
            <a:r>
              <a:rPr lang="en-US"/>
              <a:t>map containsKey ‘a’      === map.containsKey(‘a’)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</a:t>
            </a:r>
            <a:endParaRPr lang="cs-CZ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method name ends with colon, the method is invoked on the right operand</a:t>
            </a: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"b"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"a"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::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i="1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===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::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"a"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endParaRPr lang="en-US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  <a:endParaRPr lang="cs-CZ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 treats everything as objects</a:t>
            </a:r>
          </a:p>
          <a:p>
            <a:pPr lvl="1"/>
            <a:r>
              <a:rPr lang="en-US"/>
              <a:t>no primitive types, no arrays</a:t>
            </a:r>
          </a:p>
          <a:p>
            <a:pPr lvl="1"/>
            <a:endParaRPr lang="en-US"/>
          </a:p>
          <a:p>
            <a:r>
              <a:rPr lang="en-US"/>
              <a:t>So this comes with a cost, right?</a:t>
            </a:r>
          </a:p>
          <a:p>
            <a:pPr lvl="1"/>
            <a:r>
              <a:rPr lang="en-US"/>
              <a:t>Usually not, the scalac compiler uses Java primitive types and arrays where possible</a:t>
            </a:r>
          </a:p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functions</a:t>
            </a:r>
            <a:endParaRPr 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List(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"mff"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"cuni"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"cz"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filter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(s =&gt; s.length == 4)</a:t>
            </a:r>
          </a:p>
          <a:p>
            <a:pPr>
              <a:buNone/>
            </a:pP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List[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](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(…), …)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nb-NO" sz="2200" smtClean="0">
                <a:solidFill>
                  <a:srgbClr val="000000"/>
                </a:solidFill>
                <a:latin typeface="Lucida Console" pitchFamily="49" charset="0"/>
              </a:rPr>
              <a:t>.sort((p1, p2) =&gt; p1.lastName &lt; p2.lastName)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</a:t>
            </a:r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Function with only some arguments specified =</a:t>
            </a:r>
          </a:p>
          <a:p>
            <a:pPr>
              <a:buNone/>
            </a:pPr>
            <a:r>
              <a:rPr lang="en-US" smtClean="0"/>
              <a:t>    function expecting the rest of the arguments</a:t>
            </a:r>
          </a:p>
          <a:p>
            <a:endParaRPr lang="en-US" smtClean="0"/>
          </a:p>
          <a:p>
            <a:r>
              <a:rPr lang="en-US" smtClean="0"/>
              <a:t>Common concept in functional languages</a:t>
            </a:r>
            <a:endParaRPr lang="en-US" smtClean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</a:t>
            </a:r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smtClean="0">
                <a:solidFill>
                  <a:srgbClr val="FF5E5E"/>
                </a:solidFill>
                <a:latin typeface="Lucida Console" pitchFamily="49" charset="0"/>
              </a:rPr>
              <a:t>// Does n divide m?</a:t>
            </a:r>
            <a:endParaRPr lang="en-US" sz="20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nDividesM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m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 = 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%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m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0)</a:t>
            </a:r>
          </a:p>
          <a:p>
            <a:pPr>
              <a:buNone/>
            </a:pP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</a:p>
          <a:p>
            <a:pPr>
              <a:buNone/>
            </a:pPr>
            <a:r>
              <a:rPr lang="en-US" sz="2000" smtClean="0">
                <a:solidFill>
                  <a:srgbClr val="FF5E5E"/>
                </a:solidFill>
                <a:latin typeface="Lucida Console" pitchFamily="49" charset="0"/>
              </a:rPr>
              <a:t>// Currying, </a:t>
            </a:r>
          </a:p>
          <a:p>
            <a:pPr>
              <a:buNone/>
            </a:pPr>
            <a:r>
              <a:rPr lang="en-US" sz="2000" smtClean="0">
                <a:solidFill>
                  <a:srgbClr val="FF5E5E"/>
                </a:solidFill>
                <a:latin typeface="Lucida Console" pitchFamily="49" charset="0"/>
              </a:rPr>
              <a:t>// isEven is of type (Int) =&gt; Boolean</a:t>
            </a: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isEven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nDividesM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(2)_</a:t>
            </a:r>
          </a:p>
          <a:p>
            <a:pPr>
              <a:buNone/>
            </a:pP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    </a:t>
            </a:r>
          </a:p>
          <a:p>
            <a:pPr>
              <a:buNone/>
            </a:pP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isEven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(4))</a:t>
            </a:r>
          </a:p>
          <a:p>
            <a:pPr>
              <a:buNone/>
            </a:pP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isEven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(5)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Tuples</a:t>
            </a:r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mtClean="0"/>
              <a:t>Sequence of </a:t>
            </a:r>
            <a:r>
              <a:rPr lang="en-US"/>
              <a:t>elements </a:t>
            </a:r>
            <a:r>
              <a:rPr lang="en-US" smtClean="0"/>
              <a:t>with </a:t>
            </a:r>
            <a:r>
              <a:rPr lang="en-US"/>
              <a:t>different </a:t>
            </a:r>
            <a:r>
              <a:rPr lang="en-US" smtClean="0"/>
              <a:t>types</a:t>
            </a:r>
            <a:endParaRPr lang="en-US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(10, 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highlight>
                  <a:srgbClr val="E8F2FE"/>
                </a:highlight>
                <a:latin typeface="Lucida Console" pitchFamily="49" charset="0"/>
              </a:rPr>
              <a:t>'c'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FF5E5E"/>
                </a:solidFill>
                <a:highlight>
                  <a:srgbClr val="E8F2FE"/>
                </a:highlight>
                <a:latin typeface="Lucida Console" pitchFamily="49" charset="0"/>
              </a:rPr>
              <a:t>'m'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), </a:t>
            </a:r>
            <a:r>
              <a:rPr lang="cs-CZ" sz="2200" smtClean="0">
                <a:solidFill>
                  <a:srgbClr val="FF5E5E"/>
                </a:solidFill>
                <a:highlight>
                  <a:srgbClr val="E8F2FE"/>
                </a:highlight>
                <a:latin typeface="Lucida Console" pitchFamily="49" charset="0"/>
              </a:rPr>
              <a:t>"cache"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);</a:t>
            </a:r>
          </a:p>
          <a:p>
            <a:pPr>
              <a:buFontTx/>
              <a:buNone/>
            </a:pPr>
            <a:endParaRPr lang="en-US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 lvl="1"/>
            <a:r>
              <a:rPr lang="en-US" smtClean="0"/>
              <a:t>type of this expression is </a:t>
            </a:r>
            <a:r>
              <a:rPr lang="cs-CZ" smtClean="0"/>
              <a:t>Tuple3[Int, List[Char], String]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Tuples</a:t>
            </a:r>
            <a:endParaRPr lang="cs-CZ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s-E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s-ES" sz="2200" smtClean="0">
                <a:solidFill>
                  <a:srgbClr val="003E85"/>
                </a:solidFill>
                <a:latin typeface="Lucida Console" pitchFamily="49" charset="0"/>
              </a:rPr>
              <a:t>divMod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s-E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s-E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) = (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s-ES" sz="2200" smtClean="0">
                <a:solidFill>
                  <a:srgbClr val="003E85"/>
                </a:solidFill>
                <a:latin typeface="Lucida Console" pitchFamily="49" charset="0"/>
              </a:rPr>
              <a:t>/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s-ES" sz="2200" smtClean="0">
                <a:solidFill>
                  <a:srgbClr val="003E85"/>
                </a:solidFill>
                <a:latin typeface="Lucida Console" pitchFamily="49" charset="0"/>
              </a:rPr>
              <a:t>%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s-ES" sz="2200" smtClean="0">
                <a:solidFill>
                  <a:srgbClr val="2300FB"/>
                </a:solidFill>
                <a:latin typeface="Lucida Console" pitchFamily="49" charset="0"/>
              </a:rPr>
              <a:t>y</a:t>
            </a:r>
            <a:r>
              <a:rPr lang="es-ES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dm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divMod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(10, 3)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Tuple2[Int, Int]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dm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_1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3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dm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_2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1</a:t>
            </a: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nn-NO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nn-NO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nn-NO" sz="2200" smtClean="0">
                <a:solidFill>
                  <a:srgbClr val="2300FB"/>
                </a:solidFill>
                <a:latin typeface="Lucida Console" pitchFamily="49" charset="0"/>
              </a:rPr>
              <a:t>d</a:t>
            </a:r>
            <a:r>
              <a:rPr lang="nn-NO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nn-NO" sz="2200" smtClean="0">
                <a:solidFill>
                  <a:srgbClr val="2300FB"/>
                </a:solidFill>
                <a:latin typeface="Lucida Console" pitchFamily="49" charset="0"/>
              </a:rPr>
              <a:t>m</a:t>
            </a:r>
            <a:r>
              <a:rPr lang="nn-NO" sz="2200" smtClean="0">
                <a:solidFill>
                  <a:srgbClr val="000000"/>
                </a:solidFill>
                <a:latin typeface="Lucida Console" pitchFamily="49" charset="0"/>
              </a:rPr>
              <a:t>) = </a:t>
            </a:r>
            <a:r>
              <a:rPr lang="nn-NO" sz="2200" smtClean="0">
                <a:solidFill>
                  <a:srgbClr val="003E85"/>
                </a:solidFill>
                <a:latin typeface="Lucida Console" pitchFamily="49" charset="0"/>
              </a:rPr>
              <a:t>divMod</a:t>
            </a:r>
            <a:r>
              <a:rPr lang="nn-NO" sz="2200" smtClean="0">
                <a:solidFill>
                  <a:srgbClr val="000000"/>
                </a:solidFill>
                <a:latin typeface="Lucida Console" pitchFamily="49" charset="0"/>
              </a:rPr>
              <a:t>(10, 3);</a:t>
            </a:r>
          </a:p>
          <a:p>
            <a:pPr>
              <a:buNone/>
            </a:pP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d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 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	 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3 1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</a:t>
            </a:r>
            <a:endParaRPr lang="cs-CZ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Started at 2001 by Martin Odersky at EPFL Lausanne, Switzerland</a:t>
            </a:r>
          </a:p>
          <a:p>
            <a:r>
              <a:rPr lang="en-US" smtClean="0"/>
              <a:t>Scala </a:t>
            </a:r>
            <a:r>
              <a:rPr lang="en-US"/>
              <a:t>2.0 released in </a:t>
            </a:r>
            <a:r>
              <a:rPr lang="en-US" smtClean="0"/>
              <a:t>2006</a:t>
            </a:r>
          </a:p>
          <a:p>
            <a:r>
              <a:rPr lang="en-US" smtClean="0"/>
              <a:t>Current version 2.7</a:t>
            </a:r>
            <a:endParaRPr lang="cs-CZ" smtClean="0"/>
          </a:p>
          <a:p>
            <a:endParaRPr lang="cs-CZ" smtClean="0"/>
          </a:p>
          <a:p>
            <a:r>
              <a:rPr lang="cs-CZ" smtClean="0"/>
              <a:t>Twitter backend </a:t>
            </a:r>
            <a:r>
              <a:rPr lang="en-US" smtClean="0"/>
              <a:t>runs on Scala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18450" cy="4114800"/>
          </a:xfrm>
        </p:spPr>
        <p:txBody>
          <a:bodyPr>
            <a:noAutofit/>
          </a:bodyPr>
          <a:lstStyle/>
          <a:p>
            <a:r>
              <a:rPr lang="en-US" smtClean="0">
                <a:solidFill>
                  <a:prstClr val="black"/>
                </a:solidFill>
              </a:rPr>
              <a:t>Like switch statement</a:t>
            </a:r>
          </a:p>
          <a:p>
            <a:pPr lvl="1"/>
            <a:r>
              <a:rPr lang="en-US" smtClean="0">
                <a:solidFill>
                  <a:prstClr val="black"/>
                </a:solidFill>
              </a:rPr>
              <a:t>But much more powerful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1845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flatten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]) :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] = </a:t>
            </a:r>
          </a:p>
          <a:p>
            <a:pPr>
              <a:buNone/>
            </a:pP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match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])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::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=&gt; </a:t>
            </a: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					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flatten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:::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003E85"/>
                </a:solidFill>
                <a:latin typeface="Lucida Console" pitchFamily="49" charset="0"/>
              </a:rPr>
              <a:t>flatten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en-US" sz="20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rgbClr val="8E3E00"/>
                </a:solidFill>
                <a:latin typeface="Lucida Console" pitchFamily="49" charset="0"/>
              </a:rPr>
              <a:t>::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=&gt; </a:t>
            </a:r>
            <a:r>
              <a:rPr lang="en-US" sz="20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rgbClr val="003E85"/>
                </a:solidFill>
                <a:latin typeface="Lucida Console" pitchFamily="49" charset="0"/>
              </a:rPr>
              <a:t>::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rgbClr val="003E85"/>
                </a:solidFill>
                <a:latin typeface="Lucida Console" pitchFamily="49" charset="0"/>
              </a:rPr>
              <a:t>flatten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0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>
              <a:buNone/>
            </a:pPr>
            <a:r>
              <a:rPr lang="en-US" sz="20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Nil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=&gt;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Nil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cs-CZ" sz="2000" smtClean="0">
              <a:latin typeface="Lucida Console" pitchFamily="49" charset="0"/>
            </a:endParaRP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nested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(1, </a:t>
            </a:r>
            <a:r>
              <a:rPr lang="cs-CZ" sz="20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(2, 3), 4);</a:t>
            </a: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flat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= flatten(</a:t>
            </a:r>
            <a:r>
              <a:rPr lang="cs-CZ" sz="2000" smtClean="0">
                <a:solidFill>
                  <a:srgbClr val="2300FB"/>
                </a:solidFill>
                <a:latin typeface="Lucida Console" pitchFamily="49" charset="0"/>
              </a:rPr>
              <a:t>nested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); </a:t>
            </a:r>
            <a:r>
              <a:rPr lang="cs-CZ" sz="2000" smtClean="0">
                <a:solidFill>
                  <a:srgbClr val="FF5E5E"/>
                </a:solidFill>
                <a:latin typeface="Lucida Console" pitchFamily="49" charset="0"/>
              </a:rPr>
              <a:t>// List(1, 2, 3, 4)</a:t>
            </a:r>
            <a:endParaRPr lang="cs-CZ" sz="20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/** A Person class. </a:t>
            </a: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 * Constructor parameters become</a:t>
            </a: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 * public members of the class.*/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	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if </a:t>
            </a:r>
            <a:r>
              <a:rPr lang="en-US" sz="2200" smtClean="0"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latin typeface="Lucida Console" pitchFamily="49" charset="0"/>
              </a:rPr>
              <a:t>&lt; 0) { </a:t>
            </a:r>
          </a:p>
          <a:p>
            <a:pPr>
              <a:buNone/>
            </a:pPr>
            <a:r>
              <a:rPr lang="en-US" sz="2200" smtClean="0">
                <a:latin typeface="Lucida Console" pitchFamily="49" charset="0"/>
              </a:rPr>
              <a:t>		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throw </a:t>
            </a:r>
            <a:r>
              <a:rPr lang="en-US" sz="2200" smtClean="0">
                <a:latin typeface="Lucida Console" pitchFamily="49" charset="0"/>
              </a:rPr>
              <a:t>…</a:t>
            </a:r>
          </a:p>
          <a:p>
            <a:pPr>
              <a:buNone/>
            </a:pPr>
            <a:r>
              <a:rPr lang="en-US" sz="2200" smtClean="0">
                <a:latin typeface="Lucida Console" pitchFamily="49" charset="0"/>
              </a:rPr>
              <a:t>	}</a:t>
            </a:r>
            <a:r>
              <a:rPr lang="en-US" sz="2400" smtClean="0">
                <a:latin typeface="Lucida Console" pitchFamily="49" charset="0"/>
              </a:rPr>
              <a:t> </a:t>
            </a:r>
            <a:endParaRPr lang="en-US" sz="24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endParaRPr lang="cs-CZ" sz="220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“Peter"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, 21);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1;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			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Scala’s way for “statics”</a:t>
            </a:r>
          </a:p>
          <a:p>
            <a:pPr lvl="1"/>
            <a:r>
              <a:rPr lang="en-US" smtClean="0"/>
              <a:t>not quite – see next slide</a:t>
            </a:r>
          </a:p>
          <a:p>
            <a:pPr lvl="1"/>
            <a:r>
              <a:rPr lang="en-US" smtClean="0"/>
              <a:t>(in Scala, there is no </a:t>
            </a:r>
            <a:r>
              <a:rPr lang="en-US" i="1" smtClean="0"/>
              <a:t>static</a:t>
            </a:r>
            <a:r>
              <a:rPr lang="en-US" smtClean="0"/>
              <a:t> keyword)</a:t>
            </a:r>
          </a:p>
          <a:p>
            <a:pPr lvl="1"/>
            <a:endParaRPr lang="en-US" smtClean="0"/>
          </a:p>
          <a:p>
            <a:r>
              <a:rPr lang="en-US" smtClean="0"/>
              <a:t>“Companion object” for a class</a:t>
            </a:r>
          </a:p>
          <a:p>
            <a:pPr lvl="1"/>
            <a:r>
              <a:rPr lang="en-US" smtClean="0"/>
              <a:t>= object with same name as the class</a:t>
            </a:r>
          </a:p>
          <a:p>
            <a:pPr lvl="1"/>
            <a:endParaRPr lang="en-US" smtClean="0"/>
          </a:p>
          <a:p>
            <a:pPr lvl="1">
              <a:buNone/>
            </a:pPr>
            <a:endParaRPr lang="en-US" smtClean="0"/>
          </a:p>
          <a:p>
            <a:pPr>
              <a:buNone/>
            </a:pPr>
            <a:r>
              <a:rPr lang="en-US" sz="2200" i="1" smtClean="0"/>
              <a:t>demo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we declare singleton object "Person"</a:t>
            </a: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this is a companion object of class Person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defaultName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"nobody"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getName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() :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surprise, Person is really an object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2200" smtClean="0"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singleton</a:t>
            </a:r>
            <a:r>
              <a:rPr lang="en-US" sz="2200" smtClean="0">
                <a:latin typeface="Lucida Console" pitchFamily="49" charset="0"/>
              </a:rPr>
              <a:t> : Person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en-US" sz="220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classes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Implicitely override toString, equals, hashCode</a:t>
            </a:r>
          </a:p>
          <a:p>
            <a:pPr lvl="1"/>
            <a:r>
              <a:rPr lang="en-US" smtClean="0"/>
              <a:t>take object’s structure into account</a:t>
            </a:r>
          </a:p>
          <a:p>
            <a:pPr lvl="1">
              <a:buNone/>
            </a:pPr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abstract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e1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e2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endParaRPr lang="en-US" sz="2200" smtClean="0">
              <a:solidFill>
                <a:srgbClr val="8E3E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8E3E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true thanks to overriden equals</a:t>
            </a:r>
          </a:p>
          <a:p>
            <a:pPr>
              <a:buNone/>
            </a:pP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(1),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(2))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(1),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(2))</a:t>
            </a:r>
            <a:endParaRPr lang="en-US" sz="220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classes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Needed if we want to pattern match on class hiearchies</a:t>
            </a:r>
          </a:p>
          <a:p>
            <a:pPr>
              <a:buNone/>
            </a:pPr>
            <a:endParaRPr lang="pt-BR" smtClean="0"/>
          </a:p>
          <a:p>
            <a:pPr>
              <a:buNone/>
            </a:pPr>
            <a:r>
              <a:rPr lang="pt-BR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sz="2200" smtClean="0">
                <a:solidFill>
                  <a:srgbClr val="003E85"/>
                </a:solidFill>
                <a:latin typeface="Lucida Console" pitchFamily="49" charset="0"/>
              </a:rPr>
              <a:t>eval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e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pt-BR" sz="2200" smtClean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): </a:t>
            </a:r>
            <a:r>
              <a:rPr lang="pt-BR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e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sz="2200" smtClean="0">
                <a:solidFill>
                  <a:srgbClr val="4C4C4C"/>
                </a:solidFill>
                <a:latin typeface="Lucida Console" pitchFamily="49" charset="0"/>
              </a:rPr>
              <a:t>match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=&gt;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pt-BR" sz="2200" smtClean="0">
                <a:latin typeface="Lucida Console" pitchFamily="49" charset="0"/>
              </a:rPr>
              <a:t>  </a:t>
            </a:r>
            <a:r>
              <a:rPr lang="pt-BR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sz="2200" smtClean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r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) =&gt; </a:t>
            </a:r>
            <a:r>
              <a:rPr lang="pt-BR" sz="2200" smtClean="0">
                <a:solidFill>
                  <a:srgbClr val="003E85"/>
                </a:solidFill>
                <a:latin typeface="Lucida Console" pitchFamily="49" charset="0"/>
              </a:rPr>
              <a:t>eval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pt-BR" sz="22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sz="2200" smtClean="0">
                <a:solidFill>
                  <a:srgbClr val="003E85"/>
                </a:solidFill>
                <a:latin typeface="Lucida Console" pitchFamily="49" charset="0"/>
              </a:rPr>
              <a:t>eval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pt-BR" sz="2200" smtClean="0">
                <a:solidFill>
                  <a:srgbClr val="2300FB"/>
                </a:solidFill>
                <a:latin typeface="Lucida Console" pitchFamily="49" charset="0"/>
              </a:rPr>
              <a:t>r</a:t>
            </a:r>
            <a:r>
              <a:rPr lang="pt-BR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Main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main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args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]) { 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try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{ 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elems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args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map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Integer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parseInt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1800" smtClean="0">
                <a:solidFill>
                  <a:srgbClr val="FF5E5E"/>
                </a:solidFill>
                <a:latin typeface="Lucida Console" pitchFamily="49" charset="0"/>
              </a:rPr>
              <a:t>"Sum is: "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elems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foldRight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(0) (_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_)) } </a:t>
            </a:r>
          </a:p>
          <a:p>
            <a:pPr>
              <a:buNone/>
            </a:pP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catch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{ </a:t>
            </a:r>
          </a:p>
          <a:p>
            <a:pPr>
              <a:buNone/>
            </a:pP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    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e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NumberFormatException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=&gt; 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    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1800" smtClean="0">
                <a:solidFill>
                  <a:srgbClr val="FF5E5E"/>
                </a:solidFill>
                <a:latin typeface="Lucida Console" pitchFamily="49" charset="0"/>
              </a:rPr>
              <a:t>"Usage: scala Main &lt;n1&gt; &lt;n2&gt; ... "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 </a:t>
            </a:r>
            <a:endParaRPr lang="cs-CZ" sz="1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</a:t>
            </a:r>
            <a:endParaRPr lang="cs-CZ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Traits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Like Java interfaces</a:t>
            </a:r>
          </a:p>
          <a:p>
            <a:r>
              <a:rPr lang="en-US" smtClean="0"/>
              <a:t>But can contain implementations and fields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age</a:t>
            </a:r>
            <a:r>
              <a:rPr lang="cs-CZ" sz="2200" smtClean="0">
                <a:latin typeface="Lucida Console" pitchFamily="49" charset="0"/>
              </a:rPr>
              <a:t>:</a:t>
            </a:r>
            <a:r>
              <a:rPr lang="en-US" sz="2200" smtClean="0"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latin typeface="Lucida Console" pitchFamily="49" charset="0"/>
              </a:rPr>
              <a:t> = 0</a:t>
            </a:r>
            <a:endParaRPr lang="cs-CZ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return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"Hi"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}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properties</a:t>
            </a:r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oriented</a:t>
            </a:r>
          </a:p>
          <a:p>
            <a:r>
              <a:rPr lang="en-US"/>
              <a:t>Statically typed</a:t>
            </a:r>
          </a:p>
          <a:p>
            <a:r>
              <a:rPr lang="en-US"/>
              <a:t>Functional &amp; imperative</a:t>
            </a:r>
          </a:p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traits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Dog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smtClean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"Woof"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ExclamatoryGreeter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smtClean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super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 !"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smtClean="0">
              <a:latin typeface="Lucida Console" pitchFamily="49" charset="0"/>
            </a:endParaRPr>
          </a:p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Traits - mixins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Traits can be “mixed in” at instation time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ExclamatoryGreeter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smtClean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super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 !"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smtClean="0"/>
          </a:p>
          <a:p>
            <a:pPr>
              <a:buNone/>
            </a:pP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val</a:t>
            </a:r>
            <a:r>
              <a:rPr lang="en-US" sz="2200" smtClean="0">
                <a:solidFill>
                  <a:srgbClr val="2300FB"/>
                </a:solidFill>
                <a:highlight>
                  <a:srgbClr val="E8F2FE"/>
                </a:highlight>
                <a:latin typeface="Lucida Console" pitchFamily="49" charset="0"/>
              </a:rPr>
              <a:t> pet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new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Dog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en-US" sz="2200" b="1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with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ExclamatoryGreeter</a:t>
            </a:r>
          </a:p>
          <a:p>
            <a:pPr>
              <a:buNone/>
            </a:pPr>
            <a:r>
              <a:rPr lang="cs-CZ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println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highlight>
                  <a:srgbClr val="E8F2FE"/>
                </a:highlight>
                <a:latin typeface="Lucida Console" pitchFamily="49" charset="0"/>
              </a:rPr>
              <a:t>pet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highlight>
                  <a:srgbClr val="E8F2FE"/>
                </a:highlight>
                <a:latin typeface="Lucida Console" pitchFamily="49" charset="0"/>
              </a:rPr>
              <a:t>greet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())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		</a:t>
            </a:r>
            <a:r>
              <a:rPr lang="en-US" sz="2200" smtClean="0">
                <a:solidFill>
                  <a:srgbClr val="FF5E5E"/>
                </a:solidFill>
                <a:highlight>
                  <a:srgbClr val="E8F2FE"/>
                </a:highlight>
                <a:latin typeface="Lucida Console" pitchFamily="49" charset="0"/>
              </a:rPr>
              <a:t>// Woof !</a:t>
            </a:r>
            <a:endParaRPr lang="en-US" sz="2200" smtClean="0">
              <a:solidFill>
                <a:srgbClr val="8E3E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8E3E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latin typeface="Lucida Console" pitchFamily="49" charset="0"/>
            </a:endParaRPr>
          </a:p>
          <a:p>
            <a:pPr>
              <a:buNone/>
            </a:pPr>
            <a:endParaRPr lang="cs-CZ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Traits – common use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Ordered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A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] {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			</a:t>
            </a:r>
            <a:r>
              <a:rPr lang="en-US" sz="1800" smtClean="0">
                <a:solidFill>
                  <a:srgbClr val="FF5E5E"/>
                </a:solidFill>
                <a:latin typeface="Lucida Console" pitchFamily="49" charset="0"/>
              </a:rPr>
              <a:t> </a:t>
            </a:r>
            <a:endParaRPr lang="cs-CZ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compare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that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A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Int	</a:t>
            </a:r>
            <a:r>
              <a:rPr lang="en-US" sz="1800" smtClean="0">
                <a:solidFill>
                  <a:srgbClr val="FF5E5E"/>
                </a:solidFill>
                <a:latin typeface="Lucida Console" pitchFamily="49" charset="0"/>
              </a:rPr>
              <a:t>// abstract method</a:t>
            </a:r>
            <a:endParaRPr lang="en-US" sz="1800" smtClean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buNone/>
            </a:pPr>
            <a:endParaRPr lang="cs-CZ" sz="180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&lt;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(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that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A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Boolean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= (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this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compare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that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&lt;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0</a:t>
            </a: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&gt;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(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that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A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Boolean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= (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this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compare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that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&gt;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0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 </a:t>
            </a:r>
            <a:endParaRPr lang="en-US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Health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value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Ordered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Health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compare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other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1800" smtClean="0">
                <a:solidFill>
                  <a:srgbClr val="8E3E00"/>
                </a:solidFill>
                <a:latin typeface="Lucida Console" pitchFamily="49" charset="0"/>
              </a:rPr>
              <a:t>Health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) = {</a:t>
            </a:r>
          </a:p>
          <a:p>
            <a:pPr>
              <a:buNone/>
            </a:pP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		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this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value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-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other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value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; }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isCritical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…</a:t>
            </a:r>
            <a:endParaRPr lang="cs-CZ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1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Maps and Sets</a:t>
            </a:r>
            <a:endParaRPr lang="cs-CZ"/>
          </a:p>
        </p:txBody>
      </p:sp>
      <p:pic>
        <p:nvPicPr>
          <p:cNvPr id="6" name="Zástupný symbol pro obsah 5" descr="maps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2662" y="2439194"/>
            <a:ext cx="4638675" cy="3381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– simple example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import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scala</a:t>
            </a:r>
            <a:r>
              <a:rPr lang="cs-CZ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collection</a:t>
            </a:r>
            <a:r>
              <a:rPr lang="en-US" sz="22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._</a:t>
            </a:r>
          </a:p>
          <a:p>
            <a:pPr>
              <a:buNone/>
            </a:pPr>
            <a:endParaRPr lang="en-US" sz="22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cache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mutable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HashMap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,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];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cache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foo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-&gt;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bar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cs-CZ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al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c</a:t>
            </a: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=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 cache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foo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endParaRPr lang="en-US" sz="2400" smtClean="0"/>
          </a:p>
          <a:p>
            <a:r>
              <a:rPr lang="en-US" sz="2400" smtClean="0"/>
              <a:t>The rest of Map and Set interface looks as you would expect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ListBuffer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ListBuffer[T] is a mutable List</a:t>
            </a:r>
          </a:p>
          <a:p>
            <a:pPr lvl="1"/>
            <a:r>
              <a:rPr lang="en-US" smtClean="0"/>
              <a:t>Like Java’s ArrayList&lt;T&gt;</a:t>
            </a:r>
          </a:p>
          <a:p>
            <a:pPr lvl="1"/>
            <a:endParaRPr lang="en-US" smtClean="0"/>
          </a:p>
          <a:p>
            <a:pPr>
              <a:buNone/>
            </a:pPr>
            <a:r>
              <a:rPr lang="cs-CZ" sz="2400" smtClean="0">
                <a:solidFill>
                  <a:srgbClr val="4C4C4C"/>
                </a:solidFill>
                <a:highlight>
                  <a:srgbClr val="E8F2FE"/>
                </a:highlight>
                <a:latin typeface="Lucida Console" pitchFamily="49" charset="0"/>
              </a:rPr>
              <a:t>import</a:t>
            </a:r>
            <a:r>
              <a:rPr lang="cs-CZ" sz="24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scala</a:t>
            </a:r>
            <a:r>
              <a:rPr lang="cs-CZ" sz="24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</a:t>
            </a:r>
            <a:r>
              <a:rPr lang="cs-CZ" sz="24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collection</a:t>
            </a:r>
            <a:r>
              <a:rPr lang="cs-CZ" sz="24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</a:t>
            </a:r>
            <a:r>
              <a:rPr lang="cs-CZ" sz="2400" smtClean="0">
                <a:solidFill>
                  <a:srgbClr val="8E3E00"/>
                </a:solidFill>
                <a:highlight>
                  <a:srgbClr val="E8F2FE"/>
                </a:highlight>
                <a:latin typeface="Lucida Console" pitchFamily="49" charset="0"/>
              </a:rPr>
              <a:t>mutable</a:t>
            </a:r>
            <a:r>
              <a:rPr lang="cs-CZ" sz="2400" smtClean="0">
                <a:solidFill>
                  <a:srgbClr val="000000"/>
                </a:solidFill>
                <a:highlight>
                  <a:srgbClr val="E8F2FE"/>
                </a:highlight>
                <a:latin typeface="Lucida Console" pitchFamily="49" charset="0"/>
              </a:rPr>
              <a:t>._</a:t>
            </a:r>
            <a:endParaRPr lang="en-US" sz="24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endParaRPr lang="en-US" sz="2400" smtClean="0">
              <a:solidFill>
                <a:srgbClr val="000000"/>
              </a:solidFill>
              <a:highlight>
                <a:srgbClr val="E8F2FE"/>
              </a:highlight>
              <a:latin typeface="Lucida Console" pitchFamily="49" charset="0"/>
            </a:endParaRPr>
          </a:p>
          <a:p>
            <a:pPr>
              <a:buNone/>
            </a:pPr>
            <a:r>
              <a:rPr lang="cs-CZ" sz="24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4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8E3E00"/>
                </a:solidFill>
                <a:latin typeface="Lucida Console" pitchFamily="49" charset="0"/>
              </a:rPr>
              <a:t>ListBuffer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4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cs-CZ" sz="24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en-US" sz="2400" smtClean="0">
                <a:solidFill>
                  <a:srgbClr val="FF5E5E"/>
                </a:solidFill>
                <a:latin typeface="Lucida Console" pitchFamily="49" charset="0"/>
              </a:rPr>
              <a:t>Vicky</a:t>
            </a:r>
            <a:r>
              <a:rPr lang="cs-CZ" sz="24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</a:p>
          <a:p>
            <a:pPr>
              <a:buNone/>
            </a:pPr>
            <a:r>
              <a:rPr lang="cs-CZ" sz="24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FF5E5E"/>
                </a:solidFill>
                <a:latin typeface="Lucida Console" pitchFamily="49" charset="0"/>
              </a:rPr>
              <a:t>"Chris</a:t>
            </a:r>
            <a:r>
              <a:rPr lang="en-US" sz="2400" smtClean="0">
                <a:solidFill>
                  <a:srgbClr val="FF5E5E"/>
                </a:solidFill>
                <a:latin typeface="Lucida Console" pitchFamily="49" charset="0"/>
              </a:rPr>
              <a:t>tina</a:t>
            </a:r>
            <a:r>
              <a:rPr lang="cs-CZ" sz="24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</a:p>
          <a:p>
            <a:pPr>
              <a:buNone/>
            </a:pP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cs-CZ" sz="24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2300FB"/>
                </a:solidFill>
                <a:latin typeface="Lucida Console" pitchFamily="49" charset="0"/>
              </a:rPr>
              <a:t>str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4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(0)</a:t>
            </a:r>
            <a:endParaRPr lang="cs-CZ" sz="24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Option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Like</a:t>
            </a:r>
            <a:r>
              <a:rPr lang="cs-CZ" smtClean="0"/>
              <a:t> </a:t>
            </a:r>
            <a:r>
              <a:rPr lang="en-US" smtClean="0"/>
              <a:t>“</a:t>
            </a:r>
            <a:r>
              <a:rPr lang="cs-CZ" smtClean="0"/>
              <a:t>Maybe</a:t>
            </a:r>
            <a:r>
              <a:rPr lang="en-US" smtClean="0"/>
              <a:t>”</a:t>
            </a:r>
            <a:r>
              <a:rPr lang="cs-CZ" smtClean="0"/>
              <a:t> in Haskell</a:t>
            </a:r>
          </a:p>
          <a:p>
            <a:pPr>
              <a:buNone/>
            </a:pPr>
            <a:endParaRPr lang="cs-CZ" smtClean="0"/>
          </a:p>
          <a:p>
            <a:r>
              <a:rPr lang="en-US" smtClean="0"/>
              <a:t>Example – 3 state Boolean</a:t>
            </a:r>
          </a:p>
          <a:p>
            <a:pPr>
              <a:buNone/>
            </a:pPr>
            <a:endParaRPr lang="cs-CZ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sure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Option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Boolean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 =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So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me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false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sure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Some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true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sure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None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;</a:t>
            </a:r>
            <a:endParaRPr lang="en-US" sz="220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Concurrency using threads is hard</a:t>
            </a:r>
          </a:p>
          <a:p>
            <a:pPr lvl="1"/>
            <a:r>
              <a:rPr lang="en-US" smtClean="0"/>
              <a:t>Shared state – locks, race conditions, deadlocks</a:t>
            </a:r>
          </a:p>
          <a:p>
            <a:endParaRPr lang="en-US" smtClean="0"/>
          </a:p>
          <a:p>
            <a:r>
              <a:rPr lang="en-US" smtClean="0"/>
              <a:t>Solution – </a:t>
            </a:r>
            <a:r>
              <a:rPr lang="en-US" b="1" smtClean="0"/>
              <a:t>message passing + no shared state</a:t>
            </a:r>
          </a:p>
          <a:p>
            <a:pPr lvl="1"/>
            <a:r>
              <a:rPr lang="en-US" smtClean="0"/>
              <a:t>Inspired by Erlang language</a:t>
            </a:r>
          </a:p>
          <a:p>
            <a:pPr lvl="2"/>
            <a:r>
              <a:rPr lang="en-US" smtClean="0"/>
              <a:t>Erlang used at Ericsson since 1987, open source since 1998</a:t>
            </a:r>
          </a:p>
          <a:p>
            <a:pPr lvl="2"/>
            <a:r>
              <a:rPr lang="en-US" smtClean="0"/>
              <a:t>Facebook chat backend runs on Erlang</a:t>
            </a:r>
            <a:endParaRPr lang="cs-CZ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actor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Actor is an object that receives messages</a:t>
            </a:r>
          </a:p>
          <a:p>
            <a:r>
              <a:rPr lang="en-US" smtClean="0"/>
              <a:t>Actor has a </a:t>
            </a:r>
            <a:r>
              <a:rPr lang="en-US" i="1" smtClean="0"/>
              <a:t>mailbox</a:t>
            </a:r>
            <a:r>
              <a:rPr lang="en-US" smtClean="0"/>
              <a:t> – queue of incoming messages</a:t>
            </a:r>
          </a:p>
          <a:p>
            <a:r>
              <a:rPr lang="en-US" smtClean="0"/>
              <a:t>Message send is by default </a:t>
            </a:r>
            <a:r>
              <a:rPr lang="en-US" i="1" smtClean="0"/>
              <a:t>asynchronous</a:t>
            </a:r>
          </a:p>
          <a:p>
            <a:pPr marL="850392" lvl="1" indent="-457200"/>
            <a:r>
              <a:rPr lang="en-US" smtClean="0"/>
              <a:t>Sending a message to an actor immediately returns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typing</a:t>
            </a:r>
            <a:endParaRPr lang="cs-CZ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 checking done at compile time</a:t>
            </a:r>
          </a:p>
          <a:p>
            <a:r>
              <a:rPr lang="en-US"/>
              <a:t>Type associated with variable, not </a:t>
            </a:r>
            <a:r>
              <a:rPr lang="en-US" smtClean="0"/>
              <a:t>value</a:t>
            </a:r>
          </a:p>
          <a:p>
            <a:r>
              <a:rPr lang="en-US" smtClean="0"/>
              <a:t>Better tools possible</a:t>
            </a:r>
            <a:endParaRPr lang="en-US"/>
          </a:p>
          <a:p>
            <a:r>
              <a:rPr lang="en-US" smtClean="0"/>
              <a:t>More </a:t>
            </a:r>
            <a:r>
              <a:rPr lang="en-US"/>
              <a:t>verbose code compared to dynamic language</a:t>
            </a:r>
          </a:p>
          <a:p>
            <a:r>
              <a:rPr lang="en-US" smtClean="0"/>
              <a:t>Can’t </a:t>
            </a:r>
            <a:r>
              <a:rPr lang="en-US"/>
              <a:t>add methods to class at runtime</a:t>
            </a:r>
          </a:p>
          <a:p>
            <a:r>
              <a:rPr lang="en-US"/>
              <a:t>No duck </a:t>
            </a:r>
            <a:r>
              <a:rPr lang="en-US" smtClean="0"/>
              <a:t>typing – really?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Actors – trivial example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define messages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MsgPing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MsgPong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MsgStop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 – trivial example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800" smtClean="0">
                <a:solidFill>
                  <a:srgbClr val="8E3E00"/>
                </a:solidFill>
                <a:latin typeface="Lucida Console" pitchFamily="49" charset="0"/>
              </a:rPr>
              <a:t>Ping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800" smtClean="0">
                <a:solidFill>
                  <a:srgbClr val="2300FB"/>
                </a:solidFill>
                <a:latin typeface="Lucida Console" pitchFamily="49" charset="0"/>
              </a:rPr>
              <a:t>count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28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2800" smtClean="0">
                <a:solidFill>
                  <a:srgbClr val="8E3E00"/>
                </a:solidFill>
                <a:latin typeface="Lucida Console" pitchFamily="49" charset="0"/>
              </a:rPr>
              <a:t>Actor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28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800" smtClean="0">
                <a:solidFill>
                  <a:srgbClr val="8E3E00"/>
                </a:solidFill>
                <a:latin typeface="Lucida Console" pitchFamily="49" charset="0"/>
              </a:rPr>
              <a:t>Actor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act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()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pingsSent = 0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FF5E5E"/>
                </a:solidFill>
                <a:latin typeface="Lucida Console" pitchFamily="49" charset="0"/>
              </a:rPr>
              <a:t>"Ping: sending ping "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!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1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while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true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receive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=&gt;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&lt;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count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%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1000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0)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FF5E5E"/>
                </a:solidFill>
                <a:latin typeface="Lucida Console" pitchFamily="49" charset="0"/>
              </a:rPr>
              <a:t>"Ping: sending ping "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!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;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pingsSent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1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}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else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FF5E5E"/>
                </a:solidFill>
                <a:latin typeface="Lucida Console" pitchFamily="49" charset="0"/>
              </a:rPr>
              <a:t>"Ping: sending stop"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!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MsgStop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exit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}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}}}</a:t>
            </a:r>
            <a:r>
              <a:rPr lang="en-US" sz="2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 – trivial example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Actor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act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()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pongCount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 0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while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true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receive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=&gt;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pongCount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%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1000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0)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FF5E5E"/>
                </a:solidFill>
                <a:latin typeface="Lucida Console" pitchFamily="49" charset="0"/>
              </a:rPr>
              <a:t>"Pong: replying "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pongCount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sender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!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MsgPong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pongCount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1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MsgStop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=&gt;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800" smtClean="0">
                <a:solidFill>
                  <a:srgbClr val="FF5E5E"/>
                </a:solidFill>
                <a:latin typeface="Lucida Console" pitchFamily="49" charset="0"/>
              </a:rPr>
              <a:t>"Pong: stop"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    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exit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  }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  }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 }</a:t>
            </a:r>
          </a:p>
          <a:p>
            <a:pPr>
              <a:buNone/>
            </a:pP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 – trivial example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Pong</a:t>
            </a:r>
          </a:p>
          <a:p>
            <a:pPr>
              <a:buNone/>
            </a:pP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8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800" smtClean="0">
                <a:solidFill>
                  <a:srgbClr val="8E3E00"/>
                </a:solidFill>
                <a:latin typeface="Lucida Console" pitchFamily="49" charset="0"/>
              </a:rPr>
              <a:t>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(100000, </a:t>
            </a: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ping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start</a:t>
            </a:r>
          </a:p>
          <a:p>
            <a:pPr>
              <a:buNone/>
            </a:pPr>
            <a:r>
              <a:rPr lang="cs-CZ" sz="2800" smtClean="0">
                <a:solidFill>
                  <a:srgbClr val="2300FB"/>
                </a:solidFill>
                <a:latin typeface="Lucida Console" pitchFamily="49" charset="0"/>
              </a:rPr>
              <a:t>pong</a:t>
            </a:r>
            <a:r>
              <a:rPr lang="cs-CZ" sz="2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800" smtClean="0">
                <a:solidFill>
                  <a:srgbClr val="003E85"/>
                </a:solidFill>
                <a:latin typeface="Lucida Console" pitchFamily="49" charset="0"/>
              </a:rPr>
              <a:t>start</a:t>
            </a:r>
            <a:endParaRPr lang="en-US" sz="2800" smtClean="0">
              <a:solidFill>
                <a:srgbClr val="003E85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800" smtClean="0">
              <a:solidFill>
                <a:srgbClr val="003E85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800" smtClean="0">
                <a:solidFill>
                  <a:srgbClr val="FF5E5E"/>
                </a:solidFill>
                <a:latin typeface="Lucida Console" pitchFamily="49" charset="0"/>
              </a:rPr>
              <a:t>// any following code here is not blocked by the actors, each Actor (Ping, Pong) runs in his own thread</a:t>
            </a:r>
            <a:endParaRPr lang="en-US" sz="2800" smtClean="0">
              <a:solidFill>
                <a:srgbClr val="003E85"/>
              </a:solidFill>
              <a:latin typeface="Lucida Console" pitchFamily="49" charset="0"/>
            </a:endParaRPr>
          </a:p>
          <a:p>
            <a:pPr>
              <a:buNone/>
            </a:pPr>
            <a:endParaRPr lang="cs-CZ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Actors – what else is available?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actor ! message    - asynchronous send</a:t>
            </a:r>
          </a:p>
          <a:p>
            <a:r>
              <a:rPr lang="en-US" smtClean="0"/>
              <a:t>actor !? message	- synchronous send (awaits reply)</a:t>
            </a:r>
          </a:p>
          <a:p>
            <a:endParaRPr lang="en-US" smtClean="0"/>
          </a:p>
          <a:p>
            <a:r>
              <a:rPr lang="en-US" smtClean="0"/>
              <a:t>actor !! message   - asynchronous, returs </a:t>
            </a:r>
            <a:r>
              <a:rPr lang="en-US" i="1" smtClean="0"/>
              <a:t>future</a:t>
            </a:r>
            <a:r>
              <a:rPr lang="en-US" smtClean="0"/>
              <a:t> object</a:t>
            </a:r>
          </a:p>
          <a:p>
            <a:pPr lvl="1"/>
            <a:r>
              <a:rPr lang="en-US" smtClean="0"/>
              <a:t>future object can be used later to get the result</a:t>
            </a:r>
            <a:endParaRPr lang="cs-CZ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“keywords</a:t>
            </a:r>
            <a:r>
              <a:rPr lang="en-US" smtClean="0"/>
              <a:t>”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actors example, it seems that Scala has built-in keywords like </a:t>
            </a:r>
            <a:r>
              <a:rPr lang="en-US" i="1" smtClean="0"/>
              <a:t>receive { }</a:t>
            </a:r>
            <a:r>
              <a:rPr lang="en-US" smtClean="0"/>
              <a:t> or </a:t>
            </a:r>
            <a:r>
              <a:rPr lang="en-US" i="1" smtClean="0"/>
              <a:t>!</a:t>
            </a:r>
            <a:endParaRPr lang="en-US" smtClean="0"/>
          </a:p>
          <a:p>
            <a:r>
              <a:rPr lang="en-US" smtClean="0"/>
              <a:t>Not true – actors are implemented as a library</a:t>
            </a:r>
          </a:p>
          <a:p>
            <a:r>
              <a:rPr lang="en-US" smtClean="0"/>
              <a:t>We already know that </a:t>
            </a:r>
          </a:p>
          <a:p>
            <a:pPr>
              <a:buNone/>
            </a:pPr>
            <a:r>
              <a:rPr lang="en-US" smtClean="0"/>
              <a:t>	pong ! MsgPing      is equivalent to</a:t>
            </a:r>
          </a:p>
          <a:p>
            <a:pPr>
              <a:buNone/>
            </a:pPr>
            <a:r>
              <a:rPr lang="en-US" smtClean="0"/>
              <a:t>	pong.!(MsgPing)    </a:t>
            </a:r>
            <a:r>
              <a:rPr lang="en-US" i="1" smtClean="0"/>
              <a:t>// ! is a method of Actor class</a:t>
            </a:r>
            <a:endParaRPr lang="cs-CZ" i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“keywords</a:t>
            </a:r>
            <a:r>
              <a:rPr lang="en-US" smtClean="0"/>
              <a:t>”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Moreover,</a:t>
            </a:r>
            <a:r>
              <a:rPr lang="en-US"/>
              <a:t> </a:t>
            </a:r>
            <a:r>
              <a:rPr lang="en-US" smtClean="0"/>
              <a:t>receive is just a method of Actor class</a:t>
            </a:r>
          </a:p>
          <a:p>
            <a:r>
              <a:rPr lang="en-US" smtClean="0"/>
              <a:t>Method </a:t>
            </a:r>
            <a:r>
              <a:rPr lang="en-US" b="1" smtClean="0"/>
              <a:t>arguments can be passed in curly braces</a:t>
            </a:r>
          </a:p>
          <a:p>
            <a:pPr lvl="1"/>
            <a:r>
              <a:rPr lang="en-US" smtClean="0"/>
              <a:t>Ability to create DSL-like languages</a:t>
            </a:r>
          </a:p>
          <a:p>
            <a:pPr lvl="1"/>
            <a:endParaRPr lang="en-US" smtClean="0"/>
          </a:p>
          <a:p>
            <a:pPr>
              <a:buNone/>
            </a:pPr>
            <a:r>
              <a:rPr lang="cs-CZ" sz="2400" smtClean="0">
                <a:solidFill>
                  <a:srgbClr val="003E85"/>
                </a:solidFill>
                <a:latin typeface="Lucida Console" pitchFamily="49" charset="0"/>
              </a:rPr>
              <a:t>receive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       </a:t>
            </a:r>
            <a:r>
              <a:rPr lang="cs-CZ" sz="24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400" smtClean="0">
                <a:solidFill>
                  <a:srgbClr val="8E3E00"/>
                </a:solidFill>
                <a:latin typeface="Lucida Console" pitchFamily="49" charset="0"/>
              </a:rPr>
              <a:t>MsgPong</a:t>
            </a:r>
            <a:r>
              <a:rPr lang="cs-CZ" sz="2400" smtClean="0">
                <a:solidFill>
                  <a:srgbClr val="000000"/>
                </a:solidFill>
                <a:latin typeface="Lucida Console" pitchFamily="49" charset="0"/>
              </a:rPr>
              <a:t> =&gt;</a:t>
            </a:r>
            <a:endParaRPr lang="en-US" sz="24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		…</a:t>
            </a:r>
          </a:p>
          <a:p>
            <a:pPr>
              <a:buNone/>
            </a:pPr>
            <a:r>
              <a:rPr lang="en-US" sz="24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4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smtClean="0"/>
              <a:t>Creating keywords - lock in Java</a:t>
            </a:r>
            <a:endParaRPr lang="cs-CZ" sz="45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String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x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"No"</a:t>
            </a:r>
          </a:p>
          <a:p>
            <a:pPr>
              <a:buNone/>
            </a:pPr>
            <a:endParaRPr lang="en-US" sz="2200" smtClean="0">
              <a:solidFill>
                <a:srgbClr val="2300FB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lock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Yes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finally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unlock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2200" smtClean="0">
                <a:latin typeface="Lucida Console" pitchFamily="49" charset="0"/>
              </a:rPr>
              <a:t>}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smtClean="0"/>
              <a:t>Creating keywords - lock in Scala</a:t>
            </a:r>
            <a:endParaRPr lang="cs-CZ" sz="450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No"</a:t>
            </a:r>
            <a:endParaRPr lang="cs-CZ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003E85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lock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Yes“</a:t>
            </a:r>
            <a:endParaRPr lang="en-US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 “keyword” implemetation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Lock “keyword” is really an ordinary method</a:t>
            </a:r>
          </a:p>
          <a:p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f is a function (piece of code) returning</a:t>
            </a: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Unit (ie. void)</a:t>
            </a: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003E85"/>
                </a:solidFill>
                <a:latin typeface="Lucida Console" pitchFamily="49" charset="0"/>
              </a:rPr>
              <a:t>lock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Lock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)(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: =&gt; </a:t>
            </a:r>
            <a:r>
              <a:rPr lang="en-US" sz="2200" smtClean="0">
                <a:solidFill>
                  <a:srgbClr val="8E3E00"/>
                </a:solidFill>
                <a:latin typeface="Lucida Console" pitchFamily="49" charset="0"/>
              </a:rPr>
              <a:t>Unit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) = {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lock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try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f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		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call f</a:t>
            </a:r>
            <a:endParaRPr lang="cs-CZ" sz="2200" smtClean="0">
              <a:solidFill>
                <a:srgbClr val="2300FB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finally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unlock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programming</a:t>
            </a: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are first class citizens</a:t>
            </a:r>
          </a:p>
          <a:p>
            <a:r>
              <a:rPr lang="en-US"/>
              <a:t>Immutability</a:t>
            </a:r>
          </a:p>
          <a:p>
            <a:r>
              <a:rPr lang="en-US"/>
              <a:t>Tuples</a:t>
            </a:r>
          </a:p>
          <a:p>
            <a:r>
              <a:rPr lang="en-US"/>
              <a:t>Currying</a:t>
            </a:r>
          </a:p>
          <a:p>
            <a:r>
              <a:rPr lang="en-US"/>
              <a:t>Recursion</a:t>
            </a:r>
          </a:p>
          <a:p>
            <a:r>
              <a:rPr lang="en-US"/>
              <a:t>Monads</a:t>
            </a:r>
          </a:p>
          <a:p>
            <a:endParaRPr lang="en-US"/>
          </a:p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Parallelism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Parallelism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about parallelMap, parallelReduce etc. ?</a:t>
            </a:r>
          </a:p>
          <a:p>
            <a:r>
              <a:rPr lang="en-US" smtClean="0"/>
              <a:t>Not present in Scala library yet </a:t>
            </a:r>
            <a:r>
              <a:rPr lang="en-US" smtClean="0">
                <a:sym typeface="Wingdings" pitchFamily="2" charset="2"/>
              </a:rPr>
              <a:t></a:t>
            </a:r>
            <a:endParaRPr lang="en-US" smtClean="0"/>
          </a:p>
          <a:p>
            <a:pPr lvl="1"/>
            <a:r>
              <a:rPr lang="en-US" smtClean="0"/>
              <a:t>Have to implement own versions</a:t>
            </a:r>
            <a:endParaRPr lang="cs-CZ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 more advanced</a:t>
            </a:r>
            <a:endParaRPr lang="cs-CZ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exactly is the List?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List is an abstract class with 2 descendant case classes:</a:t>
            </a:r>
          </a:p>
          <a:p>
            <a:pPr lvl="1"/>
            <a:r>
              <a:rPr lang="en-US" smtClean="0"/>
              <a:t>Nil</a:t>
            </a:r>
          </a:p>
          <a:p>
            <a:pPr lvl="1"/>
            <a:r>
              <a:rPr lang="en-US" smtClean="0"/>
              <a:t>::</a:t>
            </a:r>
          </a:p>
          <a:p>
            <a:pPr lvl="1"/>
            <a:endParaRPr lang="en-US" smtClean="0"/>
          </a:p>
          <a:p>
            <a:r>
              <a:rPr lang="en-US" smtClean="0"/>
              <a:t>What gets called for List(1, 2, 3) ?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List {  </a:t>
            </a:r>
          </a:p>
          <a:p>
            <a:pPr>
              <a:buNone/>
            </a:pP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* means variable arguments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apply[A](xs: A*): List[A] = xs.toList</a:t>
            </a:r>
            <a:r>
              <a:rPr lang="en-US" sz="2200" smtClean="0">
                <a:latin typeface="Lucida Console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scala.Seq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scala.Seq is the supertype that defines methods like:</a:t>
            </a:r>
          </a:p>
          <a:p>
            <a:pPr lvl="1"/>
            <a:r>
              <a:rPr lang="en-US" smtClean="0"/>
              <a:t>filter, fold, map, reduce, take, contains, …</a:t>
            </a:r>
          </a:p>
          <a:p>
            <a:pPr lvl="1"/>
            <a:endParaRPr lang="en-US" smtClean="0"/>
          </a:p>
          <a:p>
            <a:r>
              <a:rPr lang="en-US" smtClean="0"/>
              <a:t>List, Array, Maps… descend from Seq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Yield, iterators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Syntax sugar for returning iterator object</a:t>
            </a:r>
          </a:p>
          <a:p>
            <a:r>
              <a:rPr lang="en-US" smtClean="0"/>
              <a:t>Iterators allow to iterate over a sequence of elements.  They have hasNext() and next() methods.</a:t>
            </a:r>
          </a:p>
          <a:p>
            <a:r>
              <a:rPr lang="en-US" smtClean="0"/>
              <a:t>Lazy evaluation</a:t>
            </a:r>
          </a:p>
          <a:p>
            <a:pPr lvl="1"/>
            <a:r>
              <a:rPr lang="en-US" smtClean="0"/>
              <a:t>when olderThan21 is called, the for loop is </a:t>
            </a:r>
            <a:r>
              <a:rPr lang="en-US" b="1" smtClean="0"/>
              <a:t>not</a:t>
            </a:r>
            <a:r>
              <a:rPr lang="en-US" smtClean="0"/>
              <a:t> executed</a:t>
            </a:r>
          </a:p>
          <a:p>
            <a:pPr>
              <a:buNone/>
            </a:pPr>
            <a:endParaRPr lang="en-US" b="1" smtClean="0"/>
          </a:p>
          <a:p>
            <a:pPr>
              <a:buNone/>
            </a:pPr>
            <a:r>
              <a:rPr lang="cs-CZ" sz="18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003E85"/>
                </a:solidFill>
                <a:latin typeface="Lucida Console" pitchFamily="49" charset="0"/>
              </a:rPr>
              <a:t>olderThan21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18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Iterator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]):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Iterator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18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]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=</a:t>
            </a:r>
            <a:endParaRPr lang="en-US" sz="18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  for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&lt;-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xs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if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US" sz="1800" smtClean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&gt;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21) </a:t>
            </a:r>
            <a:r>
              <a:rPr lang="en-US" sz="1800" smtClean="0">
                <a:solidFill>
                  <a:srgbClr val="4C4C4C"/>
                </a:solidFill>
                <a:latin typeface="Lucida Console" pitchFamily="49" charset="0"/>
              </a:rPr>
              <a:t>yield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 p.</a:t>
            </a:r>
            <a:r>
              <a:rPr lang="en-US" sz="1800" smtClean="0">
                <a:solidFill>
                  <a:srgbClr val="003E85"/>
                </a:solidFill>
                <a:latin typeface="Lucida Console" pitchFamily="49" charset="0"/>
              </a:rPr>
              <a:t>getName</a:t>
            </a:r>
            <a:r>
              <a:rPr lang="en-US" sz="1800" smtClean="0">
                <a:solidFill>
                  <a:srgbClr val="000000"/>
                </a:solidFill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cs-CZ" sz="18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1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Matching generic arguments?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Will this compile?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genMatch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match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=&gt;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"ints"</a:t>
            </a: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=&gt;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"strings"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Matching generic arguments?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JVM has no runtime support for generics               (compiler uses erasure)</a:t>
            </a:r>
          </a:p>
          <a:p>
            <a:endParaRPr lang="en-US" smtClean="0"/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genMatch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Any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match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{</a:t>
            </a:r>
            <a:endParaRPr lang="en-US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// warning: type argument is unchecked</a:t>
            </a:r>
            <a:endParaRPr lang="cs-CZ" sz="22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=&gt;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"ints"</a:t>
            </a:r>
            <a:endParaRPr lang="en-US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    // error: unreachable code</a:t>
            </a:r>
            <a:endParaRPr lang="cs-CZ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(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x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List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]) =&gt;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"strings"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cs-CZ" sz="22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methods to classes</a:t>
            </a:r>
            <a:endParaRPr lang="cs-CZ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in dynamic </a:t>
            </a:r>
            <a:r>
              <a:rPr lang="en-US" smtClean="0"/>
              <a:t>languages (even </a:t>
            </a:r>
            <a:r>
              <a:rPr lang="en-US"/>
              <a:t>at runtime)</a:t>
            </a:r>
          </a:p>
          <a:p>
            <a:r>
              <a:rPr lang="en-US"/>
              <a:t>Possible using Extension methods in C</a:t>
            </a:r>
            <a:r>
              <a:rPr lang="en-US" smtClean="0"/>
              <a:t># </a:t>
            </a:r>
          </a:p>
          <a:p>
            <a:pPr lvl="1"/>
            <a:r>
              <a:rPr lang="en-US" smtClean="0"/>
              <a:t>(just syntax sugar for static methods)</a:t>
            </a:r>
            <a:endParaRPr lang="en-US"/>
          </a:p>
          <a:p>
            <a:endParaRPr lang="en-US"/>
          </a:p>
          <a:p>
            <a:r>
              <a:rPr lang="en-US"/>
              <a:t>How to do it in Scala?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“Adding methods” to classes</a:t>
            </a:r>
            <a:endParaRPr lang="cs-CZ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ScalaTest test framework</a:t>
            </a:r>
          </a:p>
          <a:p>
            <a:pPr lvl="1">
              <a:buNone/>
            </a:pPr>
            <a:r>
              <a:rPr lang="en-US" smtClean="0"/>
              <a:t>map should have value 7		// legal scala code</a:t>
            </a:r>
          </a:p>
          <a:p>
            <a:endParaRPr lang="en-US" smtClean="0"/>
          </a:p>
          <a:p>
            <a:r>
              <a:rPr lang="en-US" smtClean="0"/>
              <a:t>We </a:t>
            </a:r>
            <a:r>
              <a:rPr lang="en-US"/>
              <a:t>want to be able to call map.should</a:t>
            </a:r>
          </a:p>
          <a:p>
            <a:pPr lvl="1"/>
            <a:r>
              <a:rPr lang="en-US"/>
              <a:t>map does not have a </a:t>
            </a:r>
            <a:r>
              <a:rPr lang="en-US" smtClean="0"/>
              <a:t>“should” </a:t>
            </a:r>
            <a:r>
              <a:rPr lang="en-US"/>
              <a:t>method</a:t>
            </a:r>
          </a:p>
          <a:p>
            <a:pPr lvl="1"/>
            <a:endParaRPr lang="en-US"/>
          </a:p>
          <a:p>
            <a:r>
              <a:rPr lang="en-US"/>
              <a:t>Solution – wrapper object</a:t>
            </a:r>
          </a:p>
          <a:p>
            <a:pPr>
              <a:buFontTx/>
              <a:buNone/>
            </a:pPr>
            <a:r>
              <a:rPr lang="en-US"/>
              <a:t>class Wrapper(wrappedObject : Any) {</a:t>
            </a:r>
          </a:p>
          <a:p>
            <a:pPr>
              <a:buFontTx/>
              <a:buNone/>
            </a:pPr>
            <a:r>
              <a:rPr lang="en-US"/>
              <a:t>	def should() …</a:t>
            </a:r>
          </a:p>
          <a:p>
            <a:pPr>
              <a:buFontTx/>
              <a:buNone/>
            </a:pPr>
            <a:r>
              <a:rPr lang="en-US"/>
              <a:t>}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/>
          <a:lstStyle/>
          <a:p>
            <a:r>
              <a:rPr lang="en-US"/>
              <a:t>Introduction</a:t>
            </a:r>
            <a:endParaRPr lang="cs-CZ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z="2200" i="1" smtClean="0"/>
              <a:t>Demo of Scala interpreter</a:t>
            </a:r>
            <a:endParaRPr lang="cs-CZ" sz="2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“Adding methods” to classes</a:t>
            </a:r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class Wrapper(wrappedObject : Any) {</a:t>
            </a:r>
          </a:p>
          <a:p>
            <a:pPr>
              <a:buFontTx/>
              <a:buNone/>
            </a:pPr>
            <a:r>
              <a:rPr lang="en-US" sz="2800"/>
              <a:t>	def </a:t>
            </a:r>
            <a:r>
              <a:rPr lang="en-US" sz="2800" smtClean="0"/>
              <a:t>added() </a:t>
            </a:r>
            <a:r>
              <a:rPr lang="en-US" sz="2800"/>
              <a:t>{ …}</a:t>
            </a:r>
          </a:p>
          <a:p>
            <a:pPr>
              <a:buFontTx/>
              <a:buNone/>
            </a:pPr>
            <a:r>
              <a:rPr lang="en-US" sz="2800"/>
              <a:t>}</a:t>
            </a:r>
          </a:p>
          <a:p>
            <a:r>
              <a:rPr lang="en-US" sz="2800"/>
              <a:t>Define implicit conversion </a:t>
            </a:r>
            <a:r>
              <a:rPr lang="en-US" sz="2800" smtClean="0"/>
              <a:t>method Any </a:t>
            </a:r>
            <a:r>
              <a:rPr lang="en-US" sz="2800"/>
              <a:t>-&gt; Wrapper</a:t>
            </a:r>
          </a:p>
          <a:p>
            <a:pPr>
              <a:buFontTx/>
              <a:buNone/>
            </a:pPr>
            <a:r>
              <a:rPr lang="en-US" sz="2800"/>
              <a:t>    implicit def wrap(o : Any) = new Wrapper(o)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 smtClean="0"/>
              <a:t>object.added()      compiles as       wrap(object).added()</a:t>
            </a:r>
            <a:endParaRPr lang="cs-CZ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“Adding methods” - demo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1800" smtClean="0"/>
              <a:t>class </a:t>
            </a:r>
            <a:r>
              <a:rPr lang="en-US" sz="1800" smtClean="0"/>
              <a:t>Collection</a:t>
            </a:r>
            <a:r>
              <a:rPr lang="cs-CZ" sz="1800" smtClean="0"/>
              <a:t>Wrapper[T](wrappedCollection : java.util.Collection[T]) {</a:t>
            </a:r>
          </a:p>
          <a:p>
            <a:pPr>
              <a:buNone/>
            </a:pPr>
            <a:r>
              <a:rPr lang="cs-CZ" sz="1800" smtClean="0"/>
              <a:t>def join(delim : String) : String = {</a:t>
            </a:r>
          </a:p>
          <a:p>
            <a:pPr>
              <a:buNone/>
            </a:pPr>
            <a:r>
              <a:rPr lang="cs-CZ" sz="1800" smtClean="0"/>
              <a:t>  </a:t>
            </a:r>
            <a:r>
              <a:rPr lang="en-US" sz="1800" smtClean="0"/>
              <a:t>	</a:t>
            </a:r>
            <a:r>
              <a:rPr lang="cs-CZ" sz="1800" smtClean="0"/>
              <a:t>va</a:t>
            </a:r>
            <a:r>
              <a:rPr lang="en-US" sz="1800" smtClean="0"/>
              <a:t>l</a:t>
            </a:r>
            <a:r>
              <a:rPr lang="cs-CZ" sz="1800" smtClean="0"/>
              <a:t> iter = wrappedCollection.iterator();</a:t>
            </a:r>
          </a:p>
          <a:p>
            <a:pPr>
              <a:buNone/>
            </a:pPr>
            <a:r>
              <a:rPr lang="cs-CZ" sz="1800" smtClean="0"/>
              <a:t>      va</a:t>
            </a:r>
            <a:r>
              <a:rPr lang="en-US" sz="1800" smtClean="0"/>
              <a:t>l</a:t>
            </a:r>
            <a:r>
              <a:rPr lang="cs-CZ" sz="1800" smtClean="0"/>
              <a:t> buffer = new StringBuffer(iter.next().toString());</a:t>
            </a:r>
          </a:p>
          <a:p>
            <a:pPr>
              <a:buNone/>
            </a:pPr>
            <a:r>
              <a:rPr lang="cs-CZ" sz="1800" smtClean="0"/>
              <a:t>      while (iter.hasNext()) buffer.append(delim).append(iter.next().toString());</a:t>
            </a:r>
          </a:p>
          <a:p>
            <a:pPr>
              <a:buNone/>
            </a:pPr>
            <a:r>
              <a:rPr lang="cs-CZ" sz="1800" smtClean="0"/>
              <a:t>      return buffer.toString();</a:t>
            </a:r>
          </a:p>
          <a:p>
            <a:pPr>
              <a:buNone/>
            </a:pPr>
            <a:r>
              <a:rPr lang="cs-CZ" sz="1800" smtClean="0"/>
              <a:t>    }</a:t>
            </a:r>
          </a:p>
          <a:p>
            <a:pPr>
              <a:buNone/>
            </a:pPr>
            <a:r>
              <a:rPr lang="cs-CZ" sz="1800" smtClean="0"/>
              <a:t>}</a:t>
            </a:r>
            <a:endParaRPr lang="en-US" sz="1800" smtClean="0"/>
          </a:p>
          <a:p>
            <a:pPr>
              <a:buNone/>
            </a:pPr>
            <a:endParaRPr lang="fr-FR" sz="1800" smtClean="0"/>
          </a:p>
          <a:p>
            <a:pPr>
              <a:buNone/>
            </a:pPr>
            <a:r>
              <a:rPr lang="fr-FR" sz="1800" smtClean="0"/>
              <a:t>implicit def wrapCollection[T](o : java.util.Collection[T]) = new </a:t>
            </a:r>
            <a:r>
              <a:rPr lang="en-US" sz="1800" smtClean="0"/>
              <a:t>Collection</a:t>
            </a:r>
            <a:r>
              <a:rPr lang="cs-CZ" sz="1800" smtClean="0"/>
              <a:t>Wrapper</a:t>
            </a:r>
            <a:r>
              <a:rPr lang="en-US" sz="1800" smtClean="0"/>
              <a:t>(o</a:t>
            </a:r>
            <a:r>
              <a:rPr lang="fr-FR" sz="1800" smtClean="0"/>
              <a:t>)</a:t>
            </a:r>
          </a:p>
          <a:p>
            <a:pPr>
              <a:buNone/>
            </a:pPr>
            <a:endParaRPr lang="fr-FR" sz="1800" smtClean="0"/>
          </a:p>
          <a:p>
            <a:pPr>
              <a:buNone/>
            </a:pPr>
            <a:r>
              <a:rPr lang="cs-CZ" sz="1800" smtClean="0"/>
              <a:t>var javaList = new java.util.ArrayList[String]();</a:t>
            </a:r>
            <a:endParaRPr lang="en-US" sz="1800" smtClean="0"/>
          </a:p>
          <a:p>
            <a:pPr>
              <a:buNone/>
            </a:pPr>
            <a:r>
              <a:rPr lang="cs-CZ" sz="1800" smtClean="0"/>
              <a:t>println(</a:t>
            </a:r>
            <a:r>
              <a:rPr lang="cs-CZ" sz="1800" b="1" smtClean="0"/>
              <a:t>javaList.join("-")</a:t>
            </a:r>
            <a:r>
              <a:rPr lang="cs-CZ" sz="1800" smtClean="0"/>
              <a:t>);</a:t>
            </a:r>
            <a:r>
              <a:rPr lang="en-US" sz="1800" smtClean="0"/>
              <a:t>		</a:t>
            </a:r>
            <a:r>
              <a:rPr lang="en-US" sz="1800" i="1" smtClean="0"/>
              <a:t>// same as </a:t>
            </a:r>
            <a:r>
              <a:rPr lang="fr-FR" sz="1800" i="1" smtClean="0"/>
              <a:t>wrapCollection(javaList).join(</a:t>
            </a:r>
            <a:r>
              <a:rPr lang="cs-CZ" sz="1800" i="1" smtClean="0"/>
              <a:t>“-“</a:t>
            </a:r>
            <a:r>
              <a:rPr lang="fr-FR" sz="1800" i="1" smtClean="0"/>
              <a:t>)</a:t>
            </a:r>
            <a:endParaRPr lang="cs-CZ" sz="1800" i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types</a:t>
            </a:r>
            <a:endParaRPr lang="cs-CZ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{ val length : Int }</a:t>
            </a:r>
          </a:p>
          <a:p>
            <a:pPr lvl="1"/>
            <a:r>
              <a:rPr lang="en-US"/>
              <a:t>any object that has length field</a:t>
            </a:r>
          </a:p>
          <a:p>
            <a:r>
              <a:rPr lang="en-US"/>
              <a:t>{ def length() : Int }</a:t>
            </a:r>
          </a:p>
          <a:p>
            <a:pPr lvl="1"/>
            <a:r>
              <a:rPr lang="en-US"/>
              <a:t>any object that has length() </a:t>
            </a:r>
            <a:r>
              <a:rPr lang="en-US" smtClean="0"/>
              <a:t>method</a:t>
            </a:r>
          </a:p>
          <a:p>
            <a:pPr lvl="1"/>
            <a:endParaRPr lang="en-US" smtClean="0"/>
          </a:p>
          <a:p>
            <a:r>
              <a:rPr lang="en-US" smtClean="0"/>
              <a:t>Duck typing</a:t>
            </a:r>
          </a:p>
          <a:p>
            <a:r>
              <a:rPr lang="en-US" smtClean="0"/>
              <a:t>Invoking methods on the object uses reflection - slower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Traits – diamond inheritance?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import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scala.xml._</a:t>
            </a: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cs-CZ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df = java.text.DateFormat.getDateInstance()</a:t>
            </a: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dateString = df.format(</a:t>
            </a: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java.util.Date())</a:t>
            </a: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cs-CZ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000" smtClean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 theDate(name: String) = </a:t>
            </a: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&lt;dateMsg addressedTo={ name }&gt;</a:t>
            </a: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   Hello, { name }! Today is { dateString }</a:t>
            </a:r>
          </a:p>
          <a:p>
            <a:pPr>
              <a:buNone/>
            </a:pPr>
            <a:r>
              <a:rPr lang="en-US" sz="200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&lt;/dateMsg&gt;;</a:t>
            </a: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cs-CZ" sz="20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println(theDate(</a:t>
            </a:r>
            <a:r>
              <a:rPr lang="cs-CZ" sz="2000" smtClean="0">
                <a:solidFill>
                  <a:srgbClr val="FF5E5E"/>
                </a:solidFill>
                <a:latin typeface="Lucida Console" pitchFamily="49" charset="0"/>
              </a:rPr>
              <a:t>"John Doe"</a:t>
            </a:r>
            <a:r>
              <a:rPr lang="cs-CZ" sz="2000" smtClean="0">
                <a:solidFill>
                  <a:srgbClr val="000000"/>
                </a:solidFill>
                <a:latin typeface="Lucida Console" pitchFamily="49" charset="0"/>
              </a:rPr>
              <a:t>).toString())</a:t>
            </a:r>
            <a:endParaRPr lang="cs-CZ" sz="20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2286000"/>
            <a:ext cx="7858180" cy="1143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mtClean="0"/>
              <a:t>Happy coding</a:t>
            </a:r>
            <a:endParaRPr lang="cs-CZ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24" y="3228536"/>
            <a:ext cx="7530872" cy="2486480"/>
          </a:xfrm>
          <a:ln/>
        </p:spPr>
        <p:txBody>
          <a:bodyPr>
            <a:normAutofit fontScale="92500" lnSpcReduction="20000"/>
          </a:bodyPr>
          <a:lstStyle/>
          <a:p>
            <a:pPr marL="342900" indent="-342900"/>
            <a:endParaRPr lang="en-US" smtClean="0"/>
          </a:p>
          <a:p>
            <a:pPr marL="342900" indent="-342900"/>
            <a:endParaRPr lang="en-US" smtClean="0"/>
          </a:p>
          <a:p>
            <a:pPr marL="342900" indent="-342900"/>
            <a:endParaRPr lang="cs-CZ" smtClean="0"/>
          </a:p>
          <a:p>
            <a:pPr marL="342900" indent="-342900"/>
            <a:endParaRPr lang="cs-CZ" smtClean="0"/>
          </a:p>
          <a:p>
            <a:pPr marL="342900" indent="-342900" algn="ctr"/>
            <a:r>
              <a:rPr lang="en-US" sz="3000" smtClean="0"/>
              <a:t>Slides + demos at </a:t>
            </a:r>
          </a:p>
          <a:p>
            <a:pPr marL="342900" indent="-342900" algn="ctr"/>
            <a:r>
              <a:rPr lang="en-US" sz="3000" smtClean="0"/>
              <a:t>http://coding-time.blogspot.com</a:t>
            </a:r>
            <a:endParaRPr lang="cs-CZ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Variables &amp; </a:t>
            </a:r>
            <a:r>
              <a:rPr lang="en-US" smtClean="0"/>
              <a:t>values, type inference</a:t>
            </a:r>
            <a:endParaRPr lang="cs-CZ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msg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"Hello“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	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msg is mutable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msg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 world"</a:t>
            </a:r>
          </a:p>
          <a:p>
            <a:pPr>
              <a:buNone/>
            </a:pP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msg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5;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			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compiler error</a:t>
            </a:r>
            <a:endParaRPr lang="en-US" sz="2200" b="1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Variables &amp; </a:t>
            </a:r>
            <a:r>
              <a:rPr lang="en-US" smtClean="0"/>
              <a:t>values, type inference</a:t>
            </a:r>
            <a:endParaRPr lang="cs-CZ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b="1" smtClean="0"/>
          </a:p>
          <a:p>
            <a:pPr>
              <a:buNone/>
            </a:pPr>
            <a:r>
              <a:rPr lang="en-US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smtClean="0">
                <a:solidFill>
                  <a:srgbClr val="2300FB"/>
                </a:solidFill>
                <a:latin typeface="Lucida Console" pitchFamily="49" charset="0"/>
              </a:rPr>
              <a:t>msg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"Hello world“	// msg is immutable</a:t>
            </a:r>
          </a:p>
          <a:p>
            <a:pPr>
              <a:buNone/>
            </a:pP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msg +=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" world“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			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compiler error</a:t>
            </a: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smtClean="0">
              <a:solidFill>
                <a:srgbClr val="4C4C4C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3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	</a:t>
            </a:r>
            <a:r>
              <a:rPr lang="en-US" sz="2200" smtClean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lang="cs-CZ" sz="2200" smtClean="0">
                <a:solidFill>
                  <a:srgbClr val="FF5E5E"/>
                </a:solidFill>
                <a:latin typeface="Lucida Console" pitchFamily="49" charset="0"/>
              </a:rPr>
              <a:t>// explicit</a:t>
            </a:r>
            <a:r>
              <a:rPr lang="en-US" sz="2200" smtClean="0">
                <a:solidFill>
                  <a:srgbClr val="FF5E5E"/>
                </a:solidFill>
                <a:latin typeface="Lucida Console" pitchFamily="49" charset="0"/>
              </a:rPr>
              <a:t> type declaration</a:t>
            </a:r>
            <a:endParaRPr lang="cs-CZ" sz="2200" smtClean="0">
              <a:solidFill>
                <a:srgbClr val="FF5E5E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smtClean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smtClean="0">
                <a:solidFill>
                  <a:srgbClr val="2300FB"/>
                </a:solidFill>
                <a:latin typeface="Lucida Console" pitchFamily="49" charset="0"/>
              </a:rPr>
              <a:t>n2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: </a:t>
            </a:r>
            <a:r>
              <a:rPr lang="cs-CZ" sz="2200" smtClean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smtClean="0">
                <a:solidFill>
                  <a:srgbClr val="000000"/>
                </a:solidFill>
                <a:latin typeface="Lucida Console" pitchFamily="49" charset="0"/>
              </a:rPr>
              <a:t> = 3</a:t>
            </a:r>
            <a:r>
              <a:rPr lang="en-US" sz="2200" smtClean="0">
                <a:latin typeface="Lucida Console" pitchFamily="49" charset="0"/>
              </a:rPr>
              <a:t>	</a:t>
            </a:r>
            <a:r>
              <a:rPr lang="en-US" smtClean="0"/>
              <a:t>		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2098</TotalTime>
  <Words>2585</Words>
  <Application>Microsoft Office PowerPoint</Application>
  <PresentationFormat>Předvádění na obrazovce (4:3)</PresentationFormat>
  <Paragraphs>604</Paragraphs>
  <Slides>75</Slides>
  <Notes>21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75</vt:i4>
      </vt:variant>
    </vt:vector>
  </HeadingPairs>
  <TitlesOfParts>
    <vt:vector size="76" baseType="lpstr">
      <vt:lpstr>Tok</vt:lpstr>
      <vt:lpstr>Scala programming language</vt:lpstr>
      <vt:lpstr>Scala on JVM</vt:lpstr>
      <vt:lpstr>Origin</vt:lpstr>
      <vt:lpstr>Scala properties</vt:lpstr>
      <vt:lpstr>Static typing</vt:lpstr>
      <vt:lpstr>Functional programming</vt:lpstr>
      <vt:lpstr>Introduction</vt:lpstr>
      <vt:lpstr>Variables &amp; values, type inference</vt:lpstr>
      <vt:lpstr>Variables &amp; values, type inference</vt:lpstr>
      <vt:lpstr>Immutability</vt:lpstr>
      <vt:lpstr>Calling Java from Scala</vt:lpstr>
      <vt:lpstr>Methods</vt:lpstr>
      <vt:lpstr>Types</vt:lpstr>
      <vt:lpstr>Lists</vt:lpstr>
      <vt:lpstr>Lists</vt:lpstr>
      <vt:lpstr>Foreach</vt:lpstr>
      <vt:lpstr>For comprehensions</vt:lpstr>
      <vt:lpstr>Arrays</vt:lpstr>
      <vt:lpstr>Covariance</vt:lpstr>
      <vt:lpstr>Arrays</vt:lpstr>
      <vt:lpstr>Arrays are no special type</vt:lpstr>
      <vt:lpstr>Every operation is a method call</vt:lpstr>
      <vt:lpstr>Associativity</vt:lpstr>
      <vt:lpstr>Performance</vt:lpstr>
      <vt:lpstr>Anonymous functions</vt:lpstr>
      <vt:lpstr>Currying</vt:lpstr>
      <vt:lpstr>Currying</vt:lpstr>
      <vt:lpstr>Tuples</vt:lpstr>
      <vt:lpstr>Tuples</vt:lpstr>
      <vt:lpstr>Pattern matching</vt:lpstr>
      <vt:lpstr>Pattern matching</vt:lpstr>
      <vt:lpstr>Classes</vt:lpstr>
      <vt:lpstr>Objects</vt:lpstr>
      <vt:lpstr>Objects</vt:lpstr>
      <vt:lpstr>Case classes</vt:lpstr>
      <vt:lpstr>Case classes</vt:lpstr>
      <vt:lpstr>Exceptions</vt:lpstr>
      <vt:lpstr>Traits</vt:lpstr>
      <vt:lpstr>Traits</vt:lpstr>
      <vt:lpstr>Extending traits</vt:lpstr>
      <vt:lpstr>Traits - mixins</vt:lpstr>
      <vt:lpstr>Traits – common use</vt:lpstr>
      <vt:lpstr>Maps and Sets</vt:lpstr>
      <vt:lpstr>Map – simple example</vt:lpstr>
      <vt:lpstr>ListBuffer</vt:lpstr>
      <vt:lpstr>Option</vt:lpstr>
      <vt:lpstr>Actors</vt:lpstr>
      <vt:lpstr>Actors</vt:lpstr>
      <vt:lpstr>What is an actor</vt:lpstr>
      <vt:lpstr>Actors – trivial example</vt:lpstr>
      <vt:lpstr>Actors – trivial example</vt:lpstr>
      <vt:lpstr>Actors – trivial example</vt:lpstr>
      <vt:lpstr>Actors – trivial example</vt:lpstr>
      <vt:lpstr>Actors – what else is available?</vt:lpstr>
      <vt:lpstr>Creating “keywords”</vt:lpstr>
      <vt:lpstr>Creating “keywords”</vt:lpstr>
      <vt:lpstr>Creating keywords - lock in Java</vt:lpstr>
      <vt:lpstr>Creating keywords - lock in Scala</vt:lpstr>
      <vt:lpstr>Lock “keyword” implemetation</vt:lpstr>
      <vt:lpstr>Parallelism</vt:lpstr>
      <vt:lpstr>Parallelism</vt:lpstr>
      <vt:lpstr>Little more advanced</vt:lpstr>
      <vt:lpstr>What exactly is the List?</vt:lpstr>
      <vt:lpstr>scala.Seq</vt:lpstr>
      <vt:lpstr>Yield, iterators</vt:lpstr>
      <vt:lpstr>Matching generic arguments?</vt:lpstr>
      <vt:lpstr>Matching generic arguments?</vt:lpstr>
      <vt:lpstr>Adding methods to classes</vt:lpstr>
      <vt:lpstr>“Adding methods” to classes</vt:lpstr>
      <vt:lpstr>“Adding methods” to classes</vt:lpstr>
      <vt:lpstr>“Adding methods” - demo</vt:lpstr>
      <vt:lpstr>Structural types</vt:lpstr>
      <vt:lpstr>Traits – diamond inheritance?</vt:lpstr>
      <vt:lpstr>XML</vt:lpstr>
      <vt:lpstr>Happy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programming language</dc:title>
  <dc:creator>Invasion</dc:creator>
  <cp:lastModifiedBy>Invasion</cp:lastModifiedBy>
  <cp:revision>398</cp:revision>
  <dcterms:modified xsi:type="dcterms:W3CDTF">2009-05-22T09:38:07Z</dcterms:modified>
</cp:coreProperties>
</file>