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350" r:id="rId5"/>
    <p:sldId id="352" r:id="rId6"/>
    <p:sldId id="361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53" r:id="rId21"/>
    <p:sldId id="378" r:id="rId22"/>
    <p:sldId id="379" r:id="rId23"/>
    <p:sldId id="364" r:id="rId24"/>
    <p:sldId id="343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76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线性回归</c:v>
                </c:pt>
                <c:pt idx="1">
                  <c:v>决策树</c:v>
                </c:pt>
                <c:pt idx="2">
                  <c:v>随机森林</c:v>
                </c:pt>
                <c:pt idx="3">
                  <c:v>XGBoost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0.83</c:v>
                </c:pt>
                <c:pt idx="1">
                  <c:v>0.89</c:v>
                </c:pt>
                <c:pt idx="2">
                  <c:v>0.9</c:v>
                </c:pt>
                <c:pt idx="3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精确率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线性回归</c:v>
                </c:pt>
                <c:pt idx="1">
                  <c:v>决策树</c:v>
                </c:pt>
                <c:pt idx="2">
                  <c:v>随机森林</c:v>
                </c:pt>
                <c:pt idx="3">
                  <c:v>XGBoost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0.53</c:v>
                </c:pt>
                <c:pt idx="1">
                  <c:v>0.69</c:v>
                </c:pt>
                <c:pt idx="2">
                  <c:v>0.71</c:v>
                </c:pt>
                <c:pt idx="3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召回率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线性回归</c:v>
                </c:pt>
                <c:pt idx="1">
                  <c:v>决策树</c:v>
                </c:pt>
                <c:pt idx="2">
                  <c:v>随机森林</c:v>
                </c:pt>
                <c:pt idx="3">
                  <c:v>XGBoost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0.49</c:v>
                </c:pt>
                <c:pt idx="1">
                  <c:v>0.59</c:v>
                </c:pt>
                <c:pt idx="2">
                  <c:v>0.6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线性回归</c:v>
                </c:pt>
                <c:pt idx="1">
                  <c:v>决策树</c:v>
                </c:pt>
                <c:pt idx="2">
                  <c:v>随机森林</c:v>
                </c:pt>
                <c:pt idx="3">
                  <c:v>XGBoost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0.49</c:v>
                </c:pt>
                <c:pt idx="1">
                  <c:v>0.57999999999999996</c:v>
                </c:pt>
                <c:pt idx="2">
                  <c:v>0.59</c:v>
                </c:pt>
                <c:pt idx="3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CC-4B4A-91E5-75F5153309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线性回归</c:v>
                </c:pt>
                <c:pt idx="1">
                  <c:v>决策树</c:v>
                </c:pt>
                <c:pt idx="2">
                  <c:v>随机森林</c:v>
                </c:pt>
                <c:pt idx="3">
                  <c:v>XGBoost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0.71</c:v>
                </c:pt>
                <c:pt idx="1">
                  <c:v>0.81</c:v>
                </c:pt>
                <c:pt idx="2">
                  <c:v>0.85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5CC-4B4A-91E5-75F515330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819146436931371"/>
          <c:h val="6.0028577508892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加权模型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精确率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1"/>
                <c:pt idx="0">
                  <c:v>加权模型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0.72499999999999998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召回率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1"/>
                <c:pt idx="0">
                  <c:v>加权模型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加权模型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CC-4B4A-91E5-75F5153309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Kappa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加权模型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5CC-4B4A-91E5-75F515330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819146436931371"/>
          <c:h val="6.0028577508892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CDBB4D-69F7-47D6-8DA1-364ECBF512FA}" type="datetime1">
              <a:rPr lang="zh-CN" altLang="en-US" smtClean="0"/>
              <a:t>2023/5/31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9C7E07-3C67-C64C-8DA0-0404F6303970}" type="slidenum">
              <a:rPr lang="en-US" altLang="zh-CN" smtClean="0"/>
              <a:pPr/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2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8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9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44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2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92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7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5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6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25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4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4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2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8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6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3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任意多边形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内容占位符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09C519-EFBD-4557-96DE-AD744096EF1E}" type="datetime2">
              <a:rPr lang="zh-CN" altLang="en-US" smtClean="0"/>
              <a:t>2023年5月31日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任意多边形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B83762-450F-4313-879F-500BE05B7287}" type="datetime2">
              <a:rPr lang="zh-CN" altLang="en-US" smtClean="0"/>
              <a:t>2023年5月31日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04BA7A-E770-48B4-9ED2-522E084E8405}" type="datetime2">
              <a:rPr lang="zh-CN" altLang="en-US" smtClean="0"/>
              <a:t>2023年5月31日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图片占位符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30" name="组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任意多边形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自选图形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文本占位符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占位符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占位符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占位符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占位符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文本占位符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0B8DED7-50F6-4F4F-9763-42A576EB505B}" type="datetime2">
              <a:rPr lang="zh-CN" altLang="en-US" smtClean="0"/>
              <a:t>2023年5月31日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图片占位符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17" name="直接连接符​​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6235E2E-67F1-433F-80D4-B8E06E5EF337}" type="datetime2">
              <a:rPr lang="zh-CN" altLang="en-US" noProof="0" smtClean="0"/>
              <a:t>2023年5月31日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年度审核</a:t>
            </a:r>
            <a:endParaRPr lang="zh-CN" altLang="en-US" b="0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息时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任意多边形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表占位符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单击图标添加图表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56E04BD8-DEB2-4DB6-8921-C8176DF0EB17}" type="datetime2">
              <a:rPr lang="zh-CN" altLang="en-US" noProof="0" smtClean="0">
                <a:latin typeface="+mn-lt"/>
              </a:rPr>
              <a:t>2023年5月31日</a:t>
            </a:fld>
            <a:endParaRPr lang="zh-CN" altLang="en-US" noProof="0">
              <a:latin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9" name="表格占位符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zh-CN" altLang="en-US" noProof="0"/>
              <a:t>单击图标添加表格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5618353C-B2AA-43F5-B6ED-6EE257877897}" type="datetime2">
              <a:rPr lang="zh-CN" altLang="en-US" noProof="0" smtClean="0">
                <a:latin typeface="+mn-lt"/>
              </a:rPr>
              <a:t>2023年5月31日</a:t>
            </a:fld>
            <a:endParaRPr lang="zh-CN" altLang="en-US" noProof="0">
              <a:latin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sz="200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grpSp>
        <p:nvGrpSpPr>
          <p:cNvPr id="18" name="组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自选图形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4" name="组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任意多边形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任意多边形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8" name="图片占位符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1" name="标题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62" name="直接连接符​​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图片占位符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2" name="文本占位符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3" name="文本占位符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74" name="文本占位符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5" name="文本占位符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76" name="文本占位符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7" name="文本占位符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78" name="文本占位符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9" name="文本占位符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自选图形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6" name="图片占位符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9" name="图片占位符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C55428-63DB-49A6-9817-AE0BC285EDAA}" type="datetime2">
              <a:rPr lang="zh-CN" altLang="en-US" smtClean="0"/>
              <a:t>2023年5月31日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96" name="文本占位符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97" name="文本占位符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102" name="文本占位符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103" name="文本占位符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zh-CN" altLang="en-US" noProof="0"/>
              <a:t>单击以编辑 </a:t>
            </a:r>
          </a:p>
        </p:txBody>
      </p:sp>
      <p:sp>
        <p:nvSpPr>
          <p:cNvPr id="106" name="文本占位符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107" name="文本占位符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zh-CN" altLang="en-US" noProof="0"/>
              <a:t>单击以编辑 </a:t>
            </a:r>
          </a:p>
        </p:txBody>
      </p:sp>
      <p:sp>
        <p:nvSpPr>
          <p:cNvPr id="108" name="文本占位符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109" name="文本占位符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长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长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52480A-F94E-4A44-BCF4-F23CC78AD854}" type="datetime2">
              <a:rPr lang="zh-CN" altLang="en-US" smtClean="0"/>
              <a:t>2023年5月31日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标题占位符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0" name="日期占位符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17E7595-A321-49F8-8FF1-77A8C9D13DB0}" type="datetime2">
              <a:rPr lang="zh-CN" altLang="en-US" noProof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2023年5月31日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页脚占位符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年度审核</a:t>
            </a:r>
            <a:endParaRPr lang="zh-CN" altLang="en-US" b="1" dirty="0"/>
          </a:p>
        </p:txBody>
      </p:sp>
      <p:sp>
        <p:nvSpPr>
          <p:cNvPr id="32" name="幻灯片编号占位符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el777/3-2-dataIntegr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Darel777/3-2-dataIntegration" TargetMode="External"/><Relationship Id="rId4" Type="http://schemas.openxmlformats.org/officeDocument/2006/relationships/hyperlink" Target="mailto:201250123@smail.nju.edu.c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组数据集成作业三报告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201250123 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刘晓旭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b="1" dirty="0"/>
              <a:t>201250125 </a:t>
            </a:r>
            <a:r>
              <a:rPr lang="zh-CN" altLang="en-US" b="1" dirty="0"/>
              <a:t>刘承杰</a:t>
            </a:r>
            <a:endParaRPr lang="en-US" altLang="zh-CN" b="1" dirty="0"/>
          </a:p>
          <a:p>
            <a:pPr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201250152 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赵凝晖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b="1" dirty="0"/>
              <a:t>201250213</a:t>
            </a:r>
            <a:r>
              <a:rPr lang="zh-CN" altLang="en-US" b="1" dirty="0"/>
              <a:t> 徐晨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 </a:t>
            </a:r>
            <a:r>
              <a:rPr lang="en-US" altLang="zh-CN" dirty="0"/>
              <a:t>5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31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代码和细节详见：</a:t>
            </a:r>
            <a:r>
              <a:rPr lang="en-US" altLang="zh-CN" dirty="0">
                <a:hlinkClick r:id="rId3"/>
              </a:rPr>
              <a:t>Darel777/3-2-dataIntegration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/>
              <a:t>特征工程</a:t>
            </a:r>
            <a:r>
              <a:rPr lang="en-US" altLang="zh-CN" dirty="0"/>
              <a:t>——1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前两个步骤生成的表格详见</a:t>
            </a:r>
            <a:r>
              <a:rPr lang="en-US" altLang="zh-CN" b="1" dirty="0"/>
              <a:t>*_std.csv</a:t>
            </a:r>
            <a:r>
              <a:rPr lang="zh-CN" altLang="en-US" dirty="0"/>
              <a:t>。</a:t>
            </a:r>
            <a:endParaRPr lang="en-US" altLang="zh-CN" dirty="0"/>
          </a:p>
          <a:p>
            <a:pPr rtl="0"/>
            <a:r>
              <a:rPr lang="zh-CN" altLang="en-US" dirty="0"/>
              <a:t>在数据收集和预处理时期，我们都将无用的，不利于模型训练的字段加以了删除。</a:t>
            </a:r>
            <a:endParaRPr lang="en-US" altLang="zh-CN" dirty="0"/>
          </a:p>
          <a:p>
            <a:pPr rtl="0"/>
            <a:r>
              <a:rPr lang="zh-CN" altLang="en-US" dirty="0"/>
              <a:t>关于特征过程的详细步骤见</a:t>
            </a:r>
            <a:r>
              <a:rPr lang="en-US" altLang="zh-CN" b="1" dirty="0"/>
              <a:t>feature.py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524C13E-3320-409F-9471-26004277DEFD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53" name="图片占位符 52" descr="悬挂的灯泡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320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 rtlCol="0"/>
          <a:lstStyle/>
          <a:p>
            <a:pPr rtl="0"/>
            <a:r>
              <a:rPr lang="zh-CN" altLang="en-US" dirty="0"/>
              <a:t>特征工程</a:t>
            </a:r>
            <a:r>
              <a:rPr lang="en-US" altLang="zh-CN" dirty="0"/>
              <a:t>———</a:t>
            </a:r>
            <a:r>
              <a:rPr lang="zh-CN" altLang="en-US" dirty="0"/>
              <a:t>星级部分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BB2C83D-2C01-41D1-87CE-A571AD1046E4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77079B-4445-8B41-B3DF-AC754DD0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30" y="1489926"/>
            <a:ext cx="8241118" cy="47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 rtlCol="0"/>
          <a:lstStyle/>
          <a:p>
            <a:pPr rtl="0"/>
            <a:r>
              <a:rPr lang="zh-CN" altLang="en-US" dirty="0"/>
              <a:t>特征工程</a:t>
            </a:r>
            <a:r>
              <a:rPr lang="en-US" altLang="zh-CN" dirty="0"/>
              <a:t>———</a:t>
            </a:r>
            <a:r>
              <a:rPr lang="zh-CN" altLang="en-US" dirty="0"/>
              <a:t>星级部分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BB2C83D-2C01-41D1-87CE-A571AD1046E4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E90DC8-5C26-1395-403E-82001F6F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47" y="2099107"/>
            <a:ext cx="8161905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9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 rtlCol="0"/>
          <a:lstStyle/>
          <a:p>
            <a:pPr rtl="0"/>
            <a:r>
              <a:rPr lang="zh-CN" altLang="en-US" dirty="0"/>
              <a:t>特征工程</a:t>
            </a:r>
            <a:r>
              <a:rPr lang="en-US" altLang="zh-CN" dirty="0"/>
              <a:t>———</a:t>
            </a:r>
            <a:r>
              <a:rPr lang="zh-CN" altLang="en-US" dirty="0"/>
              <a:t>信用部分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BB2C83D-2C01-41D1-87CE-A571AD1046E4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8F8B06-6466-11FD-F161-65648C450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71" y="1489926"/>
            <a:ext cx="8342857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0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特征工程</a:t>
            </a:r>
            <a:r>
              <a:rPr lang="en-US" altLang="zh-CN" dirty="0"/>
              <a:t>——PCA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主成分方法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pt-BR" altLang="zh-CN" b="0" i="0" dirty="0">
                <a:effectLst/>
                <a:latin typeface="Courier New" panose="02070309020205020404" pitchFamily="49" charset="0"/>
              </a:rPr>
              <a:t>pca = PCA(n_components=1)</a:t>
            </a:r>
          </a:p>
          <a:p>
            <a:pPr rtl="0"/>
            <a:r>
              <a:rPr lang="zh-CN" altLang="en-US" dirty="0"/>
              <a:t>针对选择的列选出最重要的</a:t>
            </a:r>
            <a:r>
              <a:rPr lang="en-US" altLang="zh-CN" dirty="0" err="1"/>
              <a:t>n_components</a:t>
            </a:r>
            <a:r>
              <a:rPr lang="zh-CN" altLang="en-US" dirty="0"/>
              <a:t>主成分</a:t>
            </a:r>
            <a:endParaRPr lang="en-US" altLang="zh-CN" dirty="0"/>
          </a:p>
          <a:p>
            <a:pPr rtl="0"/>
            <a:r>
              <a:rPr lang="zh-CN" altLang="en-US" dirty="0"/>
              <a:t>最大方差比不能保证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最大方差比方法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pt-BR" altLang="zh-CN" b="0" i="0" dirty="0">
                <a:effectLst/>
                <a:latin typeface="Courier New" panose="02070309020205020404" pitchFamily="49" charset="0"/>
              </a:rPr>
              <a:t>pca = PCA(n_components=0.99)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rtl="0"/>
            <a:r>
              <a:rPr lang="zh-CN" altLang="en-US" dirty="0">
                <a:latin typeface="Courier New" panose="02070309020205020404" pitchFamily="49" charset="0"/>
              </a:rPr>
              <a:t>针对选择的列，提取</a:t>
            </a:r>
            <a:r>
              <a:rPr lang="en-US" altLang="zh-CN" dirty="0">
                <a:latin typeface="Courier New" panose="02070309020205020404" pitchFamily="49" charset="0"/>
              </a:rPr>
              <a:t>x</a:t>
            </a:r>
            <a:r>
              <a:rPr lang="zh-CN" altLang="en-US" dirty="0">
                <a:latin typeface="Courier New" panose="02070309020205020404" pitchFamily="49" charset="0"/>
              </a:rPr>
              <a:t>条特征，满足提取的信息量</a:t>
            </a:r>
            <a:endParaRPr lang="en-US" altLang="zh-CN" dirty="0">
              <a:latin typeface="Courier New" panose="02070309020205020404" pitchFamily="49" charset="0"/>
            </a:endParaRPr>
          </a:p>
          <a:p>
            <a:pPr rtl="0"/>
            <a:r>
              <a:rPr lang="zh-CN" altLang="en-US" dirty="0">
                <a:latin typeface="Courier New" panose="02070309020205020404" pitchFamily="49" charset="0"/>
              </a:rPr>
              <a:t>在不丢失主要数据的情况下提高数据处理效率</a:t>
            </a:r>
            <a:endParaRPr lang="zh-CN" altLang="en-US" dirty="0"/>
          </a:p>
          <a:p>
            <a:pPr marL="0" indent="0" rtl="0">
              <a:buNone/>
            </a:pPr>
            <a:endParaRPr lang="zh-CN" altLang="en-US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n-US" altLang="zh-CN" smtClean="0"/>
              <a:pPr algn="l" rtl="0"/>
              <a:t>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zh-CN" altLang="en-US" sz="110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7E0E02A-752B-4B38-B705-7F01254FCD6C}" type="datetime2">
              <a:rPr lang="zh-CN" altLang="en-US" sz="1100" smtClean="0"/>
              <a:t>2023年5月31日</a:t>
            </a:fld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85008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900801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特征工程</a:t>
            </a:r>
            <a:r>
              <a:rPr lang="en-US" altLang="zh-CN" dirty="0"/>
              <a:t>——</a:t>
            </a:r>
            <a:r>
              <a:rPr lang="zh-CN" altLang="en-US" dirty="0"/>
              <a:t>多重共线性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星级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信用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n-US" altLang="zh-CN" smtClean="0"/>
              <a:pPr algn="l" rtl="0"/>
              <a:t>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zh-CN" altLang="en-US" sz="110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7E0E02A-752B-4B38-B705-7F01254FCD6C}" type="datetime2">
              <a:rPr lang="zh-CN" altLang="en-US" sz="1100" smtClean="0"/>
              <a:t>2023年5月31日</a:t>
            </a:fld>
            <a:endParaRPr lang="zh-CN" altLang="en-US" sz="11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874C6D-BF34-82B5-2241-4CF9B865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2705200"/>
            <a:ext cx="2298117" cy="3562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4B30E7E-46D8-0CC2-D423-FD0A369E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217" y="2708612"/>
            <a:ext cx="2461293" cy="196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5" y="879063"/>
            <a:ext cx="5227406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模型选择与训练</a:t>
            </a:r>
            <a:r>
              <a:rPr lang="en-US" altLang="zh-CN" dirty="0"/>
              <a:t>——1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训练所用表格详见</a:t>
            </a:r>
            <a:r>
              <a:rPr lang="en-US" altLang="zh-CN" b="1" dirty="0"/>
              <a:t>*_after_pca.csv</a:t>
            </a:r>
            <a:r>
              <a:rPr lang="zh-CN" altLang="en-US" dirty="0"/>
              <a:t>。</a:t>
            </a:r>
            <a:endParaRPr lang="en-US" altLang="zh-CN" dirty="0"/>
          </a:p>
          <a:p>
            <a:pPr rtl="0"/>
            <a:r>
              <a:rPr lang="zh-CN" altLang="en-US" dirty="0"/>
              <a:t>对于模型，使用了四种方法加以预测。</a:t>
            </a:r>
            <a:endParaRPr lang="en-US" altLang="zh-CN" dirty="0"/>
          </a:p>
          <a:p>
            <a:pPr rtl="0"/>
            <a:r>
              <a:rPr lang="zh-CN" altLang="en-US" dirty="0"/>
              <a:t>关于训练过程的详细步骤见</a:t>
            </a:r>
            <a:r>
              <a:rPr lang="en-US" altLang="zh-CN" b="1" dirty="0"/>
              <a:t>train.py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524C13E-3320-409F-9471-26004277DEFD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53" name="图片占位符 52" descr="悬挂的灯泡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模型评估与应用</a:t>
            </a:r>
            <a:r>
              <a:rPr lang="en-US" altLang="zh-CN" dirty="0"/>
              <a:t>——</a:t>
            </a:r>
            <a:r>
              <a:rPr lang="zh-CN" altLang="en-US" dirty="0"/>
              <a:t>分数评定</a:t>
            </a:r>
          </a:p>
        </p:txBody>
      </p:sp>
      <p:graphicFrame>
        <p:nvGraphicFramePr>
          <p:cNvPr id="24" name="图表占位符 23" descr="部门增长图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60686878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BB2C83D-2C01-41D1-87CE-A571AD1046E4}" type="datetime2">
              <a:rPr lang="zh-CN" altLang="en-US" smtClean="0"/>
              <a:t>2023年5月31日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模型评估与应用</a:t>
            </a:r>
            <a:r>
              <a:rPr lang="en-US" altLang="zh-CN" dirty="0"/>
              <a:t>——</a:t>
            </a:r>
            <a:r>
              <a:rPr lang="zh-CN" altLang="en-US" dirty="0"/>
              <a:t>加权模型</a:t>
            </a:r>
          </a:p>
        </p:txBody>
      </p:sp>
      <p:graphicFrame>
        <p:nvGraphicFramePr>
          <p:cNvPr id="24" name="图表占位符 23" descr="部门增长图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46906607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BB2C83D-2C01-41D1-87CE-A571AD1046E4}" type="datetime2">
              <a:rPr lang="zh-CN" altLang="en-US" smtClean="0"/>
              <a:t>2023年5月31日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53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模型评估与应用</a:t>
            </a:r>
            <a:r>
              <a:rPr lang="en-US" altLang="zh-CN" dirty="0"/>
              <a:t>——</a:t>
            </a:r>
            <a:r>
              <a:rPr lang="zh-CN" altLang="en-US" dirty="0"/>
              <a:t>混淆矩阵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BB2C83D-2C01-41D1-87CE-A571AD1046E4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2067B4-69FF-82AD-1350-34E2F08A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1" y="1489926"/>
            <a:ext cx="5462643" cy="44934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26DC5E-48E9-7F9A-4CC6-4A61346F9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486" y="1489926"/>
            <a:ext cx="5830382" cy="49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zh-CN" altLang="en-US" dirty="0"/>
              <a:t>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en-US" altLang="zh-CN" dirty="0"/>
              <a:t>01.</a:t>
            </a:r>
            <a:r>
              <a:rPr lang="zh-CN" altLang="en-US" dirty="0"/>
              <a:t>数据收集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4023" y="2594504"/>
            <a:ext cx="2415540" cy="956463"/>
          </a:xfrm>
        </p:spPr>
        <p:txBody>
          <a:bodyPr rtlCol="0"/>
          <a:lstStyle/>
          <a:p>
            <a:pPr rt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选择字段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配置环境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合并数据与连接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数据盘点及其可视化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369332"/>
          </a:xfrm>
        </p:spPr>
        <p:txBody>
          <a:bodyPr rtlCol="0"/>
          <a:lstStyle/>
          <a:p>
            <a:pPr rtl="0"/>
            <a:r>
              <a:rPr lang="en-US" altLang="zh-CN" dirty="0"/>
              <a:t>02.</a:t>
            </a:r>
            <a:r>
              <a:rPr lang="zh-CN" altLang="en-US" dirty="0"/>
              <a:t>数据预处理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594503"/>
            <a:ext cx="2128157" cy="956463"/>
          </a:xfrm>
        </p:spPr>
        <p:txBody>
          <a:bodyPr rtlCol="0"/>
          <a:lstStyle/>
          <a:p>
            <a:pPr rtl="0"/>
            <a:r>
              <a:rPr lang="zh-CN" altLang="en-US" sz="2000" dirty="0"/>
              <a:t>去重</a:t>
            </a:r>
            <a:br>
              <a:rPr lang="en-US" altLang="zh-CN" sz="2000" dirty="0"/>
            </a:br>
            <a:r>
              <a:rPr lang="zh-CN" altLang="en-US" sz="2000" dirty="0"/>
              <a:t>缺失值处理</a:t>
            </a:r>
            <a:br>
              <a:rPr lang="en-US" altLang="zh-CN" sz="2000" dirty="0"/>
            </a:br>
            <a:r>
              <a:rPr lang="zh-CN" altLang="en-US" sz="2000" dirty="0"/>
              <a:t>异常值处理</a:t>
            </a:r>
            <a:br>
              <a:rPr lang="en-US" altLang="zh-CN" sz="2000" dirty="0"/>
            </a:br>
            <a:r>
              <a:rPr lang="zh-CN" altLang="en-US" sz="2000" dirty="0"/>
              <a:t>数据转换和标准化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en-US" altLang="zh-CN" dirty="0"/>
              <a:t>03.</a:t>
            </a:r>
            <a:r>
              <a:rPr lang="zh-CN" altLang="en-US" dirty="0"/>
              <a:t>特征工程与选择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4838880"/>
            <a:ext cx="2133600" cy="956463"/>
          </a:xfrm>
        </p:spPr>
        <p:txBody>
          <a:bodyPr rtlCol="0"/>
          <a:lstStyle/>
          <a:p>
            <a:pPr rtl="0"/>
            <a:r>
              <a:rPr lang="zh-CN" altLang="en-US" sz="2000" dirty="0"/>
              <a:t>剔除无用列</a:t>
            </a:r>
            <a:br>
              <a:rPr lang="en-US" altLang="zh-CN" sz="2000" dirty="0"/>
            </a:br>
            <a:r>
              <a:rPr lang="zh-CN" altLang="en-US" sz="2000" dirty="0"/>
              <a:t>变量相关性</a:t>
            </a:r>
            <a:br>
              <a:rPr lang="en-US" altLang="zh-CN" sz="2000" dirty="0"/>
            </a:br>
            <a:r>
              <a:rPr lang="en-US" altLang="zh-CN" sz="2000" dirty="0"/>
              <a:t>PCA</a:t>
            </a:r>
            <a:br>
              <a:rPr lang="en-US" altLang="zh-CN" sz="2000" dirty="0"/>
            </a:br>
            <a:r>
              <a:rPr lang="zh-CN" altLang="en-US" sz="2000" dirty="0"/>
              <a:t>多重共线性</a:t>
            </a:r>
            <a:endParaRPr lang="en-US" altLang="zh-CN" sz="2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en-US" altLang="zh-CN" dirty="0"/>
              <a:t>04.</a:t>
            </a:r>
            <a:r>
              <a:rPr lang="zh-CN" altLang="en-US" dirty="0"/>
              <a:t>模型选择与训练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48710" y="4838879"/>
            <a:ext cx="2128157" cy="956463"/>
          </a:xfrm>
        </p:spPr>
        <p:txBody>
          <a:bodyPr rtlCol="0"/>
          <a:lstStyle/>
          <a:p>
            <a:pPr rtl="0"/>
            <a:r>
              <a:rPr lang="zh-CN" altLang="en-US" sz="2000" dirty="0"/>
              <a:t>逻辑回归</a:t>
            </a:r>
            <a:br>
              <a:rPr lang="en-US" altLang="zh-CN" sz="2000" dirty="0"/>
            </a:br>
            <a:r>
              <a:rPr lang="zh-CN" altLang="en-US" sz="2000" dirty="0"/>
              <a:t>决策树</a:t>
            </a:r>
            <a:br>
              <a:rPr lang="en-US" altLang="zh-CN" sz="2000" dirty="0"/>
            </a:br>
            <a:r>
              <a:rPr lang="zh-CN" altLang="en-US" sz="2000" dirty="0"/>
              <a:t>随机森林</a:t>
            </a:r>
            <a:br>
              <a:rPr lang="en-US" altLang="zh-CN" sz="2000" dirty="0"/>
            </a:br>
            <a:r>
              <a:rPr lang="en-US" altLang="zh-CN" sz="2000" dirty="0" err="1"/>
              <a:t>XGBoost</a:t>
            </a:r>
            <a:endParaRPr lang="zh-CN" altLang="en-US" sz="200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en-US" altLang="zh-CN" dirty="0"/>
              <a:t>05.</a:t>
            </a:r>
            <a:r>
              <a:rPr lang="zh-CN" altLang="en-US" dirty="0"/>
              <a:t>模型评估与应用</a:t>
            </a:r>
            <a:endParaRPr lang="en-US" alt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4892135"/>
            <a:ext cx="3096986" cy="956463"/>
          </a:xfrm>
        </p:spPr>
        <p:txBody>
          <a:bodyPr rtlCol="0"/>
          <a:lstStyle/>
          <a:p>
            <a:pPr rtl="0"/>
            <a:r>
              <a:rPr lang="zh-CN" altLang="en-US" sz="2000" dirty="0"/>
              <a:t>分数评定</a:t>
            </a:r>
            <a:br>
              <a:rPr lang="en-US" altLang="zh-CN" sz="2000" dirty="0"/>
            </a:br>
            <a:r>
              <a:rPr lang="zh-CN" altLang="en-US" sz="2000" dirty="0"/>
              <a:t>加权模型</a:t>
            </a:r>
            <a:br>
              <a:rPr lang="en-US" altLang="zh-CN" sz="2000" dirty="0"/>
            </a:br>
            <a:r>
              <a:rPr lang="zh-CN" altLang="en-US" sz="2000" dirty="0"/>
              <a:t>混淆矩阵</a:t>
            </a:r>
            <a:br>
              <a:rPr lang="en-US" altLang="zh-CN" sz="2000" dirty="0"/>
            </a:br>
            <a:r>
              <a:rPr lang="en-US" altLang="zh-CN" sz="2000" dirty="0"/>
              <a:t>All in One Application</a:t>
            </a:r>
            <a:endParaRPr lang="zh-CN" altLang="en-US" sz="2000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2</a:t>
            </a:fld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1789A7E-E593-46BF-8BDF-818E18170648}" type="datetime2">
              <a:rPr lang="zh-CN" altLang="en-US" smtClean="0"/>
              <a:t>2023年5月31日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/>
              <a:t>All in One</a:t>
            </a:r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全部功能集成在</a:t>
            </a:r>
            <a:r>
              <a:rPr lang="en-US" altLang="zh-CN" dirty="0"/>
              <a:t>predict.py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64D2AE1-8BD0-462A-82DE-71F67E1DE16A}" type="datetime2">
              <a:rPr lang="zh-CN" altLang="en-US" smtClean="0"/>
              <a:t>2023年5月31日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谢谢</a:t>
            </a:r>
          </a:p>
        </p:txBody>
      </p:sp>
      <p:pic>
        <p:nvPicPr>
          <p:cNvPr id="13" name="图片占位符 12" descr="团队成员的肖像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Any questions</a:t>
            </a:r>
            <a:r>
              <a:rPr lang="zh-CN" altLang="en-US" dirty="0"/>
              <a:t>，</a:t>
            </a:r>
            <a:r>
              <a:rPr lang="en-US" altLang="zh-CN" dirty="0"/>
              <a:t>email or issue</a:t>
            </a:r>
            <a:r>
              <a:rPr lang="zh-CN" altLang="en-US" dirty="0"/>
              <a:t>：</a:t>
            </a:r>
            <a:endParaRPr lang="en-US" altLang="zh-CN" dirty="0"/>
          </a:p>
          <a:p>
            <a:pPr rtl="0"/>
            <a:r>
              <a:rPr lang="en-US" altLang="zh-CN" dirty="0">
                <a:hlinkClick r:id="rId4"/>
              </a:rPr>
              <a:t>201250123@smail.nju.edu.cn</a:t>
            </a:r>
            <a:endParaRPr lang="en-US" altLang="zh-CN" dirty="0"/>
          </a:p>
          <a:p>
            <a:pPr rtl="0"/>
            <a:r>
              <a:rPr lang="en-US" altLang="zh-CN" dirty="0">
                <a:hlinkClick r:id="rId5"/>
              </a:rPr>
              <a:t>Darel777/3-2-dataIntegration: (github.com)</a:t>
            </a:r>
            <a:endParaRPr lang="en-US" altLang="zh-CN" dirty="0"/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数据收集</a:t>
            </a:r>
            <a:r>
              <a:rPr lang="en-US" altLang="zh-CN" dirty="0"/>
              <a:t>——1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在星级评定中，初步选用客户星级、基本信息、存款汇总信息、存款帐号信息、贷记卡开户、贷记卡分期付款六项，按照</a:t>
            </a:r>
            <a:r>
              <a:rPr lang="en-US" altLang="zh-CN" dirty="0" err="1"/>
              <a:t>uid</a:t>
            </a:r>
            <a:r>
              <a:rPr lang="zh-CN" altLang="en-US" dirty="0"/>
              <a:t>拥有的项目进行后续处理。</a:t>
            </a:r>
            <a:endParaRPr lang="en-US" altLang="zh-CN" dirty="0"/>
          </a:p>
          <a:p>
            <a:pPr rtl="0"/>
            <a:r>
              <a:rPr lang="zh-CN" altLang="en-US" dirty="0"/>
              <a:t>在信用评定中，使用信用等级、基本信息、贷记卡开户、贷记卡分期、贷款汇总信息、贷款账号信息六项，按照</a:t>
            </a:r>
            <a:r>
              <a:rPr lang="en-US" altLang="zh-CN" dirty="0" err="1"/>
              <a:t>uid</a:t>
            </a:r>
            <a:r>
              <a:rPr lang="zh-CN" altLang="en-US" dirty="0"/>
              <a:t>拥有的项目进行后续处理。</a:t>
            </a:r>
            <a:endParaRPr lang="en-US" altLang="zh-CN" dirty="0"/>
          </a:p>
          <a:p>
            <a:pPr rtl="0"/>
            <a:r>
              <a:rPr lang="zh-CN" altLang="en-US" dirty="0"/>
              <a:t>对于环境，数据处理环境使用</a:t>
            </a:r>
            <a:r>
              <a:rPr lang="en-US" altLang="zh-CN" dirty="0" err="1"/>
              <a:t>hive+mysql</a:t>
            </a:r>
            <a:r>
              <a:rPr lang="zh-CN" altLang="en-US" dirty="0"/>
              <a:t>，从</a:t>
            </a:r>
            <a:r>
              <a:rPr lang="en-US" altLang="zh-CN" dirty="0"/>
              <a:t>hive</a:t>
            </a:r>
            <a:r>
              <a:rPr lang="zh-CN" altLang="en-US" dirty="0"/>
              <a:t>中获取数据，而后在</a:t>
            </a:r>
            <a:r>
              <a:rPr lang="en-US" altLang="zh-CN" dirty="0" err="1"/>
              <a:t>mysql</a:t>
            </a:r>
            <a:r>
              <a:rPr lang="zh-CN" altLang="en-US" dirty="0"/>
              <a:t>中处理；数据查询部分使用</a:t>
            </a:r>
            <a:r>
              <a:rPr lang="en-US" altLang="zh-CN" dirty="0" err="1"/>
              <a:t>mongoDB</a:t>
            </a:r>
            <a:r>
              <a:rPr lang="zh-CN" altLang="en-US" dirty="0"/>
              <a:t>，适于特殊数据条目检索。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524C13E-3320-409F-9471-26004277DEFD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53" name="图片占位符 52" descr="悬挂的灯泡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数据收集</a:t>
            </a:r>
            <a:r>
              <a:rPr lang="en-US" altLang="zh-CN" dirty="0"/>
              <a:t>——2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将数据从</a:t>
            </a:r>
            <a:r>
              <a:rPr lang="en-US" altLang="zh-CN" dirty="0"/>
              <a:t>hive</a:t>
            </a:r>
            <a:r>
              <a:rPr lang="zh-CN" altLang="en-US" dirty="0"/>
              <a:t>中导出后，使用项目中的</a:t>
            </a:r>
            <a:r>
              <a:rPr lang="en-US" altLang="zh-CN" b="1" dirty="0"/>
              <a:t>switch2mysql.py</a:t>
            </a:r>
            <a:r>
              <a:rPr lang="zh-CN" altLang="en-US" dirty="0"/>
              <a:t>，</a:t>
            </a:r>
            <a:r>
              <a:rPr lang="en-US" altLang="zh-CN" b="1" dirty="0"/>
              <a:t>switch2mongo.py</a:t>
            </a:r>
            <a:r>
              <a:rPr lang="zh-CN" altLang="en-US" dirty="0"/>
              <a:t>来将数据写入</a:t>
            </a:r>
            <a:r>
              <a:rPr lang="en-US" altLang="zh-CN" dirty="0" err="1"/>
              <a:t>mysql</a:t>
            </a:r>
            <a:r>
              <a:rPr lang="zh-CN" altLang="en-US" dirty="0"/>
              <a:t>，便于通过连接生成新的表。</a:t>
            </a: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524C13E-3320-409F-9471-26004277DEFD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D781F54A-78C1-C6BB-E3C5-0E30C14ADC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r="2647"/>
          <a:stretch>
            <a:fillRect/>
          </a:stretch>
        </p:blipFill>
        <p:spPr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09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数据收集</a:t>
            </a:r>
            <a:r>
              <a:rPr lang="en-US" altLang="zh-CN" dirty="0"/>
              <a:t>——3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使用</a:t>
            </a:r>
            <a:r>
              <a:rPr lang="en-US" altLang="zh-CN" dirty="0" err="1"/>
              <a:t>mysql</a:t>
            </a:r>
            <a:r>
              <a:rPr lang="zh-CN" altLang="en-US" dirty="0"/>
              <a:t>左连接，将数据生成新的表，便于</a:t>
            </a:r>
            <a:r>
              <a:rPr lang="en-US" altLang="zh-CN" dirty="0"/>
              <a:t>python</a:t>
            </a:r>
            <a:r>
              <a:rPr lang="zh-CN" altLang="en-US" dirty="0"/>
              <a:t>处理。</a:t>
            </a: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524C13E-3320-409F-9471-26004277DEFD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24C76C52-EB3F-FA4A-6EB5-00A62774EE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 r="1117"/>
          <a:stretch>
            <a:fillRect/>
          </a:stretch>
        </p:blipFill>
        <p:spPr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54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数据收集</a:t>
            </a:r>
            <a:r>
              <a:rPr lang="en-US" altLang="zh-CN" dirty="0"/>
              <a:t>——4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数据可视化使用</a:t>
            </a:r>
            <a:r>
              <a:rPr lang="en-US" altLang="zh-CN" b="1" dirty="0"/>
              <a:t>show.py</a:t>
            </a:r>
            <a:r>
              <a:rPr lang="zh-CN" altLang="en-US" dirty="0"/>
              <a:t>生成分位值等，使用</a:t>
            </a:r>
            <a:r>
              <a:rPr lang="en-US" altLang="zh-CN" b="1" dirty="0"/>
              <a:t>showgraph.py</a:t>
            </a:r>
            <a:r>
              <a:rPr lang="zh-CN" altLang="en-US" dirty="0"/>
              <a:t>生成可视化图像。</a:t>
            </a: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524C13E-3320-409F-9471-26004277DEFD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0AD11B-0B01-B0A5-2C7D-0EE6E529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62" y="106144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3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zh-CN" altLang="en-US" dirty="0"/>
              <a:t>好的数据预处理是模型获得成功的关键。</a:t>
            </a:r>
          </a:p>
        </p:txBody>
      </p:sp>
    </p:spTree>
    <p:extLst>
      <p:ext uri="{BB962C8B-B14F-4D97-AF65-F5344CB8AC3E}">
        <p14:creationId xmlns:p14="http://schemas.microsoft.com/office/powerpoint/2010/main" val="340086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数据预处理</a:t>
            </a:r>
            <a:r>
              <a:rPr lang="en-US" altLang="zh-CN" dirty="0"/>
              <a:t>——1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数据去重分两步：</a:t>
            </a:r>
            <a:endParaRPr lang="en-US" altLang="zh-CN" dirty="0"/>
          </a:p>
          <a:p>
            <a:pPr rtl="0"/>
            <a:r>
              <a:rPr lang="en-US" altLang="zh-CN" dirty="0"/>
              <a:t>1.hive</a:t>
            </a:r>
            <a:r>
              <a:rPr lang="zh-CN" altLang="en-US" dirty="0"/>
              <a:t>到本地的去重，这种方法只能去除完全一致的行且速度较慢；</a:t>
            </a:r>
            <a:endParaRPr lang="en-US" altLang="zh-CN" dirty="0"/>
          </a:p>
          <a:p>
            <a:pPr rtl="0"/>
            <a:r>
              <a:rPr lang="en-US" altLang="zh-CN" dirty="0"/>
              <a:t>2.</a:t>
            </a:r>
            <a:r>
              <a:rPr lang="zh-CN" altLang="en-US" dirty="0"/>
              <a:t>本地到</a:t>
            </a:r>
            <a:r>
              <a:rPr lang="en-US" altLang="zh-CN" dirty="0" err="1"/>
              <a:t>mysql</a:t>
            </a:r>
            <a:r>
              <a:rPr lang="zh-CN" altLang="en-US" dirty="0"/>
              <a:t>的去重，使用这种方法可以根据</a:t>
            </a:r>
            <a:r>
              <a:rPr lang="en-US" altLang="zh-CN" dirty="0" err="1"/>
              <a:t>uid</a:t>
            </a:r>
            <a:r>
              <a:rPr lang="zh-CN" altLang="en-US" dirty="0"/>
              <a:t>进行自由选择。</a:t>
            </a:r>
            <a:endParaRPr lang="en-US" altLang="zh-CN" dirty="0"/>
          </a:p>
          <a:p>
            <a:pPr rtl="0"/>
            <a:r>
              <a:rPr lang="zh-CN" altLang="en-US" dirty="0"/>
              <a:t>缺失值处理有两种方法（详见</a:t>
            </a:r>
            <a:r>
              <a:rPr lang="en-US" altLang="zh-CN" b="1" dirty="0"/>
              <a:t>missing_rate.py</a:t>
            </a:r>
            <a:r>
              <a:rPr lang="zh-CN" altLang="en-US" dirty="0"/>
              <a:t>）：</a:t>
            </a:r>
            <a:endParaRPr lang="en-US" altLang="zh-CN" dirty="0"/>
          </a:p>
          <a:p>
            <a:pPr rtl="0"/>
            <a:r>
              <a:rPr lang="en-US" altLang="zh-CN" dirty="0"/>
              <a:t>1.</a:t>
            </a:r>
            <a:r>
              <a:rPr lang="zh-CN" altLang="en-US" dirty="0"/>
              <a:t>去除缺失值比例大于</a:t>
            </a:r>
            <a:r>
              <a:rPr lang="en-US" altLang="zh-CN" dirty="0"/>
              <a:t>0.7</a:t>
            </a:r>
            <a:r>
              <a:rPr lang="zh-CN" altLang="en-US" dirty="0"/>
              <a:t>的列；</a:t>
            </a:r>
            <a:endParaRPr lang="en-US" altLang="zh-CN" dirty="0"/>
          </a:p>
          <a:p>
            <a:pPr rtl="0"/>
            <a:r>
              <a:rPr lang="en-US" altLang="zh-CN" dirty="0"/>
              <a:t>2.</a:t>
            </a:r>
            <a:r>
              <a:rPr lang="zh-CN" altLang="en-US" dirty="0"/>
              <a:t>对于不足</a:t>
            </a:r>
            <a:r>
              <a:rPr lang="en-US" altLang="zh-CN" dirty="0"/>
              <a:t>0.7</a:t>
            </a:r>
            <a:r>
              <a:rPr lang="zh-CN" altLang="en-US" dirty="0"/>
              <a:t>的列，小于</a:t>
            </a:r>
            <a:r>
              <a:rPr lang="en-US" altLang="zh-CN" dirty="0"/>
              <a:t>0.01</a:t>
            </a:r>
            <a:r>
              <a:rPr lang="zh-CN" altLang="en-US" dirty="0"/>
              <a:t>的使用众数填充，大于</a:t>
            </a:r>
            <a:r>
              <a:rPr lang="en-US" altLang="zh-CN" dirty="0"/>
              <a:t>0.1</a:t>
            </a:r>
            <a:r>
              <a:rPr lang="zh-CN" altLang="en-US" dirty="0"/>
              <a:t>的使用</a:t>
            </a:r>
            <a:r>
              <a:rPr lang="en-US" altLang="zh-CN" dirty="0"/>
              <a:t>K</a:t>
            </a:r>
            <a:r>
              <a:rPr lang="zh-CN" altLang="en-US" dirty="0"/>
              <a:t>最近邻算法。</a:t>
            </a: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524C13E-3320-409F-9471-26004277DEFD}" type="datetime2">
              <a:rPr lang="zh-CN" altLang="en-US" smtClean="0"/>
              <a:t>2023年5月31日</a:t>
            </a:fld>
            <a:endParaRPr lang="zh-CN" altLang="en-US" dirty="0"/>
          </a:p>
        </p:txBody>
      </p:sp>
      <p:pic>
        <p:nvPicPr>
          <p:cNvPr id="53" name="图片占位符 52" descr="悬挂的灯泡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026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zh-CN" altLang="en-US" dirty="0"/>
              <a:t>数据预处理</a:t>
            </a:r>
            <a:r>
              <a:rPr lang="en-US" altLang="zh-CN" dirty="0"/>
              <a:t>——2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345636"/>
            <a:ext cx="4053521" cy="247651"/>
          </a:xfrm>
        </p:spPr>
        <p:txBody>
          <a:bodyPr rtlCol="0"/>
          <a:lstStyle/>
          <a:p>
            <a:pPr rtl="0"/>
            <a:r>
              <a:rPr lang="zh-CN" altLang="en-US" dirty="0"/>
              <a:t>信用等级异常值处理（见</a:t>
            </a:r>
            <a:r>
              <a:rPr lang="en-US" altLang="zh-CN" dirty="0"/>
              <a:t>outliers.py</a:t>
            </a:r>
            <a:r>
              <a:rPr lang="zh-CN" altLang="en-US" dirty="0"/>
              <a:t>）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753619"/>
            <a:ext cx="2133600" cy="819205"/>
          </a:xfrm>
        </p:spPr>
        <p:txBody>
          <a:bodyPr rtlCol="0"/>
          <a:lstStyle/>
          <a:p>
            <a:pPr rtl="0"/>
            <a:r>
              <a:rPr lang="zh-CN" altLang="en-US" dirty="0"/>
              <a:t>根据银行处理逻辑，将</a:t>
            </a:r>
            <a:r>
              <a:rPr lang="en-US" altLang="zh-CN" dirty="0" err="1"/>
              <a:t>bad_bal,due_intr,norm_bal,delay_bal</a:t>
            </a:r>
            <a:r>
              <a:rPr lang="zh-CN" altLang="en-US" dirty="0"/>
              <a:t>进行处理，详见数据处理说明文档。</a:t>
            </a:r>
            <a:endParaRPr 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520672"/>
            <a:ext cx="2816039" cy="205837"/>
          </a:xfrm>
        </p:spPr>
        <p:txBody>
          <a:bodyPr rtlCol="0"/>
          <a:lstStyle/>
          <a:p>
            <a:pPr rtl="0"/>
            <a:r>
              <a:rPr lang="zh-CN" altLang="en-US" dirty="0"/>
              <a:t>星级不存在异常值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4906091"/>
            <a:ext cx="2133600" cy="819205"/>
          </a:xfrm>
        </p:spPr>
        <p:txBody>
          <a:bodyPr rtlCol="0"/>
          <a:lstStyle/>
          <a:p>
            <a:pPr rtl="0"/>
            <a:r>
              <a:rPr lang="zh-CN" altLang="en-US" dirty="0"/>
              <a:t>如果将星级居中化，则对于极端星级（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）准确率将极低。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337328"/>
            <a:ext cx="3249554" cy="255959"/>
          </a:xfrm>
        </p:spPr>
        <p:txBody>
          <a:bodyPr rtlCol="0"/>
          <a:lstStyle/>
          <a:p>
            <a:pPr rtl="0"/>
            <a:r>
              <a:rPr lang="zh-CN" altLang="en-US" dirty="0"/>
              <a:t>数据转换（见</a:t>
            </a:r>
            <a:r>
              <a:rPr lang="en-US" altLang="zh-CN" dirty="0"/>
              <a:t>transform.py</a:t>
            </a:r>
            <a:r>
              <a:rPr lang="zh-CN" altLang="en-US" dirty="0"/>
              <a:t>）</a:t>
            </a:r>
            <a:endParaRPr 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753619"/>
            <a:ext cx="2133600" cy="819205"/>
          </a:xfrm>
        </p:spPr>
        <p:txBody>
          <a:bodyPr rtlCol="0"/>
          <a:lstStyle/>
          <a:p>
            <a:pPr rtl="0"/>
            <a:r>
              <a:rPr lang="zh-CN" altLang="en-US" dirty="0"/>
              <a:t>将非数值变量转换为数值，采用热编码等方法。</a:t>
            </a:r>
            <a:endParaRPr 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0" y="4520672"/>
            <a:ext cx="3190289" cy="205837"/>
          </a:xfrm>
        </p:spPr>
        <p:txBody>
          <a:bodyPr rtlCol="0"/>
          <a:lstStyle/>
          <a:p>
            <a:pPr rtl="0"/>
            <a:r>
              <a:rPr lang="zh-CN" altLang="en-US" dirty="0"/>
              <a:t>数据标准化（见</a:t>
            </a:r>
            <a:r>
              <a:rPr lang="en-US" altLang="zh-CN" dirty="0"/>
              <a:t>transform.py</a:t>
            </a:r>
            <a:r>
              <a:rPr lang="zh-CN" altLang="en-US" dirty="0"/>
              <a:t>）</a:t>
            </a:r>
            <a:endParaRPr 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4906091"/>
            <a:ext cx="2133600" cy="819205"/>
          </a:xfrm>
        </p:spPr>
        <p:txBody>
          <a:bodyPr rtlCol="0"/>
          <a:lstStyle/>
          <a:p>
            <a:pPr rtl="0"/>
            <a:r>
              <a:rPr lang="zh-CN" altLang="en-US" dirty="0"/>
              <a:t>归一化，提升速度并提升准确率。</a:t>
            </a:r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smtClean="0"/>
              <a:pPr rtl="0"/>
              <a:t>9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数据集成</a:t>
            </a:r>
            <a:endParaRPr lang="zh-cn" dirty="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6F645F2-E9CC-4003-AC44-94B61C7EE310}" type="datetime2">
              <a:rPr lang="zh-CN" altLang="en-US" smtClean="0"/>
              <a:t>2023年5月31日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5434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12_TF78853419_Win32.potx" id="{FEA4CB16-C2D0-46F5-9641-B9A026203A1A}" vid="{5C498265-2782-41B8-A880-232BDCBBAE6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</Template>
  <TotalTime>113</TotalTime>
  <Words>877</Words>
  <Application>Microsoft Office PowerPoint</Application>
  <PresentationFormat>宽屏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Microsoft YaHei UI</vt:lpstr>
      <vt:lpstr>微软雅黑</vt:lpstr>
      <vt:lpstr>Arial</vt:lpstr>
      <vt:lpstr>Courier New</vt:lpstr>
      <vt:lpstr>Franklin Gothic Book</vt:lpstr>
      <vt:lpstr>Franklin Gothic Demi</vt:lpstr>
      <vt:lpstr>Wingdings</vt:lpstr>
      <vt:lpstr>主题 1</vt:lpstr>
      <vt:lpstr>19组数据集成作业三报告</vt:lpstr>
      <vt:lpstr>步骤</vt:lpstr>
      <vt:lpstr>数据收集——1</vt:lpstr>
      <vt:lpstr>数据收集——2</vt:lpstr>
      <vt:lpstr>数据收集——3</vt:lpstr>
      <vt:lpstr>数据收集——4</vt:lpstr>
      <vt:lpstr>好的数据预处理是模型获得成功的关键。</vt:lpstr>
      <vt:lpstr>数据预处理——1</vt:lpstr>
      <vt:lpstr>数据预处理——2</vt:lpstr>
      <vt:lpstr>特征工程——1</vt:lpstr>
      <vt:lpstr>特征工程———星级部分1</vt:lpstr>
      <vt:lpstr>特征工程———星级部分2</vt:lpstr>
      <vt:lpstr>特征工程———信用部分1</vt:lpstr>
      <vt:lpstr>特征工程——PCA</vt:lpstr>
      <vt:lpstr>特征工程——多重共线性</vt:lpstr>
      <vt:lpstr>模型选择与训练——1</vt:lpstr>
      <vt:lpstr>模型评估与应用——分数评定</vt:lpstr>
      <vt:lpstr>模型评估与应用——加权模型</vt:lpstr>
      <vt:lpstr>模型评估与应用——混淆矩阵</vt:lpstr>
      <vt:lpstr>All in One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19组数据集成作业三报告</dc:title>
  <dc:creator>liu xiaoxu</dc:creator>
  <cp:lastModifiedBy>liu xiaoxu</cp:lastModifiedBy>
  <cp:revision>1</cp:revision>
  <dcterms:created xsi:type="dcterms:W3CDTF">2023-05-31T06:24:47Z</dcterms:created>
  <dcterms:modified xsi:type="dcterms:W3CDTF">2023-05-31T08:18:29Z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