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dc0af2965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dc0af2965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time, instead of using external research to select features, use it just as reference as to which features to look out so as to not skip important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Tradeoff of speed versus accuracy. Low bias but higher variance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dc0af296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dc0af296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dc0af29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dc0af29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is LLL Properties business executives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c0af29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dc0af29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 articles on real estate websites about predictors for home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Regression types: linear, polynomial, ridge, lasso, elastic net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dc0af2965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dc0af2965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c0af29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dc0af29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dc0af29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dc0af29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Overall quality, full bath, half bath, total basement size, above grade area, garage; strong positive predictors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Years since remodelling, age: strong negative predictors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Important to note that the heatmap only shows correlation between the individual feature and the sale price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representative of lasso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Things to do </a:t>
            </a:r>
            <a:r>
              <a:rPr lang="en"/>
              <a:t>better</a:t>
            </a:r>
            <a:r>
              <a:rPr lang="en"/>
              <a:t> next time: heatmap with all of the features to better identify relationships between them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dc0af2965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dc0af2965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Bedrooms above grade very small at -6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Bedrooms above grade, age,  and years since remodelling all negative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dc0af2965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dc0af2965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Mean sale price increases as number of bedroom increases but peaks at 4 bedrooms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 though number of bedrooms has a positive correlation with price, it has a negative coefficient when taking other predictors into account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Implies that it is not really number of bedrooms that has an increase in sale price per se, but what a large number of bedrooms implies i.e. bigger living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Quality stronger predictor than location and even living area; Location only 4th strongest predictor at best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Other dummy neighborhoods dropped off. Since these three have positive coefficients, they must be the more desirable neighborhoods in Ames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6 out of the 11 variables here are related to size; at the end of the day, size is king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dc0af2965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dc0af2965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Based on the clusters of data points, Can see that location is better at predicting houses of lower values than the material quality of the house, but </a:t>
            </a:r>
            <a:r>
              <a:rPr lang="en"/>
              <a:t>material</a:t>
            </a:r>
            <a:r>
              <a:rPr lang="en"/>
              <a:t> </a:t>
            </a:r>
            <a:r>
              <a:rPr lang="en"/>
              <a:t>quality is better at predicting houses of higher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Quality tends to underestimate the value of the house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optimal model that uses all 11 of our features shown in our feature-selecting lasso regression = 4000 gives us a more accurate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Improved optimal model that includes the next 9 strongest features as per our feature-selecting lasso regressions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0" y="-76200"/>
            <a:ext cx="9144000" cy="14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B Garamond"/>
              <a:buNone/>
              <a:defRPr b="1" sz="2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EB Garamond"/>
              <a:buChar char="●"/>
              <a:defRPr sz="13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○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■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●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○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■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●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○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EB Garamond"/>
              <a:buChar char="■"/>
              <a:defRPr sz="11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311700" y="744575"/>
            <a:ext cx="85206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Location, Location, Location!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08350" y="1668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Daren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Recommendations</a:t>
            </a:r>
            <a:endParaRPr/>
          </a:p>
        </p:txBody>
      </p:sp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Location is not the second-most important predictor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Results only hold for 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LLL’s mode may be more effective when applied to other, more dense cities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LLL Properties have been claiming that location is the second-most important predictor of home value after property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Prove or disprove the accuracy of their  predictive  model, and come up with a more accurate model if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Conduct external research to identify common predictors of home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Select those features from data set and use lasso regression to discover the features with the best</a:t>
            </a:r>
            <a:br>
              <a:rPr lang="en"/>
            </a:br>
            <a:r>
              <a:rPr lang="en"/>
              <a:t>predictive 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Plot 5 types of regression for each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LLL’s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‘Quality’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Optimal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Prove or disprove LLL’s belief in location being a significant predictor of home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929725" y="1346725"/>
            <a:ext cx="34782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Location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MS Zoning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Neighborhood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Condition 1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Condition 2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Structural Construction Materials and Updates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Overall Qual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Age of the Home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Year Built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Design Style of the Home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MS SubClass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House Style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C</a:t>
            </a:r>
            <a:r>
              <a:rPr lang="en" sz="1000"/>
              <a:t>urb Appeal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Lot Frontage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Lot Config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Number of Bedrooms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Bedroom Abvgr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Number of Bathrooms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 Bsmt Full Bath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`Bsmt Half Bath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Full Bath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Half Bath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</p:txBody>
      </p:sp>
      <p:sp>
        <p:nvSpPr>
          <p:cNvPr id="297" name="Google Shape;297;p16"/>
          <p:cNvSpPr txBox="1"/>
          <p:nvPr/>
        </p:nvSpPr>
        <p:spPr>
          <a:xfrm>
            <a:off x="1352900" y="598500"/>
            <a:ext cx="52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EB Garamond"/>
                <a:ea typeface="EB Garamond"/>
                <a:cs typeface="EB Garamond"/>
                <a:sym typeface="EB Garamond"/>
              </a:rPr>
              <a:t>Features</a:t>
            </a:r>
            <a:endParaRPr b="1" sz="2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4572000" y="1346725"/>
            <a:ext cx="34782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 startAt="8"/>
            </a:pPr>
            <a:r>
              <a:rPr lang="en" sz="1000"/>
              <a:t>Square Footage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 Low Qual Fin SF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Total Bsmt SF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Lot Area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Gr Liv Area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 startAt="8"/>
            </a:pPr>
            <a:r>
              <a:rPr lang="en" sz="1000"/>
              <a:t>Heat and Air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Central Air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Heating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Utilities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 startAt="8"/>
            </a:pPr>
            <a:r>
              <a:rPr lang="en" sz="1000"/>
              <a:t>Garage Space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Garage Area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 startAt="8"/>
            </a:pPr>
            <a:r>
              <a:rPr lang="en" sz="1000"/>
              <a:t>Recent Home Renovations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Year Remod/Add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Overall Cond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 startAt="8"/>
            </a:pPr>
            <a:r>
              <a:rPr lang="en" sz="1000"/>
              <a:t>Comps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Bldg Type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EB Garamond"/>
              <a:buAutoNum type="alphaLcParenR"/>
            </a:pPr>
            <a:r>
              <a:rPr b="0" lang="en" sz="1000">
                <a:latin typeface="EB Garamond"/>
                <a:ea typeface="EB Garamond"/>
                <a:cs typeface="EB Garamond"/>
                <a:sym typeface="EB Garamond"/>
              </a:rPr>
              <a:t>Pool QC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Heatmap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Feature selection through lasso regression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362" y="1385162"/>
            <a:ext cx="3751373" cy="375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0" l="6150" r="29112" t="82949"/>
          <a:stretch/>
        </p:blipFill>
        <p:spPr>
          <a:xfrm>
            <a:off x="617212" y="2448275"/>
            <a:ext cx="7909576" cy="20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through </a:t>
            </a:r>
            <a:br>
              <a:rPr lang="en"/>
            </a:br>
            <a:r>
              <a:rPr lang="en"/>
              <a:t>Lasso Regression</a:t>
            </a:r>
            <a:br>
              <a:rPr lang="en"/>
            </a:b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0" y="1404850"/>
            <a:ext cx="512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Bedroom above grade negative coefficient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 quality better predictor than location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three neighborhoods have a particularly strong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effect on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lot of the </a:t>
            </a:r>
            <a:r>
              <a:rPr lang="en"/>
              <a:t>predictors</a:t>
            </a:r>
            <a:r>
              <a:rPr lang="en"/>
              <a:t> are about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Proximity to train stations or main roads not as  big</a:t>
            </a:r>
            <a:br>
              <a:rPr lang="en"/>
            </a:br>
            <a:r>
              <a:rPr lang="en"/>
              <a:t>an influence as size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72750"/>
            <a:ext cx="5143499" cy="41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5124900" y="338750"/>
            <a:ext cx="571500" cy="59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5464325" y="1005675"/>
            <a:ext cx="571500" cy="59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5897300" y="338750"/>
            <a:ext cx="571500" cy="59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5" y="188923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825" y="18892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825" y="18892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825" y="18892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5024775" y="0"/>
            <a:ext cx="223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2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bsmt_half_bath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2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full_bath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2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half_bath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2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lot_frontage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5380575" y="-76200"/>
            <a:ext cx="144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1) overall_qual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2) age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3) bedroom_abvgr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4) bsmt_full_bath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5) total_bsmt_sf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826875" y="-76200"/>
            <a:ext cx="189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6) lot_area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7) gr_liv_area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8) garage_area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9) yrs_since_remod/add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10) neighborhood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11) bldg_type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6998325" y="0"/>
            <a:ext cx="15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6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overall_cond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6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ms_subclass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6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central_air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6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heating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AutoNum type="arabicParenR" startAt="16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utilities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