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446" r:id="rId5"/>
    <p:sldId id="427" r:id="rId6"/>
    <p:sldId id="433" r:id="rId7"/>
    <p:sldId id="434" r:id="rId8"/>
    <p:sldId id="447" r:id="rId9"/>
    <p:sldId id="451" r:id="rId10"/>
    <p:sldId id="426" r:id="rId11"/>
    <p:sldId id="453" r:id="rId12"/>
    <p:sldId id="452" r:id="rId13"/>
    <p:sldId id="450" r:id="rId14"/>
    <p:sldId id="4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817" autoAdjust="0"/>
  </p:normalViewPr>
  <p:slideViewPr>
    <p:cSldViewPr snapToGrid="0">
      <p:cViewPr>
        <p:scale>
          <a:sx n="75" d="100"/>
          <a:sy n="75" d="100"/>
        </p:scale>
        <p:origin x="782" y="43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254" y="41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Topics are extremely similar, so difficult to classify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Those that are suicidal tend to be depressed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be improved given more time and more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Better if we had more concrete data that was professionally classified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Anonymous counselling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7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Listening Hearts is trying to provide free and accessible mental health via online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are planning on using a chatbot to respond to queries and requests for help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 a classifier for the chatbot to help it in distinguishing suicidal clients from dysthymia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INFO:  suicide risk is a scale: low-risk=passive suicidal ideation high-risk=active suicidal ideation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off-topic posts. Will harm the classifiers predictive ability if not caught.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Posters aren’t making things up.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Posters are posting to the correct subreddit i.e. depression posts in depression, </a:t>
            </a:r>
            <a:r>
              <a:rPr lang="en-US" dirty="0" err="1"/>
              <a:t>sPosters</a:t>
            </a:r>
            <a:r>
              <a:rPr lang="en-US" dirty="0"/>
              <a:t> are in touch with their emotions and are honest and sincere in their post </a:t>
            </a:r>
            <a:r>
              <a:rPr lang="en-US" dirty="0" err="1"/>
              <a:t>suicidewatch</a:t>
            </a:r>
            <a:r>
              <a:rPr lang="en-US" dirty="0"/>
              <a:t> posts in suicide watch i.e. the subreddits are classified correctly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Posters are aware of the existence of each subreddit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CLASSIFIED CORRECTLY</a:t>
            </a:r>
            <a:endParaRPr lang="en-US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2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chart that did not have distributions looking like replicas of one another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Number of words in </a:t>
            </a:r>
            <a:r>
              <a:rPr lang="en-US" dirty="0" err="1"/>
              <a:t>selftext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SuicideWatch</a:t>
            </a:r>
            <a:r>
              <a:rPr lang="en-US" dirty="0"/>
              <a:t> posters tend to </a:t>
            </a:r>
            <a:r>
              <a:rPr lang="en-US" dirty="0" err="1"/>
              <a:t>favour</a:t>
            </a:r>
            <a:r>
              <a:rPr lang="en-US" dirty="0"/>
              <a:t> </a:t>
            </a:r>
            <a:r>
              <a:rPr lang="en-US" dirty="0" err="1"/>
              <a:t>shorters</a:t>
            </a:r>
            <a:r>
              <a:rPr lang="en-US" dirty="0"/>
              <a:t> posts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of the baseline models we used Multinomial Naïve Bayes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Words irrelevant without context i.e. Ich, </a:t>
            </a:r>
            <a:r>
              <a:rPr lang="en-US" dirty="0" err="1"/>
              <a:t>pero</a:t>
            </a:r>
            <a:r>
              <a:rPr lang="en-US" dirty="0"/>
              <a:t>, shoe, reduce, calories, overdue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using count vectorizer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TFIDF assigned importance to words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use TFIDF despite CVEC giving a better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 in accuracy of 0.8% but also increase in omission rate of 1.5% over the baseline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False omission rate: change of a Suicidal when predicting Depression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41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Decrease in accuracy of 0.1% but also decrease in omission rate of 0.6% over the baseline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13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MultiNB</a:t>
            </a:r>
            <a:r>
              <a:rPr lang="en-US" dirty="0"/>
              <a:t> accuracy= 72.1%, , false omission rate = 29.5%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Random Forests accuracy= 71.2%, , false omission rate = 27.4%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5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3" y="4067165"/>
            <a:ext cx="6581554" cy="137160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Differentiating</a:t>
            </a:r>
            <a:br>
              <a:rPr lang="en-US" dirty="0"/>
            </a:br>
            <a:r>
              <a:rPr lang="en-US" dirty="0"/>
              <a:t>depression</a:t>
            </a:r>
            <a:br>
              <a:rPr lang="en-US" dirty="0"/>
            </a:br>
            <a:r>
              <a:rPr lang="en-US" dirty="0"/>
              <a:t>Daren Tan | dsi-sg-27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D836-0344-44B3-B030-3C968820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" y="1073021"/>
            <a:ext cx="3964733" cy="1203836"/>
          </a:xfrm>
        </p:spPr>
        <p:txBody>
          <a:bodyPr>
            <a:noAutofit/>
          </a:bodyPr>
          <a:lstStyle/>
          <a:p>
            <a:r>
              <a:rPr lang="en-US" sz="3200" dirty="0"/>
              <a:t>Conclusions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06E89-8F0D-4E05-A866-8D6A25D1BC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Classifier not commercially 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 too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False omission rate too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Assumptions were too bold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Popularity of subreddits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 or better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Better classified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287EBD-A9AE-46CD-A244-3DF81C149C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71348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223" y="730840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0248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224" y="2397221"/>
            <a:ext cx="3465576" cy="37050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Listening Hearts, a not-for-profit organization that aims to provide free and accessible mental healthcare to those that require it, is being overwhelmed by demand for their services through their online portals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Commissioned to create a tool to assist their chatbot in identifying and </a:t>
            </a:r>
            <a:r>
              <a:rPr lang="en-US" sz="1600" dirty="0" err="1"/>
              <a:t>prioritising</a:t>
            </a:r>
            <a:r>
              <a:rPr lang="en-US" sz="1600" dirty="0"/>
              <a:t> at-risk clients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0DFB04-2EFB-4C95-94BB-428BBD333D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/>
          <a:lstStyle/>
          <a:p>
            <a:r>
              <a:rPr lang="en-US" sz="3200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89199"/>
            <a:ext cx="5202936" cy="39862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Scrape submission posts from r/Depression and r/</a:t>
            </a:r>
            <a:r>
              <a:rPr lang="en-US" dirty="0" err="1"/>
              <a:t>SuicideWatch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 the data into a training set and testing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the data on the training dataset and compare its performance on the testing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Tweak hyper parameters of model and clean data further to improve model performance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13A84DB-8B92-433E-AF32-5AB5017AF5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>
            <a:normAutofit/>
          </a:bodyPr>
          <a:lstStyle/>
          <a:p>
            <a:r>
              <a:rPr lang="en-US" sz="3200" dirty="0"/>
              <a:t>Assumptions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5"/>
            <a:ext cx="3465576" cy="36116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Segoe UI" panose="020B0502040204020203" pitchFamily="34" charset="0"/>
              </a:rPr>
              <a:t>The subreddits have been well-moderated to the extent that there are no spam or off-topic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Posters are accurately conveying their emotions in their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Posters are aware of the existence of both subreddits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9B82F-762A-4141-8FE6-416E956E5F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1818167"/>
            <a:ext cx="4645152" cy="4197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Word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Sentence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Words per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84FB0-DAA0-4449-9CD6-052710BA1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433" y="1874647"/>
            <a:ext cx="6792686" cy="3451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764E8-E73F-4AD0-93A8-0308AE6DF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954" y="1818167"/>
            <a:ext cx="7147247" cy="3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1818167"/>
            <a:ext cx="4645152" cy="4197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Vectorizer vs. TF-IDF Vectorizer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71.3% accuracy on the training data 28% false omission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5A0BCA-3ED0-416F-9FBF-6BE59DA0A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550" y="198167"/>
            <a:ext cx="6480000" cy="32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CEDCB7-A75C-48AD-827D-6491E5263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550" y="3469920"/>
            <a:ext cx="6480000" cy="324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5F78D7-218D-450E-AF55-666EF2D1FE68}"/>
              </a:ext>
            </a:extLst>
          </p:cNvPr>
          <p:cNvSpPr/>
          <p:nvPr/>
        </p:nvSpPr>
        <p:spPr>
          <a:xfrm>
            <a:off x="2844800" y="1203854"/>
            <a:ext cx="284480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FB0AA2-CBC0-44C4-A508-3B8962C2BA74}"/>
              </a:ext>
            </a:extLst>
          </p:cNvPr>
          <p:cNvSpPr/>
          <p:nvPr/>
        </p:nvSpPr>
        <p:spPr>
          <a:xfrm>
            <a:off x="2585720" y="1332957"/>
            <a:ext cx="543560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30B49B-F204-4179-8963-AAA4539F7F32}"/>
              </a:ext>
            </a:extLst>
          </p:cNvPr>
          <p:cNvSpPr/>
          <p:nvPr/>
        </p:nvSpPr>
        <p:spPr>
          <a:xfrm>
            <a:off x="2844800" y="1689064"/>
            <a:ext cx="284480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137DDD-DC45-4F1A-81B9-0F4EB1144493}"/>
              </a:ext>
            </a:extLst>
          </p:cNvPr>
          <p:cNvSpPr/>
          <p:nvPr/>
        </p:nvSpPr>
        <p:spPr>
          <a:xfrm>
            <a:off x="2844800" y="2076434"/>
            <a:ext cx="284480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E729C-3D7A-4E94-BD55-563131168826}"/>
              </a:ext>
            </a:extLst>
          </p:cNvPr>
          <p:cNvSpPr/>
          <p:nvPr/>
        </p:nvSpPr>
        <p:spPr>
          <a:xfrm>
            <a:off x="2814320" y="1943034"/>
            <a:ext cx="314960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F3044C-12C6-438E-80D7-F3F884B5E873}"/>
              </a:ext>
            </a:extLst>
          </p:cNvPr>
          <p:cNvSpPr/>
          <p:nvPr/>
        </p:nvSpPr>
        <p:spPr>
          <a:xfrm>
            <a:off x="2814320" y="2310402"/>
            <a:ext cx="314960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352E75-F102-4249-923E-C563F0DA7133}"/>
              </a:ext>
            </a:extLst>
          </p:cNvPr>
          <p:cNvSpPr/>
          <p:nvPr/>
        </p:nvSpPr>
        <p:spPr>
          <a:xfrm>
            <a:off x="2844800" y="2191851"/>
            <a:ext cx="284480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7EC616-21EA-463C-883C-7C0540801DC3}"/>
              </a:ext>
            </a:extLst>
          </p:cNvPr>
          <p:cNvSpPr/>
          <p:nvPr/>
        </p:nvSpPr>
        <p:spPr>
          <a:xfrm>
            <a:off x="2857500" y="597122"/>
            <a:ext cx="284480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Final model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265" y="2587192"/>
            <a:ext cx="4946904" cy="40188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model (</a:t>
            </a:r>
            <a:r>
              <a:rPr lang="en-US" dirty="0" err="1"/>
              <a:t>i</a:t>
            </a:r>
            <a:r>
              <a:rPr lang="en-US" dirty="0"/>
              <a:t>) 72.1% accuracy, 29.5% omission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Multinomial NB model with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Customized </a:t>
            </a:r>
            <a:r>
              <a:rPr lang="en-US" sz="1800" dirty="0" err="1"/>
              <a:t>stopwords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Customized tokenizer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Optimised</a:t>
            </a:r>
            <a:r>
              <a:rPr lang="en-US" sz="1800" dirty="0"/>
              <a:t>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Max_df</a:t>
            </a:r>
            <a:r>
              <a:rPr lang="en-US" sz="1800" dirty="0"/>
              <a:t>=0.99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Min_df</a:t>
            </a:r>
            <a:r>
              <a:rPr lang="en-US" sz="1800" dirty="0"/>
              <a:t>=0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Ngram</a:t>
            </a:r>
            <a:r>
              <a:rPr lang="en-US" sz="1800" dirty="0"/>
              <a:t>=(1, 2)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10 fold Cross-validation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A135C-DC38-4EFF-89BF-3DDFEE71A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99" r="14786"/>
          <a:stretch/>
        </p:blipFill>
        <p:spPr>
          <a:xfrm>
            <a:off x="5905264" y="647835"/>
            <a:ext cx="6053471" cy="55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Final model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265" y="2587192"/>
            <a:ext cx="4946904" cy="40188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model (ii) 71.2% accuracy, 27.4% false omission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model with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Customized </a:t>
            </a:r>
            <a:r>
              <a:rPr lang="en-US" sz="1800" dirty="0" err="1"/>
              <a:t>stopwords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No tokenizer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Optimised</a:t>
            </a:r>
            <a:r>
              <a:rPr lang="en-US" sz="1800" dirty="0"/>
              <a:t>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Max_df</a:t>
            </a:r>
            <a:r>
              <a:rPr lang="en-US" sz="1800" dirty="0"/>
              <a:t>=0.95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Ngram</a:t>
            </a:r>
            <a:r>
              <a:rPr lang="en-US" sz="1800" dirty="0"/>
              <a:t>=(1, 2)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Max_depth</a:t>
            </a:r>
            <a:r>
              <a:rPr lang="en-US" sz="1800" dirty="0"/>
              <a:t>=86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Min_samples_leaf</a:t>
            </a:r>
            <a:r>
              <a:rPr lang="en-US" sz="1800" dirty="0"/>
              <a:t>=5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10 fold Cross-validation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5B50AD-EE58-44CB-82D3-633B518CB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7" r="13952"/>
          <a:stretch/>
        </p:blipFill>
        <p:spPr>
          <a:xfrm>
            <a:off x="5908130" y="648000"/>
            <a:ext cx="6050605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20FA-D0AF-4FCF-BD20-724E971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AF67-DB11-48F0-99F0-22C67F95E8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model is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of the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 omission score of the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of the models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2EB515-08DE-4C84-9495-2A77E66284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0DB52-746B-4883-B8C2-374FA76D0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99" r="14786"/>
          <a:stretch/>
        </p:blipFill>
        <p:spPr>
          <a:xfrm>
            <a:off x="3617447" y="1561567"/>
            <a:ext cx="4064646" cy="3734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31020-28CA-41DC-85E0-CA57C6EE3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57" r="13952"/>
          <a:stretch/>
        </p:blipFill>
        <p:spPr>
          <a:xfrm>
            <a:off x="7859893" y="1561567"/>
            <a:ext cx="4064645" cy="3736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A991EE-3D12-4CF8-8AB0-57804C70BA91}"/>
              </a:ext>
            </a:extLst>
          </p:cNvPr>
          <p:cNvSpPr txBox="1"/>
          <p:nvPr/>
        </p:nvSpPr>
        <p:spPr>
          <a:xfrm>
            <a:off x="4559644" y="1613215"/>
            <a:ext cx="203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Multinomial NB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B2569-6E2A-4A68-A0F3-43D40724D0BF}"/>
              </a:ext>
            </a:extLst>
          </p:cNvPr>
          <p:cNvSpPr txBox="1"/>
          <p:nvPr/>
        </p:nvSpPr>
        <p:spPr>
          <a:xfrm>
            <a:off x="8946923" y="1625440"/>
            <a:ext cx="189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67534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{895F16A0-993E-4F3F-BF2F-4D9E724EEE22}tf78479028_win32</Template>
  <TotalTime>1319</TotalTime>
  <Words>680</Words>
  <Application>Microsoft Office PowerPoint</Application>
  <PresentationFormat>Widescreen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Differentiating depression Daren Tan | dsi-sg-27</vt:lpstr>
      <vt:lpstr>Problem statement</vt:lpstr>
      <vt:lpstr>Methodology</vt:lpstr>
      <vt:lpstr>Assumptions </vt:lpstr>
      <vt:lpstr>Exploratory Data analysis</vt:lpstr>
      <vt:lpstr>Exploratory Data analysis</vt:lpstr>
      <vt:lpstr>Final model (i)</vt:lpstr>
      <vt:lpstr>Final model (ii)</vt:lpstr>
      <vt:lpstr>Insights</vt:lpstr>
      <vt:lpstr>Conclusions and recommendations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Differentiating depression Daren Tan | dsi-sg-27</dc:title>
  <dc:creator>Bewarni</dc:creator>
  <cp:lastModifiedBy>Bewarni</cp:lastModifiedBy>
  <cp:revision>6</cp:revision>
  <dcterms:created xsi:type="dcterms:W3CDTF">2022-03-31T04:02:52Z</dcterms:created>
  <dcterms:modified xsi:type="dcterms:W3CDTF">2022-04-01T02:02:10Z</dcterms:modified>
</cp:coreProperties>
</file>