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0"/>
  </p:notesMasterIdLst>
  <p:sldIdLst>
    <p:sldId id="256" r:id="rId2"/>
    <p:sldId id="257" r:id="rId3"/>
    <p:sldId id="260" r:id="rId4"/>
    <p:sldId id="259" r:id="rId5"/>
    <p:sldId id="258" r:id="rId6"/>
    <p:sldId id="264" r:id="rId7"/>
    <p:sldId id="261" r:id="rId8"/>
    <p:sldId id="265" r:id="rId9"/>
    <p:sldId id="262" r:id="rId10"/>
    <p:sldId id="274" r:id="rId11"/>
    <p:sldId id="263" r:id="rId12"/>
    <p:sldId id="266"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106" d="100"/>
          <a:sy n="106"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19AC8D-0A35-4993-A6C7-6F3EAE83E744}" type="datetimeFigureOut">
              <a:rPr lang="hr-HR" smtClean="0"/>
              <a:t>5.7.2022.</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BE4E5-DEF0-425F-B246-2112215672D0}" type="slidenum">
              <a:rPr lang="hr-HR" smtClean="0"/>
              <a:t>‹#›</a:t>
            </a:fld>
            <a:endParaRPr lang="hr-HR"/>
          </a:p>
        </p:txBody>
      </p:sp>
    </p:spTree>
    <p:extLst>
      <p:ext uri="{BB962C8B-B14F-4D97-AF65-F5344CB8AC3E}">
        <p14:creationId xmlns:p14="http://schemas.microsoft.com/office/powerpoint/2010/main" val="1603312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Vrste strojnog učenja, nadzirano je ono gdje mi prilikom učenja dajemo ciljno rješenje, </a:t>
            </a:r>
            <a:r>
              <a:rPr lang="hr-HR" dirty="0" err="1"/>
              <a:t>neneadzirano</a:t>
            </a:r>
            <a:r>
              <a:rPr lang="hr-HR" dirty="0"/>
              <a:t> je bez ciljnog rješenja, podržano učenje je gdje definiramo agenta i okolinu, te oni jedni druge </a:t>
            </a:r>
            <a:r>
              <a:rPr lang="hr-HR" dirty="0" err="1"/>
              <a:t>feedaju</a:t>
            </a:r>
            <a:r>
              <a:rPr lang="hr-HR" dirty="0"/>
              <a:t> sa informacijama, agent o akcijama koje poduzima (at), a okolina svoje stanje, te </a:t>
            </a:r>
            <a:r>
              <a:rPr lang="hr-HR" dirty="0" err="1"/>
              <a:t>preadje</a:t>
            </a:r>
            <a:r>
              <a:rPr lang="hr-HR" dirty="0"/>
              <a:t> nagradu agentu.</a:t>
            </a:r>
          </a:p>
        </p:txBody>
      </p:sp>
      <p:sp>
        <p:nvSpPr>
          <p:cNvPr id="4" name="Slide Number Placeholder 3"/>
          <p:cNvSpPr>
            <a:spLocks noGrp="1"/>
          </p:cNvSpPr>
          <p:nvPr>
            <p:ph type="sldNum" sz="quarter" idx="5"/>
          </p:nvPr>
        </p:nvSpPr>
        <p:spPr/>
        <p:txBody>
          <a:bodyPr/>
          <a:lstStyle/>
          <a:p>
            <a:fld id="{52ABE4E5-DEF0-425F-B246-2112215672D0}" type="slidenum">
              <a:rPr lang="hr-HR" smtClean="0"/>
              <a:t>2</a:t>
            </a:fld>
            <a:endParaRPr lang="hr-HR"/>
          </a:p>
        </p:txBody>
      </p:sp>
    </p:spTree>
    <p:extLst>
      <p:ext uri="{BB962C8B-B14F-4D97-AF65-F5344CB8AC3E}">
        <p14:creationId xmlns:p14="http://schemas.microsoft.com/office/powerpoint/2010/main" val="2195233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Rezultati za određene parametre. Graf predviđanja generalno čak i prati graf pravih cijena.</a:t>
            </a:r>
          </a:p>
        </p:txBody>
      </p:sp>
      <p:sp>
        <p:nvSpPr>
          <p:cNvPr id="4" name="Slide Number Placeholder 3"/>
          <p:cNvSpPr>
            <a:spLocks noGrp="1"/>
          </p:cNvSpPr>
          <p:nvPr>
            <p:ph type="sldNum" sz="quarter" idx="5"/>
          </p:nvPr>
        </p:nvSpPr>
        <p:spPr/>
        <p:txBody>
          <a:bodyPr/>
          <a:lstStyle/>
          <a:p>
            <a:fld id="{52ABE4E5-DEF0-425F-B246-2112215672D0}" type="slidenum">
              <a:rPr lang="hr-HR" smtClean="0"/>
              <a:t>11</a:t>
            </a:fld>
            <a:endParaRPr lang="hr-HR"/>
          </a:p>
        </p:txBody>
      </p:sp>
    </p:spTree>
    <p:extLst>
      <p:ext uri="{BB962C8B-B14F-4D97-AF65-F5344CB8AC3E}">
        <p14:creationId xmlns:p14="http://schemas.microsoft.com/office/powerpoint/2010/main" val="3383726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5"/>
          </p:nvPr>
        </p:nvSpPr>
        <p:spPr/>
        <p:txBody>
          <a:bodyPr/>
          <a:lstStyle/>
          <a:p>
            <a:fld id="{52ABE4E5-DEF0-425F-B246-2112215672D0}" type="slidenum">
              <a:rPr lang="hr-HR" smtClean="0"/>
              <a:t>12</a:t>
            </a:fld>
            <a:endParaRPr lang="hr-HR"/>
          </a:p>
        </p:txBody>
      </p:sp>
    </p:spTree>
    <p:extLst>
      <p:ext uri="{BB962C8B-B14F-4D97-AF65-F5344CB8AC3E}">
        <p14:creationId xmlns:p14="http://schemas.microsoft.com/office/powerpoint/2010/main" val="1696589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Rezultati s </a:t>
            </a:r>
            <a:r>
              <a:rPr lang="hr-HR" dirty="0" err="1"/>
              <a:t>varirajućim</a:t>
            </a:r>
            <a:r>
              <a:rPr lang="hr-HR" dirty="0"/>
              <a:t> </a:t>
            </a:r>
            <a:r>
              <a:rPr lang="hr-HR" dirty="0" err="1"/>
              <a:t>batch</a:t>
            </a:r>
            <a:r>
              <a:rPr lang="hr-HR" dirty="0"/>
              <a:t> </a:t>
            </a:r>
            <a:r>
              <a:rPr lang="hr-HR" dirty="0" err="1"/>
              <a:t>sizeom</a:t>
            </a:r>
            <a:r>
              <a:rPr lang="hr-HR" dirty="0"/>
              <a:t>. (32 </a:t>
            </a:r>
            <a:r>
              <a:rPr lang="hr-HR" dirty="0" err="1"/>
              <a:t>size</a:t>
            </a:r>
            <a:r>
              <a:rPr lang="hr-HR" dirty="0"/>
              <a:t> optimalan)</a:t>
            </a:r>
          </a:p>
        </p:txBody>
      </p:sp>
      <p:sp>
        <p:nvSpPr>
          <p:cNvPr id="4" name="Slide Number Placeholder 3"/>
          <p:cNvSpPr>
            <a:spLocks noGrp="1"/>
          </p:cNvSpPr>
          <p:nvPr>
            <p:ph type="sldNum" sz="quarter" idx="5"/>
          </p:nvPr>
        </p:nvSpPr>
        <p:spPr/>
        <p:txBody>
          <a:bodyPr/>
          <a:lstStyle/>
          <a:p>
            <a:fld id="{52ABE4E5-DEF0-425F-B246-2112215672D0}" type="slidenum">
              <a:rPr lang="hr-HR" smtClean="0"/>
              <a:t>13</a:t>
            </a:fld>
            <a:endParaRPr lang="hr-HR"/>
          </a:p>
        </p:txBody>
      </p:sp>
    </p:spTree>
    <p:extLst>
      <p:ext uri="{BB962C8B-B14F-4D97-AF65-F5344CB8AC3E}">
        <p14:creationId xmlns:p14="http://schemas.microsoft.com/office/powerpoint/2010/main" val="3815606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Rezultati s </a:t>
            </a:r>
            <a:r>
              <a:rPr lang="hr-HR" dirty="0" err="1"/>
              <a:t>varirajućom</a:t>
            </a:r>
            <a:r>
              <a:rPr lang="hr-HR" dirty="0"/>
              <a:t> </a:t>
            </a:r>
            <a:r>
              <a:rPr lang="hr-HR" dirty="0" err="1"/>
              <a:t>timestep</a:t>
            </a:r>
            <a:r>
              <a:rPr lang="hr-HR" dirty="0"/>
              <a:t> varijablom. (Zaglađenost)</a:t>
            </a:r>
          </a:p>
        </p:txBody>
      </p:sp>
      <p:sp>
        <p:nvSpPr>
          <p:cNvPr id="4" name="Slide Number Placeholder 3"/>
          <p:cNvSpPr>
            <a:spLocks noGrp="1"/>
          </p:cNvSpPr>
          <p:nvPr>
            <p:ph type="sldNum" sz="quarter" idx="5"/>
          </p:nvPr>
        </p:nvSpPr>
        <p:spPr/>
        <p:txBody>
          <a:bodyPr/>
          <a:lstStyle/>
          <a:p>
            <a:fld id="{52ABE4E5-DEF0-425F-B246-2112215672D0}" type="slidenum">
              <a:rPr lang="hr-HR" smtClean="0"/>
              <a:t>14</a:t>
            </a:fld>
            <a:endParaRPr lang="hr-HR"/>
          </a:p>
        </p:txBody>
      </p:sp>
    </p:spTree>
    <p:extLst>
      <p:ext uri="{BB962C8B-B14F-4D97-AF65-F5344CB8AC3E}">
        <p14:creationId xmlns:p14="http://schemas.microsoft.com/office/powerpoint/2010/main" val="690641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Rezultati s </a:t>
            </a:r>
            <a:r>
              <a:rPr lang="hr-HR" dirty="0" err="1"/>
              <a:t>varirajućom</a:t>
            </a:r>
            <a:r>
              <a:rPr lang="hr-HR" dirty="0"/>
              <a:t> </a:t>
            </a:r>
            <a:r>
              <a:rPr lang="hr-HR" dirty="0" err="1"/>
              <a:t>epochs</a:t>
            </a:r>
            <a:r>
              <a:rPr lang="hr-HR" dirty="0"/>
              <a:t> varijablom. (7, 8 optimalno). </a:t>
            </a:r>
            <a:r>
              <a:rPr lang="hr-HR" dirty="0" err="1"/>
              <a:t>Epochs</a:t>
            </a:r>
            <a:r>
              <a:rPr lang="hr-HR" dirty="0"/>
              <a:t> određuje koliko puta ćemo provući isti skup podataka za učenje.</a:t>
            </a:r>
          </a:p>
        </p:txBody>
      </p:sp>
      <p:sp>
        <p:nvSpPr>
          <p:cNvPr id="4" name="Slide Number Placeholder 3"/>
          <p:cNvSpPr>
            <a:spLocks noGrp="1"/>
          </p:cNvSpPr>
          <p:nvPr>
            <p:ph type="sldNum" sz="quarter" idx="5"/>
          </p:nvPr>
        </p:nvSpPr>
        <p:spPr/>
        <p:txBody>
          <a:bodyPr/>
          <a:lstStyle/>
          <a:p>
            <a:fld id="{52ABE4E5-DEF0-425F-B246-2112215672D0}" type="slidenum">
              <a:rPr lang="hr-HR" smtClean="0"/>
              <a:t>15</a:t>
            </a:fld>
            <a:endParaRPr lang="hr-HR"/>
          </a:p>
        </p:txBody>
      </p:sp>
    </p:spTree>
    <p:extLst>
      <p:ext uri="{BB962C8B-B14F-4D97-AF65-F5344CB8AC3E}">
        <p14:creationId xmlns:p14="http://schemas.microsoft.com/office/powerpoint/2010/main" val="274240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Rezultati modela predviđanja sa svojim vlastitim vrijednostima.</a:t>
            </a:r>
          </a:p>
        </p:txBody>
      </p:sp>
      <p:sp>
        <p:nvSpPr>
          <p:cNvPr id="4" name="Slide Number Placeholder 3"/>
          <p:cNvSpPr>
            <a:spLocks noGrp="1"/>
          </p:cNvSpPr>
          <p:nvPr>
            <p:ph type="sldNum" sz="quarter" idx="5"/>
          </p:nvPr>
        </p:nvSpPr>
        <p:spPr/>
        <p:txBody>
          <a:bodyPr/>
          <a:lstStyle/>
          <a:p>
            <a:fld id="{52ABE4E5-DEF0-425F-B246-2112215672D0}" type="slidenum">
              <a:rPr lang="hr-HR" smtClean="0"/>
              <a:t>16</a:t>
            </a:fld>
            <a:endParaRPr lang="hr-HR"/>
          </a:p>
        </p:txBody>
      </p:sp>
    </p:spTree>
    <p:extLst>
      <p:ext uri="{BB962C8B-B14F-4D97-AF65-F5344CB8AC3E}">
        <p14:creationId xmlns:p14="http://schemas.microsoft.com/office/powerpoint/2010/main" val="429040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Cijene uzimane za predviđanje su uglavnom bile od Meta dionica, pošto je Meta generalno stabilna, za neke druge dionice su rezultati uglavnom i gori. Iako su predviđanja bila loša, LSTM za predviđanje možemo pokušati koristiti, ali bi najbolje bilo da su to neki kraći rasponi koje uzimamo u obzir. Predviđanja modela gdje koristi vlastita predviđanja za nadolazeće dane je ispao jako loš, njega bi trebalo izbjegavati. Kao odgovor na pitanje kako poboljšati sustav, trebalo bi na neki način uvesti kako će vanjski faktori više utjecati na predviđanje nevezano uz čiste podatke. Spajati se na Twitter API i potencijalno uzimati u obzir </a:t>
            </a:r>
            <a:r>
              <a:rPr lang="hr-HR" dirty="0" err="1"/>
              <a:t>tweetove</a:t>
            </a:r>
            <a:r>
              <a:rPr lang="hr-HR" dirty="0"/>
              <a:t>, </a:t>
            </a:r>
            <a:r>
              <a:rPr lang="hr-HR" dirty="0" err="1"/>
              <a:t>webscrapeati</a:t>
            </a:r>
            <a:r>
              <a:rPr lang="hr-HR" dirty="0"/>
              <a:t> članke koje pišu o određenim tvrtkama, pratiti inflaciju, omjer potražnje i opskrbe, pratiti trendove online kupovine.</a:t>
            </a:r>
          </a:p>
        </p:txBody>
      </p:sp>
      <p:sp>
        <p:nvSpPr>
          <p:cNvPr id="4" name="Slide Number Placeholder 3"/>
          <p:cNvSpPr>
            <a:spLocks noGrp="1"/>
          </p:cNvSpPr>
          <p:nvPr>
            <p:ph type="sldNum" sz="quarter" idx="5"/>
          </p:nvPr>
        </p:nvSpPr>
        <p:spPr/>
        <p:txBody>
          <a:bodyPr/>
          <a:lstStyle/>
          <a:p>
            <a:fld id="{52ABE4E5-DEF0-425F-B246-2112215672D0}" type="slidenum">
              <a:rPr lang="hr-HR" smtClean="0"/>
              <a:t>17</a:t>
            </a:fld>
            <a:endParaRPr lang="hr-HR"/>
          </a:p>
        </p:txBody>
      </p:sp>
    </p:spTree>
    <p:extLst>
      <p:ext uri="{BB962C8B-B14F-4D97-AF65-F5344CB8AC3E}">
        <p14:creationId xmlns:p14="http://schemas.microsoft.com/office/powerpoint/2010/main" val="1367659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5"/>
          </p:nvPr>
        </p:nvSpPr>
        <p:spPr/>
        <p:txBody>
          <a:bodyPr/>
          <a:lstStyle/>
          <a:p>
            <a:fld id="{52ABE4E5-DEF0-425F-B246-2112215672D0}" type="slidenum">
              <a:rPr lang="hr-HR" smtClean="0"/>
              <a:t>18</a:t>
            </a:fld>
            <a:endParaRPr lang="hr-HR"/>
          </a:p>
        </p:txBody>
      </p:sp>
    </p:spTree>
    <p:extLst>
      <p:ext uri="{BB962C8B-B14F-4D97-AF65-F5344CB8AC3E}">
        <p14:creationId xmlns:p14="http://schemas.microsoft.com/office/powerpoint/2010/main" val="2108661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Primjer jednog neurona, odnosno </a:t>
            </a:r>
            <a:r>
              <a:rPr lang="hr-HR" dirty="0" err="1"/>
              <a:t>perceptrona</a:t>
            </a:r>
            <a:r>
              <a:rPr lang="hr-HR" dirty="0"/>
              <a:t>, sa ulazima, njihovim težinama, </a:t>
            </a:r>
            <a:r>
              <a:rPr lang="hr-HR" dirty="0" err="1"/>
              <a:t>biasom</a:t>
            </a:r>
            <a:r>
              <a:rPr lang="hr-HR" dirty="0"/>
              <a:t>(pomakom) i aktivacijskom funkcijom. Kao aktivacijske </a:t>
            </a:r>
            <a:r>
              <a:rPr lang="hr-HR" dirty="0" err="1"/>
              <a:t>funckije</a:t>
            </a:r>
            <a:r>
              <a:rPr lang="hr-HR" dirty="0"/>
              <a:t> imamo </a:t>
            </a:r>
            <a:r>
              <a:rPr lang="hr-HR" dirty="0" err="1"/>
              <a:t>step</a:t>
            </a:r>
            <a:r>
              <a:rPr lang="hr-HR" dirty="0"/>
              <a:t>(</a:t>
            </a:r>
            <a:r>
              <a:rPr lang="hr-HR" dirty="0" err="1"/>
              <a:t>bool</a:t>
            </a:r>
            <a:r>
              <a:rPr lang="hr-HR" dirty="0"/>
              <a:t> funkcije), </a:t>
            </a:r>
            <a:r>
              <a:rPr lang="hr-HR" dirty="0" err="1"/>
              <a:t>ReLU</a:t>
            </a:r>
            <a:r>
              <a:rPr lang="hr-HR" dirty="0"/>
              <a:t>(</a:t>
            </a:r>
            <a:r>
              <a:rPr lang="hr-HR" dirty="0" err="1"/>
              <a:t>max</a:t>
            </a:r>
            <a:r>
              <a:rPr lang="hr-HR" dirty="0"/>
              <a:t>(0,net)), </a:t>
            </a:r>
            <a:r>
              <a:rPr lang="hr-HR" dirty="0" err="1"/>
              <a:t>tanh</a:t>
            </a:r>
            <a:r>
              <a:rPr lang="hr-HR" dirty="0"/>
              <a:t> i </a:t>
            </a:r>
            <a:r>
              <a:rPr lang="hr-HR" dirty="0" err="1"/>
              <a:t>sigmoidna</a:t>
            </a:r>
            <a:r>
              <a:rPr lang="hr-HR" dirty="0"/>
              <a:t> funkcija(koje se interno koriste u LSTM ćeliji). Povratne neuronske mreže koristimo uglavnom za predviđanje time-</a:t>
            </a:r>
            <a:r>
              <a:rPr lang="hr-HR" dirty="0" err="1"/>
              <a:t>series</a:t>
            </a:r>
            <a:r>
              <a:rPr lang="hr-HR" dirty="0"/>
              <a:t> (slijeda u vremenu), </a:t>
            </a:r>
            <a:r>
              <a:rPr lang="hr-HR" dirty="0" err="1"/>
              <a:t>konvolucijske</a:t>
            </a:r>
            <a:r>
              <a:rPr lang="hr-HR" dirty="0"/>
              <a:t> mreže su prilagođene za vizualne podatke poput slika.</a:t>
            </a:r>
          </a:p>
        </p:txBody>
      </p:sp>
      <p:sp>
        <p:nvSpPr>
          <p:cNvPr id="4" name="Slide Number Placeholder 3"/>
          <p:cNvSpPr>
            <a:spLocks noGrp="1"/>
          </p:cNvSpPr>
          <p:nvPr>
            <p:ph type="sldNum" sz="quarter" idx="5"/>
          </p:nvPr>
        </p:nvSpPr>
        <p:spPr/>
        <p:txBody>
          <a:bodyPr/>
          <a:lstStyle/>
          <a:p>
            <a:fld id="{52ABE4E5-DEF0-425F-B246-2112215672D0}" type="slidenum">
              <a:rPr lang="hr-HR" smtClean="0"/>
              <a:t>3</a:t>
            </a:fld>
            <a:endParaRPr lang="hr-HR"/>
          </a:p>
        </p:txBody>
      </p:sp>
    </p:spTree>
    <p:extLst>
      <p:ext uri="{BB962C8B-B14F-4D97-AF65-F5344CB8AC3E}">
        <p14:creationId xmlns:p14="http://schemas.microsoft.com/office/powerpoint/2010/main" val="3204181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Učenje neuronske mreže – nadzirano, gdje je ulaz sljedeći. Prije samog učenja bitna nam je podjela skupa podataka na skup za učenje i treniranje (</a:t>
            </a:r>
            <a:r>
              <a:rPr lang="hr-HR" dirty="0" err="1"/>
              <a:t>overfitting</a:t>
            </a:r>
            <a:r>
              <a:rPr lang="hr-HR" dirty="0"/>
              <a:t> razlozi). Prilikom učenja za funkciju gubitka koristimo </a:t>
            </a:r>
            <a:r>
              <a:rPr lang="hr-HR" dirty="0" err="1"/>
              <a:t>Mean</a:t>
            </a:r>
            <a:r>
              <a:rPr lang="hr-HR" dirty="0"/>
              <a:t> </a:t>
            </a:r>
            <a:r>
              <a:rPr lang="hr-HR" dirty="0" err="1"/>
              <a:t>squared</a:t>
            </a:r>
            <a:r>
              <a:rPr lang="hr-HR" dirty="0"/>
              <a:t> </a:t>
            </a:r>
            <a:r>
              <a:rPr lang="hr-HR" dirty="0" err="1"/>
              <a:t>error</a:t>
            </a:r>
            <a:r>
              <a:rPr lang="hr-HR" dirty="0"/>
              <a:t> ili srednju kvadratnu pogrešku koju propagiramo unazad da namjestimo težine u mreži koristeći optimizacijski algoritam Adam.</a:t>
            </a:r>
          </a:p>
        </p:txBody>
      </p:sp>
      <p:sp>
        <p:nvSpPr>
          <p:cNvPr id="4" name="Slide Number Placeholder 3"/>
          <p:cNvSpPr>
            <a:spLocks noGrp="1"/>
          </p:cNvSpPr>
          <p:nvPr>
            <p:ph type="sldNum" sz="quarter" idx="5"/>
          </p:nvPr>
        </p:nvSpPr>
        <p:spPr/>
        <p:txBody>
          <a:bodyPr/>
          <a:lstStyle/>
          <a:p>
            <a:fld id="{52ABE4E5-DEF0-425F-B246-2112215672D0}" type="slidenum">
              <a:rPr lang="hr-HR" smtClean="0"/>
              <a:t>4</a:t>
            </a:fld>
            <a:endParaRPr lang="hr-HR"/>
          </a:p>
        </p:txBody>
      </p:sp>
    </p:spTree>
    <p:extLst>
      <p:ext uri="{BB962C8B-B14F-4D97-AF65-F5344CB8AC3E}">
        <p14:creationId xmlns:p14="http://schemas.microsoft.com/office/powerpoint/2010/main" val="1739398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LSTM je podvrsta povratnih neuronskih mreža koja rješava problem kratkotrajne memorije običnih povratnih mreža. LSTM za razliku od običnog </a:t>
            </a:r>
            <a:r>
              <a:rPr lang="hr-HR" dirty="0" err="1"/>
              <a:t>perceptrona</a:t>
            </a:r>
            <a:r>
              <a:rPr lang="hr-HR" dirty="0"/>
              <a:t> sadrži par dodatnih parametara poput ulaza memorije prethodne ćelije, ulaz izlaza prethodne ćelije, te izlaznih ekvivalenti trenutne ćelije. Interno koristi </a:t>
            </a:r>
            <a:r>
              <a:rPr lang="hr-HR" dirty="0" err="1"/>
              <a:t>sigmoidnu</a:t>
            </a:r>
            <a:r>
              <a:rPr lang="hr-HR" dirty="0"/>
              <a:t> i </a:t>
            </a:r>
            <a:r>
              <a:rPr lang="hr-HR" dirty="0" err="1"/>
              <a:t>tanh</a:t>
            </a:r>
            <a:r>
              <a:rPr lang="hr-HR" dirty="0"/>
              <a:t> aktivacijsku funkciju. Funkcija input gate odlučuje hoćemo li ažurirati ćeliju, funkcija </a:t>
            </a:r>
            <a:r>
              <a:rPr lang="hr-HR" dirty="0" err="1"/>
              <a:t>forget</a:t>
            </a:r>
            <a:r>
              <a:rPr lang="hr-HR" dirty="0"/>
              <a:t> gate koja odlučuje koliko primjenjujemo prethodno stanje i funkcija output gate koju </a:t>
            </a:r>
            <a:r>
              <a:rPr lang="hr-HR" dirty="0" err="1"/>
              <a:t>primjenjuemo</a:t>
            </a:r>
            <a:r>
              <a:rPr lang="hr-HR" dirty="0"/>
              <a:t> na </a:t>
            </a:r>
            <a:r>
              <a:rPr lang="hr-HR" dirty="0" err="1"/>
              <a:t>hidden</a:t>
            </a:r>
            <a:r>
              <a:rPr lang="hr-HR" dirty="0"/>
              <a:t> </a:t>
            </a:r>
            <a:r>
              <a:rPr lang="hr-HR" dirty="0" err="1"/>
              <a:t>state</a:t>
            </a:r>
            <a:r>
              <a:rPr lang="hr-HR" dirty="0"/>
              <a:t>. </a:t>
            </a:r>
          </a:p>
        </p:txBody>
      </p:sp>
      <p:sp>
        <p:nvSpPr>
          <p:cNvPr id="4" name="Slide Number Placeholder 3"/>
          <p:cNvSpPr>
            <a:spLocks noGrp="1"/>
          </p:cNvSpPr>
          <p:nvPr>
            <p:ph type="sldNum" sz="quarter" idx="5"/>
          </p:nvPr>
        </p:nvSpPr>
        <p:spPr/>
        <p:txBody>
          <a:bodyPr/>
          <a:lstStyle/>
          <a:p>
            <a:fld id="{52ABE4E5-DEF0-425F-B246-2112215672D0}" type="slidenum">
              <a:rPr lang="hr-HR" smtClean="0"/>
              <a:t>5</a:t>
            </a:fld>
            <a:endParaRPr lang="hr-HR"/>
          </a:p>
        </p:txBody>
      </p:sp>
    </p:spTree>
    <p:extLst>
      <p:ext uri="{BB962C8B-B14F-4D97-AF65-F5344CB8AC3E}">
        <p14:creationId xmlns:p14="http://schemas.microsoft.com/office/powerpoint/2010/main" val="1794347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err="1"/>
              <a:t>Numpy</a:t>
            </a:r>
            <a:r>
              <a:rPr lang="hr-HR" dirty="0"/>
              <a:t> za </a:t>
            </a:r>
            <a:r>
              <a:rPr lang="hr-HR" dirty="0" err="1"/>
              <a:t>vektoriziranje</a:t>
            </a:r>
            <a:r>
              <a:rPr lang="hr-HR" dirty="0"/>
              <a:t> ulaza i izlaza u model, </a:t>
            </a:r>
            <a:r>
              <a:rPr lang="hr-HR" dirty="0" err="1"/>
              <a:t>pandas</a:t>
            </a:r>
            <a:r>
              <a:rPr lang="hr-HR" dirty="0"/>
              <a:t> prilikom obrade podataka, </a:t>
            </a:r>
            <a:r>
              <a:rPr lang="hr-HR" dirty="0" err="1"/>
              <a:t>sklearn</a:t>
            </a:r>
            <a:r>
              <a:rPr lang="hr-HR" dirty="0"/>
              <a:t> za </a:t>
            </a:r>
            <a:r>
              <a:rPr lang="hr-HR" dirty="0" err="1"/>
              <a:t>minmax</a:t>
            </a:r>
            <a:r>
              <a:rPr lang="hr-HR" dirty="0"/>
              <a:t> </a:t>
            </a:r>
            <a:r>
              <a:rPr lang="hr-HR" dirty="0" err="1"/>
              <a:t>scaler</a:t>
            </a:r>
            <a:r>
              <a:rPr lang="hr-HR" dirty="0"/>
              <a:t> i </a:t>
            </a:r>
            <a:r>
              <a:rPr lang="hr-HR" dirty="0" err="1"/>
              <a:t>tensorflow</a:t>
            </a:r>
            <a:r>
              <a:rPr lang="hr-HR" dirty="0"/>
              <a:t> za izgradnju samog modela.</a:t>
            </a:r>
          </a:p>
        </p:txBody>
      </p:sp>
      <p:sp>
        <p:nvSpPr>
          <p:cNvPr id="4" name="Slide Number Placeholder 3"/>
          <p:cNvSpPr>
            <a:spLocks noGrp="1"/>
          </p:cNvSpPr>
          <p:nvPr>
            <p:ph type="sldNum" sz="quarter" idx="5"/>
          </p:nvPr>
        </p:nvSpPr>
        <p:spPr/>
        <p:txBody>
          <a:bodyPr/>
          <a:lstStyle/>
          <a:p>
            <a:fld id="{52ABE4E5-DEF0-425F-B246-2112215672D0}" type="slidenum">
              <a:rPr lang="hr-HR" smtClean="0"/>
              <a:t>6</a:t>
            </a:fld>
            <a:endParaRPr lang="hr-HR"/>
          </a:p>
        </p:txBody>
      </p:sp>
    </p:spTree>
    <p:extLst>
      <p:ext uri="{BB962C8B-B14F-4D97-AF65-F5344CB8AC3E}">
        <p14:creationId xmlns:p14="http://schemas.microsoft.com/office/powerpoint/2010/main" val="1736851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Izgled mreže, cilj je da mi koristimo određeni broj dana unazad da bi odredili jedan dan. </a:t>
            </a:r>
            <a:r>
              <a:rPr lang="hr-HR" dirty="0" err="1"/>
              <a:t>Return</a:t>
            </a:r>
            <a:r>
              <a:rPr lang="hr-HR" dirty="0"/>
              <a:t> </a:t>
            </a:r>
            <a:r>
              <a:rPr lang="hr-HR" dirty="0" err="1"/>
              <a:t>sequences</a:t>
            </a:r>
            <a:r>
              <a:rPr lang="hr-HR" dirty="0"/>
              <a:t> odlučuje vraća li zadnji izlaz ili cijeli slijed.</a:t>
            </a:r>
          </a:p>
        </p:txBody>
      </p:sp>
      <p:sp>
        <p:nvSpPr>
          <p:cNvPr id="4" name="Slide Number Placeholder 3"/>
          <p:cNvSpPr>
            <a:spLocks noGrp="1"/>
          </p:cNvSpPr>
          <p:nvPr>
            <p:ph type="sldNum" sz="quarter" idx="5"/>
          </p:nvPr>
        </p:nvSpPr>
        <p:spPr/>
        <p:txBody>
          <a:bodyPr/>
          <a:lstStyle/>
          <a:p>
            <a:fld id="{52ABE4E5-DEF0-425F-B246-2112215672D0}" type="slidenum">
              <a:rPr lang="hr-HR" smtClean="0"/>
              <a:t>7</a:t>
            </a:fld>
            <a:endParaRPr lang="hr-HR"/>
          </a:p>
        </p:txBody>
      </p:sp>
    </p:spTree>
    <p:extLst>
      <p:ext uri="{BB962C8B-B14F-4D97-AF65-F5344CB8AC3E}">
        <p14:creationId xmlns:p14="http://schemas.microsoft.com/office/powerpoint/2010/main" val="287033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Ulaz </a:t>
            </a:r>
            <a:r>
              <a:rPr lang="hr-HR" dirty="0" err="1"/>
              <a:t>dataframe</a:t>
            </a:r>
            <a:r>
              <a:rPr lang="hr-HR" dirty="0"/>
              <a:t>. Kao vrijednosti uzimamo </a:t>
            </a:r>
            <a:r>
              <a:rPr lang="hr-HR" dirty="0" err="1"/>
              <a:t>adj</a:t>
            </a:r>
            <a:r>
              <a:rPr lang="hr-HR" dirty="0"/>
              <a:t> </a:t>
            </a:r>
            <a:r>
              <a:rPr lang="hr-HR" dirty="0" err="1"/>
              <a:t>close</a:t>
            </a:r>
            <a:r>
              <a:rPr lang="hr-HR" dirty="0"/>
              <a:t> i datume.</a:t>
            </a:r>
          </a:p>
        </p:txBody>
      </p:sp>
      <p:sp>
        <p:nvSpPr>
          <p:cNvPr id="4" name="Slide Number Placeholder 3"/>
          <p:cNvSpPr>
            <a:spLocks noGrp="1"/>
          </p:cNvSpPr>
          <p:nvPr>
            <p:ph type="sldNum" sz="quarter" idx="5"/>
          </p:nvPr>
        </p:nvSpPr>
        <p:spPr/>
        <p:txBody>
          <a:bodyPr/>
          <a:lstStyle/>
          <a:p>
            <a:fld id="{52ABE4E5-DEF0-425F-B246-2112215672D0}" type="slidenum">
              <a:rPr lang="hr-HR" smtClean="0"/>
              <a:t>8</a:t>
            </a:fld>
            <a:endParaRPr lang="hr-HR"/>
          </a:p>
        </p:txBody>
      </p:sp>
    </p:spTree>
    <p:extLst>
      <p:ext uri="{BB962C8B-B14F-4D97-AF65-F5344CB8AC3E}">
        <p14:creationId xmlns:p14="http://schemas.microsoft.com/office/powerpoint/2010/main" val="3956069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Ulaz su cijene prethodnih 5 dana, primjer predviđanja, prave cijene i pogreške.</a:t>
            </a:r>
          </a:p>
        </p:txBody>
      </p:sp>
      <p:sp>
        <p:nvSpPr>
          <p:cNvPr id="4" name="Slide Number Placeholder 3"/>
          <p:cNvSpPr>
            <a:spLocks noGrp="1"/>
          </p:cNvSpPr>
          <p:nvPr>
            <p:ph type="sldNum" sz="quarter" idx="5"/>
          </p:nvPr>
        </p:nvSpPr>
        <p:spPr/>
        <p:txBody>
          <a:bodyPr/>
          <a:lstStyle/>
          <a:p>
            <a:fld id="{52ABE4E5-DEF0-425F-B246-2112215672D0}" type="slidenum">
              <a:rPr lang="hr-HR" smtClean="0"/>
              <a:t>9</a:t>
            </a:fld>
            <a:endParaRPr lang="hr-HR"/>
          </a:p>
        </p:txBody>
      </p:sp>
    </p:spTree>
    <p:extLst>
      <p:ext uri="{BB962C8B-B14F-4D97-AF65-F5344CB8AC3E}">
        <p14:creationId xmlns:p14="http://schemas.microsoft.com/office/powerpoint/2010/main" val="1591687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5"/>
          </p:nvPr>
        </p:nvSpPr>
        <p:spPr/>
        <p:txBody>
          <a:bodyPr/>
          <a:lstStyle/>
          <a:p>
            <a:fld id="{52ABE4E5-DEF0-425F-B246-2112215672D0}" type="slidenum">
              <a:rPr lang="hr-HR" smtClean="0"/>
              <a:t>10</a:t>
            </a:fld>
            <a:endParaRPr lang="hr-HR"/>
          </a:p>
        </p:txBody>
      </p:sp>
    </p:spTree>
    <p:extLst>
      <p:ext uri="{BB962C8B-B14F-4D97-AF65-F5344CB8AC3E}">
        <p14:creationId xmlns:p14="http://schemas.microsoft.com/office/powerpoint/2010/main" val="15885495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387C735-D39C-4538-8D1E-09880C9425CA}" type="datetime1">
              <a:rPr lang="en-US" smtClean="0"/>
              <a:t>7/5/2022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288888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2CE956-ECF9-4EE9-B455-F6327AEA3B26}" type="datetime1">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80599245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2CE956-ECF9-4EE9-B455-F6327AEA3B26}" type="datetime1">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29541505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2CE956-ECF9-4EE9-B455-F6327AEA3B26}" type="datetime1">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683680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2CE956-ECF9-4EE9-B455-F6327AEA3B26}" type="datetime1">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79160693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2CE956-ECF9-4EE9-B455-F6327AEA3B26}" type="datetime1">
              <a:rPr lang="en-US" smtClean="0"/>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61420715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2CE956-ECF9-4EE9-B455-F6327AEA3B26}" type="datetime1">
              <a:rPr lang="en-US" smtClean="0"/>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236770850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8CA5B7-6099-4F4D-B8C5-6CC0717BF85A}" type="datetime1">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24212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A4A62E-75E4-4033-B161-6FC77022C31B}" type="datetime1">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0738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3BF1D8-27C2-44DA-ADCA-B89E0C92F3E6}" type="datetime1">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11136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E5A7E-0EE7-48A1-A73D-65126F8C0C29}" type="datetime1">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133426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ACCA50-CE8F-4FCD-9F43-B0F54D1823AC}" type="datetime1">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088523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B9A55B-811B-4040-876B-B37F66ED4392}" type="datetime1">
              <a:rPr lang="en-US" smtClean="0"/>
              <a:t>7/5/2022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403743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224E16-698F-46AE-A872-B8543C63A85B}" type="datetime1">
              <a:rPr lang="en-US" smtClean="0"/>
              <a:t>7/5/2022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22342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D7A804-268A-4E63-93A7-3CA04B4FFF2B}" type="datetime1">
              <a:rPr lang="en-US" smtClean="0"/>
              <a:t>7/5/2022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345390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5BFC5D-8987-462D-B7E1-41C0322BAA5A}" type="datetime1">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610661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64951-B59E-47DA-8B95-F82E6343A7CF}" type="datetime1">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07264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2CE956-ECF9-4EE9-B455-F6327AEA3B26}" type="datetime1">
              <a:rPr lang="en-US" smtClean="0"/>
              <a:t>7/5/2022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556859574"/>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background with network pattern">
            <a:extLst>
              <a:ext uri="{FF2B5EF4-FFF2-40B4-BE49-F238E27FC236}">
                <a16:creationId xmlns:a16="http://schemas.microsoft.com/office/drawing/2014/main" id="{7D657796-1A71-91FB-7EAC-17BE2E7EA93B}"/>
              </a:ext>
            </a:extLst>
          </p:cNvPr>
          <p:cNvPicPr>
            <a:picLocks noChangeAspect="1"/>
          </p:cNvPicPr>
          <p:nvPr/>
        </p:nvPicPr>
        <p:blipFill rotWithShape="1">
          <a:blip r:embed="rId2">
            <a:alphaModFix/>
          </a:blip>
          <a:srcRect t="8219" b="7194"/>
          <a:stretch/>
        </p:blipFill>
        <p:spPr>
          <a:xfrm>
            <a:off x="20" y="1571"/>
            <a:ext cx="12191980" cy="6856429"/>
          </a:xfrm>
          <a:prstGeom prst="rect">
            <a:avLst/>
          </a:prstGeom>
        </p:spPr>
      </p:pic>
      <p:sp>
        <p:nvSpPr>
          <p:cNvPr id="2" name="Title 1">
            <a:extLst>
              <a:ext uri="{FF2B5EF4-FFF2-40B4-BE49-F238E27FC236}">
                <a16:creationId xmlns:a16="http://schemas.microsoft.com/office/drawing/2014/main" id="{3E532A14-AF40-C79B-D62A-351E3805EFCA}"/>
              </a:ext>
            </a:extLst>
          </p:cNvPr>
          <p:cNvSpPr>
            <a:spLocks noGrp="1"/>
          </p:cNvSpPr>
          <p:nvPr>
            <p:ph type="ctrTitle"/>
          </p:nvPr>
        </p:nvSpPr>
        <p:spPr>
          <a:xfrm>
            <a:off x="2286000" y="1523999"/>
            <a:ext cx="7620000" cy="1905001"/>
          </a:xfrm>
        </p:spPr>
        <p:txBody>
          <a:bodyPr>
            <a:noAutofit/>
          </a:bodyPr>
          <a:lstStyle/>
          <a:p>
            <a:pPr algn="ctr"/>
            <a:r>
              <a:rPr lang="hr-HR" sz="3600" spc="300" dirty="0" err="1">
                <a:solidFill>
                  <a:srgbClr val="FFFFFF"/>
                </a:solidFill>
                <a:latin typeface="Arial" panose="020B0604020202020204" pitchFamily="34" charset="0"/>
                <a:cs typeface="Arial" panose="020B0604020202020204" pitchFamily="34" charset="0"/>
              </a:rPr>
              <a:t>PReDVIĐANJE</a:t>
            </a:r>
            <a:r>
              <a:rPr lang="hr-HR" sz="3600" spc="300" dirty="0">
                <a:solidFill>
                  <a:srgbClr val="FFFFFF"/>
                </a:solidFill>
                <a:latin typeface="Arial" panose="020B0604020202020204" pitchFamily="34" charset="0"/>
                <a:cs typeface="Arial" panose="020B0604020202020204" pitchFamily="34" charset="0"/>
              </a:rPr>
              <a:t> KRETANJA </a:t>
            </a:r>
            <a:r>
              <a:rPr lang="hr-HR" sz="3600" spc="300" dirty="0" err="1">
                <a:solidFill>
                  <a:srgbClr val="FFFFFF"/>
                </a:solidFill>
                <a:latin typeface="Arial" panose="020B0604020202020204" pitchFamily="34" charset="0"/>
                <a:cs typeface="Arial" panose="020B0604020202020204" pitchFamily="34" charset="0"/>
              </a:rPr>
              <a:t>TRŽIšta</a:t>
            </a:r>
            <a:r>
              <a:rPr lang="hr-HR" sz="3600" spc="300" dirty="0">
                <a:solidFill>
                  <a:srgbClr val="FFFFFF"/>
                </a:solidFill>
                <a:latin typeface="Arial" panose="020B0604020202020204" pitchFamily="34" charset="0"/>
                <a:cs typeface="Arial" panose="020B0604020202020204" pitchFamily="34" charset="0"/>
              </a:rPr>
              <a:t> dionica neuronskim mrežama</a:t>
            </a:r>
          </a:p>
        </p:txBody>
      </p:sp>
      <p:sp>
        <p:nvSpPr>
          <p:cNvPr id="3" name="Subtitle 2">
            <a:extLst>
              <a:ext uri="{FF2B5EF4-FFF2-40B4-BE49-F238E27FC236}">
                <a16:creationId xmlns:a16="http://schemas.microsoft.com/office/drawing/2014/main" id="{0F09FF01-67A6-42C1-A591-9CAA588F5D16}"/>
              </a:ext>
            </a:extLst>
          </p:cNvPr>
          <p:cNvSpPr>
            <a:spLocks noGrp="1"/>
          </p:cNvSpPr>
          <p:nvPr>
            <p:ph type="subTitle" idx="1"/>
          </p:nvPr>
        </p:nvSpPr>
        <p:spPr>
          <a:xfrm>
            <a:off x="2191612" y="4161329"/>
            <a:ext cx="7714388" cy="1172672"/>
          </a:xfrm>
        </p:spPr>
        <p:txBody>
          <a:bodyPr>
            <a:normAutofit/>
          </a:bodyPr>
          <a:lstStyle/>
          <a:p>
            <a:pPr algn="ctr"/>
            <a:r>
              <a:rPr lang="hr-HR" dirty="0">
                <a:solidFill>
                  <a:srgbClr val="FFFFFF"/>
                </a:solidFill>
                <a:latin typeface="Arial" panose="020B0604020202020204" pitchFamily="34" charset="0"/>
                <a:cs typeface="Arial" panose="020B0604020202020204" pitchFamily="34" charset="0"/>
              </a:rPr>
              <a:t>Dario Pavlović</a:t>
            </a:r>
            <a:br>
              <a:rPr lang="hr-HR" dirty="0">
                <a:solidFill>
                  <a:srgbClr val="FFFFFF"/>
                </a:solidFill>
                <a:latin typeface="Arial" panose="020B0604020202020204" pitchFamily="34" charset="0"/>
                <a:cs typeface="Arial" panose="020B0604020202020204" pitchFamily="34" charset="0"/>
              </a:rPr>
            </a:br>
            <a:r>
              <a:rPr lang="hr-HR" dirty="0">
                <a:solidFill>
                  <a:srgbClr val="FFFFFF"/>
                </a:solidFill>
                <a:latin typeface="Arial" panose="020B0604020202020204" pitchFamily="34" charset="0"/>
                <a:cs typeface="Arial" panose="020B0604020202020204" pitchFamily="34" charset="0"/>
              </a:rPr>
              <a:t>Mentor prof. dr. sc. Domagoj Jakobović</a:t>
            </a:r>
          </a:p>
        </p:txBody>
      </p:sp>
    </p:spTree>
    <p:extLst>
      <p:ext uri="{BB962C8B-B14F-4D97-AF65-F5344CB8AC3E}">
        <p14:creationId xmlns:p14="http://schemas.microsoft.com/office/powerpoint/2010/main" val="3602860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8E03-929F-BF38-09DD-7B15FCE52330}"/>
              </a:ext>
            </a:extLst>
          </p:cNvPr>
          <p:cNvSpPr>
            <a:spLocks noGrp="1"/>
          </p:cNvSpPr>
          <p:nvPr>
            <p:ph type="title"/>
          </p:nvPr>
        </p:nvSpPr>
        <p:spPr>
          <a:xfrm>
            <a:off x="1144589" y="388320"/>
            <a:ext cx="9905998" cy="1478570"/>
          </a:xfrm>
        </p:spPr>
        <p:txBody>
          <a:bodyPr>
            <a:normAutofit/>
          </a:bodyPr>
          <a:lstStyle/>
          <a:p>
            <a:r>
              <a:rPr lang="hr-HR" spc="0" dirty="0">
                <a:solidFill>
                  <a:schemeClr val="bg1"/>
                </a:solidFill>
                <a:latin typeface="Arial" panose="020B0604020202020204" pitchFamily="34" charset="0"/>
                <a:cs typeface="Arial" panose="020B0604020202020204" pitchFamily="34" charset="0"/>
              </a:rPr>
              <a:t>Parametri modela</a:t>
            </a:r>
          </a:p>
        </p:txBody>
      </p:sp>
      <p:sp>
        <p:nvSpPr>
          <p:cNvPr id="6" name="Slide Number Placeholder 3">
            <a:extLst>
              <a:ext uri="{FF2B5EF4-FFF2-40B4-BE49-F238E27FC236}">
                <a16:creationId xmlns:a16="http://schemas.microsoft.com/office/drawing/2014/main" id="{387451AD-69FE-4C27-7D7C-8873F5898834}"/>
              </a:ext>
            </a:extLst>
          </p:cNvPr>
          <p:cNvSpPr txBox="1">
            <a:spLocks/>
          </p:cNvSpPr>
          <p:nvPr/>
        </p:nvSpPr>
        <p:spPr>
          <a:xfrm>
            <a:off x="11562347" y="6428170"/>
            <a:ext cx="629653" cy="429830"/>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hr-HR" sz="1600" dirty="0">
                <a:solidFill>
                  <a:schemeClr val="bg1"/>
                </a:solidFill>
              </a:rPr>
              <a:t>9</a:t>
            </a:r>
            <a:endParaRPr lang="en-US" sz="1600" dirty="0">
              <a:solidFill>
                <a:schemeClr val="bg1"/>
              </a:solidFill>
            </a:endParaRPr>
          </a:p>
        </p:txBody>
      </p:sp>
      <p:sp>
        <p:nvSpPr>
          <p:cNvPr id="9" name="TextBox 8">
            <a:extLst>
              <a:ext uri="{FF2B5EF4-FFF2-40B4-BE49-F238E27FC236}">
                <a16:creationId xmlns:a16="http://schemas.microsoft.com/office/drawing/2014/main" id="{34006400-85C1-7CB8-70E6-D7BDAFE2F4B2}"/>
              </a:ext>
            </a:extLst>
          </p:cNvPr>
          <p:cNvSpPr txBox="1"/>
          <p:nvPr/>
        </p:nvSpPr>
        <p:spPr>
          <a:xfrm>
            <a:off x="1141412" y="1879686"/>
            <a:ext cx="10420935" cy="3526606"/>
          </a:xfrm>
          <a:prstGeom prst="rect">
            <a:avLst/>
          </a:prstGeom>
          <a:noFill/>
        </p:spPr>
        <p:txBody>
          <a:bodyPr wrap="square">
            <a:spAutoFit/>
          </a:bodyPr>
          <a:lstStyle/>
          <a:p>
            <a:pPr algn="just">
              <a:lnSpc>
                <a:spcPct val="150000"/>
              </a:lnSpc>
              <a:spcBef>
                <a:spcPts val="600"/>
              </a:spcBef>
              <a:spcAft>
                <a:spcPts val="300"/>
              </a:spcAft>
            </a:pPr>
            <a:r>
              <a:rPr lang="hr-HR"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Skup podataka za učenje – od 1.1.2012 do 1.1.2020 (8 godina)</a:t>
            </a:r>
          </a:p>
          <a:p>
            <a:pPr algn="just">
              <a:lnSpc>
                <a:spcPct val="150000"/>
              </a:lnSpc>
              <a:spcBef>
                <a:spcPts val="600"/>
              </a:spcBef>
              <a:spcAft>
                <a:spcPts val="300"/>
              </a:spcAft>
            </a:pPr>
            <a:r>
              <a:rPr lang="hr-HR" dirty="0">
                <a:solidFill>
                  <a:schemeClr val="bg1"/>
                </a:solidFill>
                <a:latin typeface="Arial" panose="020B0604020202020204" pitchFamily="34" charset="0"/>
                <a:ea typeface="Times New Roman" panose="02020603050405020304" pitchFamily="18" charset="0"/>
                <a:cs typeface="Arial" panose="020B0604020202020204" pitchFamily="34" charset="0"/>
              </a:rPr>
              <a:t>Skup podataka za testiranje – od 1.1.2020 do datuma pokretanja programa (otprilike 2.5 godine)</a:t>
            </a:r>
          </a:p>
          <a:p>
            <a:pPr algn="just">
              <a:lnSpc>
                <a:spcPct val="150000"/>
              </a:lnSpc>
              <a:spcBef>
                <a:spcPts val="600"/>
              </a:spcBef>
              <a:spcAft>
                <a:spcPts val="300"/>
              </a:spcAft>
            </a:pPr>
            <a:r>
              <a:rPr lang="hr-HR"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Veličina ulaza – ovisi o parametru </a:t>
            </a:r>
            <a:r>
              <a:rPr lang="hr-HR" i="1"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timestep</a:t>
            </a:r>
            <a:r>
              <a:rPr lang="hr-HR"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odnosno k</a:t>
            </a:r>
            <a:r>
              <a:rPr lang="hr-HR" dirty="0">
                <a:solidFill>
                  <a:schemeClr val="bg1"/>
                </a:solidFill>
                <a:latin typeface="Arial" panose="020B0604020202020204" pitchFamily="34" charset="0"/>
                <a:ea typeface="Times New Roman" panose="02020603050405020304" pitchFamily="18" charset="0"/>
                <a:cs typeface="Arial" panose="020B0604020202020204" pitchFamily="34" charset="0"/>
              </a:rPr>
              <a:t>oliko dana unazad gledamo za predviđanje 				     idućeg dana</a:t>
            </a:r>
          </a:p>
          <a:p>
            <a:pPr algn="just">
              <a:lnSpc>
                <a:spcPct val="150000"/>
              </a:lnSpc>
              <a:spcBef>
                <a:spcPts val="600"/>
              </a:spcBef>
              <a:spcAft>
                <a:spcPts val="300"/>
              </a:spcAft>
            </a:pPr>
            <a:r>
              <a:rPr lang="hr-HR"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Veličina izlaza – uvijek je jedan izlazni čvor, odnosno njegov izlaz je cijena predviđanja za taj dan</a:t>
            </a:r>
          </a:p>
          <a:p>
            <a:pPr algn="just">
              <a:lnSpc>
                <a:spcPct val="150000"/>
              </a:lnSpc>
              <a:spcBef>
                <a:spcPts val="600"/>
              </a:spcBef>
              <a:spcAft>
                <a:spcPts val="300"/>
              </a:spcAft>
            </a:pPr>
            <a:r>
              <a:rPr lang="hr-HR" i="1" dirty="0" err="1">
                <a:solidFill>
                  <a:schemeClr val="bg1"/>
                </a:solidFill>
                <a:latin typeface="Arial" panose="020B0604020202020204" pitchFamily="34" charset="0"/>
                <a:ea typeface="Times New Roman" panose="02020603050405020304" pitchFamily="18" charset="0"/>
                <a:cs typeface="Arial" panose="020B0604020202020204" pitchFamily="34" charset="0"/>
              </a:rPr>
              <a:t>batch_size</a:t>
            </a:r>
            <a:r>
              <a:rPr lang="hr-HR" i="1" dirty="0">
                <a:solidFill>
                  <a:schemeClr val="bg1"/>
                </a:solidFill>
                <a:latin typeface="Arial" panose="020B0604020202020204" pitchFamily="34" charset="0"/>
                <a:ea typeface="Times New Roman" panose="02020603050405020304" pitchFamily="18" charset="0"/>
                <a:cs typeface="Arial" panose="020B0604020202020204" pitchFamily="34" charset="0"/>
              </a:rPr>
              <a:t> – </a:t>
            </a:r>
            <a:r>
              <a:rPr lang="hr-HR" dirty="0">
                <a:solidFill>
                  <a:schemeClr val="bg1"/>
                </a:solidFill>
                <a:latin typeface="Arial" panose="020B0604020202020204" pitchFamily="34" charset="0"/>
                <a:ea typeface="Times New Roman" panose="02020603050405020304" pitchFamily="18" charset="0"/>
                <a:cs typeface="Arial" panose="020B0604020202020204" pitchFamily="34" charset="0"/>
              </a:rPr>
              <a:t>određuje nakon koliko ulaznih primjeraka ćemo optimizirat mrežu</a:t>
            </a:r>
          </a:p>
          <a:p>
            <a:pPr algn="just">
              <a:lnSpc>
                <a:spcPct val="150000"/>
              </a:lnSpc>
              <a:spcBef>
                <a:spcPts val="600"/>
              </a:spcBef>
              <a:spcAft>
                <a:spcPts val="300"/>
              </a:spcAft>
            </a:pPr>
            <a:r>
              <a:rPr lang="hr-HR" i="1"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epoch</a:t>
            </a:r>
            <a:r>
              <a:rPr lang="hr-HR" i="1" dirty="0" err="1">
                <a:solidFill>
                  <a:schemeClr val="bg1"/>
                </a:solidFill>
                <a:latin typeface="Arial" panose="020B0604020202020204" pitchFamily="34" charset="0"/>
                <a:ea typeface="Times New Roman" panose="02020603050405020304" pitchFamily="18" charset="0"/>
                <a:cs typeface="Arial" panose="020B0604020202020204" pitchFamily="34" charset="0"/>
              </a:rPr>
              <a:t>s</a:t>
            </a:r>
            <a:r>
              <a:rPr lang="hr-HR" i="1" dirty="0">
                <a:solidFill>
                  <a:schemeClr val="bg1"/>
                </a:solidFill>
                <a:latin typeface="Arial" panose="020B0604020202020204" pitchFamily="34" charset="0"/>
                <a:ea typeface="Times New Roman" panose="02020603050405020304" pitchFamily="18" charset="0"/>
                <a:cs typeface="Arial" panose="020B0604020202020204" pitchFamily="34" charset="0"/>
              </a:rPr>
              <a:t> – </a:t>
            </a:r>
            <a:r>
              <a:rPr lang="hr-HR" dirty="0">
                <a:solidFill>
                  <a:schemeClr val="bg1"/>
                </a:solidFill>
                <a:latin typeface="Arial" panose="020B0604020202020204" pitchFamily="34" charset="0"/>
                <a:ea typeface="Times New Roman" panose="02020603050405020304" pitchFamily="18" charset="0"/>
                <a:cs typeface="Arial" panose="020B0604020202020204" pitchFamily="34" charset="0"/>
              </a:rPr>
              <a:t>određuje koliko puta ćemo provući skup za testiranje kroz mrežu</a:t>
            </a:r>
            <a:endParaRPr lang="hr-HR"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55130180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8E03-929F-BF38-09DD-7B15FCE52330}"/>
              </a:ext>
            </a:extLst>
          </p:cNvPr>
          <p:cNvSpPr>
            <a:spLocks noGrp="1"/>
          </p:cNvSpPr>
          <p:nvPr>
            <p:ph type="title"/>
          </p:nvPr>
        </p:nvSpPr>
        <p:spPr>
          <a:xfrm>
            <a:off x="1144589" y="388320"/>
            <a:ext cx="9905998" cy="1478570"/>
          </a:xfrm>
        </p:spPr>
        <p:txBody>
          <a:bodyPr>
            <a:normAutofit/>
          </a:bodyPr>
          <a:lstStyle/>
          <a:p>
            <a:r>
              <a:rPr lang="hr-HR" spc="0" dirty="0">
                <a:solidFill>
                  <a:schemeClr val="bg1"/>
                </a:solidFill>
                <a:latin typeface="Arial" panose="020B0604020202020204" pitchFamily="34" charset="0"/>
                <a:cs typeface="Arial" panose="020B0604020202020204" pitchFamily="34" charset="0"/>
              </a:rPr>
              <a:t>Rezultati</a:t>
            </a:r>
          </a:p>
        </p:txBody>
      </p:sp>
      <p:sp>
        <p:nvSpPr>
          <p:cNvPr id="6" name="Slide Number Placeholder 3">
            <a:extLst>
              <a:ext uri="{FF2B5EF4-FFF2-40B4-BE49-F238E27FC236}">
                <a16:creationId xmlns:a16="http://schemas.microsoft.com/office/drawing/2014/main" id="{387451AD-69FE-4C27-7D7C-8873F5898834}"/>
              </a:ext>
            </a:extLst>
          </p:cNvPr>
          <p:cNvSpPr txBox="1">
            <a:spLocks/>
          </p:cNvSpPr>
          <p:nvPr/>
        </p:nvSpPr>
        <p:spPr>
          <a:xfrm>
            <a:off x="11562347" y="6428170"/>
            <a:ext cx="629653" cy="429830"/>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hr-HR" sz="1600" dirty="0">
                <a:solidFill>
                  <a:schemeClr val="bg1"/>
                </a:solidFill>
              </a:rPr>
              <a:t>10</a:t>
            </a:r>
            <a:endParaRPr lang="en-US" sz="1600" dirty="0">
              <a:solidFill>
                <a:schemeClr val="bg1"/>
              </a:solidFill>
            </a:endParaRPr>
          </a:p>
        </p:txBody>
      </p:sp>
      <p:pic>
        <p:nvPicPr>
          <p:cNvPr id="4" name="Picture 3">
            <a:extLst>
              <a:ext uri="{FF2B5EF4-FFF2-40B4-BE49-F238E27FC236}">
                <a16:creationId xmlns:a16="http://schemas.microsoft.com/office/drawing/2014/main" id="{2C4DCC2B-9EB5-B781-20F0-D71868D816C0}"/>
              </a:ext>
            </a:extLst>
          </p:cNvPr>
          <p:cNvPicPr>
            <a:picLocks noChangeAspect="1"/>
          </p:cNvPicPr>
          <p:nvPr/>
        </p:nvPicPr>
        <p:blipFill>
          <a:blip r:embed="rId3"/>
          <a:stretch>
            <a:fillRect/>
          </a:stretch>
        </p:blipFill>
        <p:spPr>
          <a:xfrm>
            <a:off x="2888980" y="1541817"/>
            <a:ext cx="6840602" cy="5101268"/>
          </a:xfrm>
          <a:prstGeom prst="rect">
            <a:avLst/>
          </a:prstGeom>
        </p:spPr>
      </p:pic>
      <p:pic>
        <p:nvPicPr>
          <p:cNvPr id="7" name="Picture 6" descr="Chart&#10;&#10;Description automatically generated">
            <a:extLst>
              <a:ext uri="{FF2B5EF4-FFF2-40B4-BE49-F238E27FC236}">
                <a16:creationId xmlns:a16="http://schemas.microsoft.com/office/drawing/2014/main" id="{AFCB12D1-BD70-8522-E194-51295EFE752F}"/>
              </a:ext>
            </a:extLst>
          </p:cNvPr>
          <p:cNvPicPr>
            <a:picLocks noChangeAspect="1"/>
          </p:cNvPicPr>
          <p:nvPr/>
        </p:nvPicPr>
        <p:blipFill>
          <a:blip r:embed="rId4"/>
          <a:stretch>
            <a:fillRect/>
          </a:stretch>
        </p:blipFill>
        <p:spPr>
          <a:xfrm>
            <a:off x="5110482" y="1323350"/>
            <a:ext cx="6451865" cy="4667838"/>
          </a:xfrm>
          <a:prstGeom prst="rect">
            <a:avLst/>
          </a:prstGeom>
        </p:spPr>
      </p:pic>
    </p:spTree>
    <p:extLst>
      <p:ext uri="{BB962C8B-B14F-4D97-AF65-F5344CB8AC3E}">
        <p14:creationId xmlns:p14="http://schemas.microsoft.com/office/powerpoint/2010/main" val="3588968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8E03-929F-BF38-09DD-7B15FCE52330}"/>
              </a:ext>
            </a:extLst>
          </p:cNvPr>
          <p:cNvSpPr>
            <a:spLocks noGrp="1"/>
          </p:cNvSpPr>
          <p:nvPr>
            <p:ph type="title"/>
          </p:nvPr>
        </p:nvSpPr>
        <p:spPr>
          <a:xfrm>
            <a:off x="1144589" y="388320"/>
            <a:ext cx="9905998" cy="1478570"/>
          </a:xfrm>
        </p:spPr>
        <p:txBody>
          <a:bodyPr>
            <a:normAutofit/>
          </a:bodyPr>
          <a:lstStyle/>
          <a:p>
            <a:r>
              <a:rPr lang="hr-HR" spc="0" dirty="0">
                <a:solidFill>
                  <a:schemeClr val="bg1"/>
                </a:solidFill>
                <a:latin typeface="Arial" panose="020B0604020202020204" pitchFamily="34" charset="0"/>
                <a:cs typeface="Arial" panose="020B0604020202020204" pitchFamily="34" charset="0"/>
              </a:rPr>
              <a:t>Rezultati</a:t>
            </a:r>
          </a:p>
        </p:txBody>
      </p:sp>
      <p:sp>
        <p:nvSpPr>
          <p:cNvPr id="6" name="Slide Number Placeholder 3">
            <a:extLst>
              <a:ext uri="{FF2B5EF4-FFF2-40B4-BE49-F238E27FC236}">
                <a16:creationId xmlns:a16="http://schemas.microsoft.com/office/drawing/2014/main" id="{387451AD-69FE-4C27-7D7C-8873F5898834}"/>
              </a:ext>
            </a:extLst>
          </p:cNvPr>
          <p:cNvSpPr txBox="1">
            <a:spLocks/>
          </p:cNvSpPr>
          <p:nvPr/>
        </p:nvSpPr>
        <p:spPr>
          <a:xfrm>
            <a:off x="11562347" y="6428170"/>
            <a:ext cx="629653" cy="429830"/>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hr-HR" sz="1600" dirty="0">
                <a:solidFill>
                  <a:schemeClr val="bg1"/>
                </a:solidFill>
              </a:rPr>
              <a:t>11</a:t>
            </a:r>
            <a:endParaRPr lang="en-US" sz="1600" dirty="0">
              <a:solidFill>
                <a:schemeClr val="bg1"/>
              </a:solidFill>
            </a:endParaRPr>
          </a:p>
        </p:txBody>
      </p:sp>
      <p:pic>
        <p:nvPicPr>
          <p:cNvPr id="5" name="Picture 4" descr="Chart, line chart, histogram&#10;&#10;Description automatically generated">
            <a:extLst>
              <a:ext uri="{FF2B5EF4-FFF2-40B4-BE49-F238E27FC236}">
                <a16:creationId xmlns:a16="http://schemas.microsoft.com/office/drawing/2014/main" id="{A0F72640-1305-E3D4-6A4E-572E232BB24D}"/>
              </a:ext>
            </a:extLst>
          </p:cNvPr>
          <p:cNvPicPr>
            <a:picLocks noChangeAspect="1"/>
          </p:cNvPicPr>
          <p:nvPr/>
        </p:nvPicPr>
        <p:blipFill rotWithShape="1">
          <a:blip r:embed="rId3"/>
          <a:srcRect t="5557"/>
          <a:stretch/>
        </p:blipFill>
        <p:spPr bwMode="auto">
          <a:xfrm>
            <a:off x="2752569" y="1361718"/>
            <a:ext cx="7424762" cy="5281367"/>
          </a:xfrm>
          <a:prstGeom prst="rect">
            <a:avLst/>
          </a:prstGeom>
          <a:ln>
            <a:noFill/>
          </a:ln>
          <a:extLst>
            <a:ext uri="{53640926-AAD7-44D8-BBD7-CCE9431645EC}">
              <a14:shadowObscured xmlns:a14="http://schemas.microsoft.com/office/drawing/2010/main"/>
            </a:ext>
          </a:extLst>
        </p:spPr>
      </p:pic>
      <p:pic>
        <p:nvPicPr>
          <p:cNvPr id="7" name="Picture 6" descr="Chart, line chart&#10;&#10;Description automatically generated">
            <a:extLst>
              <a:ext uri="{FF2B5EF4-FFF2-40B4-BE49-F238E27FC236}">
                <a16:creationId xmlns:a16="http://schemas.microsoft.com/office/drawing/2014/main" id="{5608447E-8CBD-3573-EB53-ADFE477D4602}"/>
              </a:ext>
            </a:extLst>
          </p:cNvPr>
          <p:cNvPicPr>
            <a:picLocks noChangeAspect="1"/>
          </p:cNvPicPr>
          <p:nvPr/>
        </p:nvPicPr>
        <p:blipFill>
          <a:blip r:embed="rId4"/>
          <a:stretch>
            <a:fillRect/>
          </a:stretch>
        </p:blipFill>
        <p:spPr>
          <a:xfrm>
            <a:off x="1367553" y="1638903"/>
            <a:ext cx="7023918" cy="5004182"/>
          </a:xfrm>
          <a:prstGeom prst="rect">
            <a:avLst/>
          </a:prstGeom>
        </p:spPr>
      </p:pic>
    </p:spTree>
    <p:extLst>
      <p:ext uri="{BB962C8B-B14F-4D97-AF65-F5344CB8AC3E}">
        <p14:creationId xmlns:p14="http://schemas.microsoft.com/office/powerpoint/2010/main" val="351648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8E03-929F-BF38-09DD-7B15FCE52330}"/>
              </a:ext>
            </a:extLst>
          </p:cNvPr>
          <p:cNvSpPr>
            <a:spLocks noGrp="1"/>
          </p:cNvSpPr>
          <p:nvPr>
            <p:ph type="title"/>
          </p:nvPr>
        </p:nvSpPr>
        <p:spPr>
          <a:xfrm>
            <a:off x="1144589" y="388320"/>
            <a:ext cx="9905998" cy="1478570"/>
          </a:xfrm>
        </p:spPr>
        <p:txBody>
          <a:bodyPr>
            <a:normAutofit/>
          </a:bodyPr>
          <a:lstStyle/>
          <a:p>
            <a:r>
              <a:rPr lang="hr-HR" spc="0" dirty="0">
                <a:solidFill>
                  <a:schemeClr val="bg1"/>
                </a:solidFill>
                <a:latin typeface="Arial" panose="020B0604020202020204" pitchFamily="34" charset="0"/>
                <a:cs typeface="Arial" panose="020B0604020202020204" pitchFamily="34" charset="0"/>
              </a:rPr>
              <a:t>Rezultati</a:t>
            </a:r>
            <a:br>
              <a:rPr lang="hr-HR" spc="0" dirty="0">
                <a:solidFill>
                  <a:schemeClr val="bg1"/>
                </a:solidFill>
                <a:latin typeface="Arial" panose="020B0604020202020204" pitchFamily="34" charset="0"/>
                <a:cs typeface="Arial" panose="020B0604020202020204" pitchFamily="34" charset="0"/>
              </a:rPr>
            </a:br>
            <a:r>
              <a:rPr lang="hr-HR" sz="1400" dirty="0">
                <a:solidFill>
                  <a:schemeClr val="bg1"/>
                </a:solidFill>
                <a:latin typeface="Arial" panose="020B0604020202020204" pitchFamily="34" charset="0"/>
                <a:cs typeface="Arial" panose="020B0604020202020204" pitchFamily="34" charset="0"/>
              </a:rPr>
              <a:t>(</a:t>
            </a:r>
            <a:r>
              <a:rPr lang="hr-HR" sz="1400" i="1" dirty="0" err="1">
                <a:solidFill>
                  <a:schemeClr val="bg1"/>
                </a:solidFill>
                <a:latin typeface="Arial" panose="020B0604020202020204" pitchFamily="34" charset="0"/>
                <a:cs typeface="Arial" panose="020B0604020202020204" pitchFamily="34" charset="0"/>
              </a:rPr>
              <a:t>Batch_size</a:t>
            </a:r>
            <a:r>
              <a:rPr lang="hr-HR" sz="1400" i="1" dirty="0">
                <a:solidFill>
                  <a:schemeClr val="bg1"/>
                </a:solidFill>
                <a:latin typeface="Arial" panose="020B0604020202020204" pitchFamily="34" charset="0"/>
                <a:cs typeface="Arial" panose="020B0604020202020204" pitchFamily="34" charset="0"/>
              </a:rPr>
              <a:t>)</a:t>
            </a:r>
            <a:endParaRPr lang="hr-HR" spc="0" dirty="0">
              <a:solidFill>
                <a:schemeClr val="bg1"/>
              </a:solidFill>
              <a:latin typeface="Arial" panose="020B0604020202020204" pitchFamily="34" charset="0"/>
              <a:cs typeface="Arial" panose="020B0604020202020204" pitchFamily="34" charset="0"/>
            </a:endParaRPr>
          </a:p>
        </p:txBody>
      </p:sp>
      <p:sp>
        <p:nvSpPr>
          <p:cNvPr id="6" name="Slide Number Placeholder 3">
            <a:extLst>
              <a:ext uri="{FF2B5EF4-FFF2-40B4-BE49-F238E27FC236}">
                <a16:creationId xmlns:a16="http://schemas.microsoft.com/office/drawing/2014/main" id="{387451AD-69FE-4C27-7D7C-8873F5898834}"/>
              </a:ext>
            </a:extLst>
          </p:cNvPr>
          <p:cNvSpPr txBox="1">
            <a:spLocks/>
          </p:cNvSpPr>
          <p:nvPr/>
        </p:nvSpPr>
        <p:spPr>
          <a:xfrm>
            <a:off x="11562347" y="6428170"/>
            <a:ext cx="629653" cy="429830"/>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hr-HR" sz="1600" dirty="0">
                <a:solidFill>
                  <a:schemeClr val="bg1"/>
                </a:solidFill>
              </a:rPr>
              <a:t>12</a:t>
            </a:r>
            <a:endParaRPr lang="en-US" sz="1600" dirty="0">
              <a:solidFill>
                <a:schemeClr val="bg1"/>
              </a:solidFill>
            </a:endParaRPr>
          </a:p>
        </p:txBody>
      </p:sp>
      <p:pic>
        <p:nvPicPr>
          <p:cNvPr id="8" name="Picture 7">
            <a:extLst>
              <a:ext uri="{FF2B5EF4-FFF2-40B4-BE49-F238E27FC236}">
                <a16:creationId xmlns:a16="http://schemas.microsoft.com/office/drawing/2014/main" id="{0F5A2A1B-4525-CF8C-90EF-091EBF54EB3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8594" y="691975"/>
            <a:ext cx="7357584" cy="5951110"/>
          </a:xfrm>
          <a:prstGeom prst="rect">
            <a:avLst/>
          </a:prstGeom>
          <a:noFill/>
          <a:ln>
            <a:noFill/>
          </a:ln>
        </p:spPr>
      </p:pic>
    </p:spTree>
    <p:extLst>
      <p:ext uri="{BB962C8B-B14F-4D97-AF65-F5344CB8AC3E}">
        <p14:creationId xmlns:p14="http://schemas.microsoft.com/office/powerpoint/2010/main" val="4217926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8E03-929F-BF38-09DD-7B15FCE52330}"/>
              </a:ext>
            </a:extLst>
          </p:cNvPr>
          <p:cNvSpPr>
            <a:spLocks noGrp="1"/>
          </p:cNvSpPr>
          <p:nvPr>
            <p:ph type="title"/>
          </p:nvPr>
        </p:nvSpPr>
        <p:spPr>
          <a:xfrm>
            <a:off x="1144589" y="388320"/>
            <a:ext cx="9905998" cy="1478570"/>
          </a:xfrm>
        </p:spPr>
        <p:txBody>
          <a:bodyPr>
            <a:normAutofit/>
          </a:bodyPr>
          <a:lstStyle/>
          <a:p>
            <a:r>
              <a:rPr lang="hr-HR" spc="0" dirty="0">
                <a:solidFill>
                  <a:schemeClr val="bg1"/>
                </a:solidFill>
                <a:latin typeface="Arial" panose="020B0604020202020204" pitchFamily="34" charset="0"/>
                <a:cs typeface="Arial" panose="020B0604020202020204" pitchFamily="34" charset="0"/>
              </a:rPr>
              <a:t>Rezultati </a:t>
            </a:r>
            <a:r>
              <a:rPr lang="hr-HR" sz="1400" dirty="0">
                <a:solidFill>
                  <a:schemeClr val="bg1"/>
                </a:solidFill>
                <a:latin typeface="Arial" panose="020B0604020202020204" pitchFamily="34" charset="0"/>
                <a:cs typeface="Arial" panose="020B0604020202020204" pitchFamily="34" charset="0"/>
              </a:rPr>
              <a:t>(</a:t>
            </a:r>
            <a:r>
              <a:rPr lang="hr-HR" sz="1400" i="1" dirty="0" err="1">
                <a:solidFill>
                  <a:schemeClr val="bg1"/>
                </a:solidFill>
                <a:latin typeface="Arial" panose="020B0604020202020204" pitchFamily="34" charset="0"/>
                <a:cs typeface="Arial" panose="020B0604020202020204" pitchFamily="34" charset="0"/>
              </a:rPr>
              <a:t>timestep</a:t>
            </a:r>
            <a:r>
              <a:rPr lang="hr-HR" sz="1400" dirty="0">
                <a:solidFill>
                  <a:schemeClr val="bg1"/>
                </a:solidFill>
                <a:latin typeface="Arial" panose="020B0604020202020204" pitchFamily="34" charset="0"/>
                <a:cs typeface="Arial" panose="020B0604020202020204" pitchFamily="34" charset="0"/>
              </a:rPr>
              <a:t>)</a:t>
            </a:r>
            <a:endParaRPr lang="hr-HR" spc="0" dirty="0">
              <a:solidFill>
                <a:schemeClr val="bg1"/>
              </a:solidFill>
              <a:latin typeface="Arial" panose="020B0604020202020204" pitchFamily="34" charset="0"/>
              <a:cs typeface="Arial" panose="020B0604020202020204" pitchFamily="34" charset="0"/>
            </a:endParaRPr>
          </a:p>
        </p:txBody>
      </p:sp>
      <p:sp>
        <p:nvSpPr>
          <p:cNvPr id="6" name="Slide Number Placeholder 3">
            <a:extLst>
              <a:ext uri="{FF2B5EF4-FFF2-40B4-BE49-F238E27FC236}">
                <a16:creationId xmlns:a16="http://schemas.microsoft.com/office/drawing/2014/main" id="{387451AD-69FE-4C27-7D7C-8873F5898834}"/>
              </a:ext>
            </a:extLst>
          </p:cNvPr>
          <p:cNvSpPr txBox="1">
            <a:spLocks/>
          </p:cNvSpPr>
          <p:nvPr/>
        </p:nvSpPr>
        <p:spPr>
          <a:xfrm>
            <a:off x="11562347" y="6428170"/>
            <a:ext cx="629653" cy="429830"/>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hr-HR" sz="1600" dirty="0">
                <a:solidFill>
                  <a:schemeClr val="bg1"/>
                </a:solidFill>
              </a:rPr>
              <a:t>13</a:t>
            </a:r>
            <a:endParaRPr lang="en-US" sz="1600" dirty="0">
              <a:solidFill>
                <a:schemeClr val="bg1"/>
              </a:solidFill>
            </a:endParaRPr>
          </a:p>
        </p:txBody>
      </p:sp>
      <p:pic>
        <p:nvPicPr>
          <p:cNvPr id="4" name="Picture 3" descr="Chart&#10;&#10;Description automatically generated">
            <a:extLst>
              <a:ext uri="{FF2B5EF4-FFF2-40B4-BE49-F238E27FC236}">
                <a16:creationId xmlns:a16="http://schemas.microsoft.com/office/drawing/2014/main" id="{11D257EC-D41A-6245-BF21-B5DE2149DDDE}"/>
              </a:ext>
            </a:extLst>
          </p:cNvPr>
          <p:cNvPicPr>
            <a:picLocks noChangeAspect="1"/>
          </p:cNvPicPr>
          <p:nvPr/>
        </p:nvPicPr>
        <p:blipFill rotWithShape="1">
          <a:blip r:embed="rId3">
            <a:extLst>
              <a:ext uri="{28A0092B-C50C-407E-A947-70E740481C1C}">
                <a14:useLocalDpi xmlns:a14="http://schemas.microsoft.com/office/drawing/2010/main" val="0"/>
              </a:ext>
            </a:extLst>
          </a:blip>
          <a:srcRect l="20379" t="6170"/>
          <a:stretch/>
        </p:blipFill>
        <p:spPr>
          <a:xfrm>
            <a:off x="1433643" y="1685131"/>
            <a:ext cx="2864979" cy="2305437"/>
          </a:xfrm>
          <a:prstGeom prst="rect">
            <a:avLst/>
          </a:prstGeom>
        </p:spPr>
      </p:pic>
      <p:pic>
        <p:nvPicPr>
          <p:cNvPr id="7" name="Picture 6" descr="Chart, line chart, histogram&#10;&#10;Description automatically generated">
            <a:extLst>
              <a:ext uri="{FF2B5EF4-FFF2-40B4-BE49-F238E27FC236}">
                <a16:creationId xmlns:a16="http://schemas.microsoft.com/office/drawing/2014/main" id="{01B339D4-EEB3-01DD-2DEB-FE1C555A89F2}"/>
              </a:ext>
            </a:extLst>
          </p:cNvPr>
          <p:cNvPicPr>
            <a:picLocks noChangeAspect="1"/>
          </p:cNvPicPr>
          <p:nvPr/>
        </p:nvPicPr>
        <p:blipFill rotWithShape="1">
          <a:blip r:embed="rId4">
            <a:extLst>
              <a:ext uri="{28A0092B-C50C-407E-A947-70E740481C1C}">
                <a14:useLocalDpi xmlns:a14="http://schemas.microsoft.com/office/drawing/2010/main" val="0"/>
              </a:ext>
            </a:extLst>
          </a:blip>
          <a:srcRect l="20657" t="7352" b="1"/>
          <a:stretch/>
        </p:blipFill>
        <p:spPr>
          <a:xfrm>
            <a:off x="4500499" y="1687397"/>
            <a:ext cx="2864979" cy="2305437"/>
          </a:xfrm>
          <a:prstGeom prst="rect">
            <a:avLst/>
          </a:prstGeom>
        </p:spPr>
      </p:pic>
      <p:pic>
        <p:nvPicPr>
          <p:cNvPr id="10" name="Picture 9" descr="Chart, line chart, histogram&#10;&#10;Description automatically generated">
            <a:extLst>
              <a:ext uri="{FF2B5EF4-FFF2-40B4-BE49-F238E27FC236}">
                <a16:creationId xmlns:a16="http://schemas.microsoft.com/office/drawing/2014/main" id="{3CDC4C9E-0459-DE06-B904-F2F290EBAC29}"/>
              </a:ext>
            </a:extLst>
          </p:cNvPr>
          <p:cNvPicPr>
            <a:picLocks noChangeAspect="1"/>
          </p:cNvPicPr>
          <p:nvPr/>
        </p:nvPicPr>
        <p:blipFill rotWithShape="1">
          <a:blip r:embed="rId5">
            <a:extLst>
              <a:ext uri="{28A0092B-C50C-407E-A947-70E740481C1C}">
                <a14:useLocalDpi xmlns:a14="http://schemas.microsoft.com/office/drawing/2010/main" val="0"/>
              </a:ext>
            </a:extLst>
          </a:blip>
          <a:srcRect l="20107" t="1287"/>
          <a:stretch/>
        </p:blipFill>
        <p:spPr>
          <a:xfrm>
            <a:off x="7365478" y="1489435"/>
            <a:ext cx="2944402" cy="2501133"/>
          </a:xfrm>
          <a:prstGeom prst="rect">
            <a:avLst/>
          </a:prstGeom>
        </p:spPr>
      </p:pic>
      <p:pic>
        <p:nvPicPr>
          <p:cNvPr id="12" name="Picture 11" descr="Chart, line chart, histogram&#10;&#10;Description automatically generated">
            <a:extLst>
              <a:ext uri="{FF2B5EF4-FFF2-40B4-BE49-F238E27FC236}">
                <a16:creationId xmlns:a16="http://schemas.microsoft.com/office/drawing/2014/main" id="{78D1198E-0724-B3FD-1C33-1D02447DFEF1}"/>
              </a:ext>
            </a:extLst>
          </p:cNvPr>
          <p:cNvPicPr>
            <a:picLocks noChangeAspect="1"/>
          </p:cNvPicPr>
          <p:nvPr/>
        </p:nvPicPr>
        <p:blipFill rotWithShape="1">
          <a:blip r:embed="rId6">
            <a:extLst>
              <a:ext uri="{28A0092B-C50C-407E-A947-70E740481C1C}">
                <a14:useLocalDpi xmlns:a14="http://schemas.microsoft.com/office/drawing/2010/main" val="0"/>
              </a:ext>
            </a:extLst>
          </a:blip>
          <a:srcRect l="20995" t="6666"/>
          <a:stretch/>
        </p:blipFill>
        <p:spPr>
          <a:xfrm>
            <a:off x="1433644" y="3990569"/>
            <a:ext cx="2999936" cy="2437601"/>
          </a:xfrm>
          <a:prstGeom prst="rect">
            <a:avLst/>
          </a:prstGeom>
        </p:spPr>
      </p:pic>
      <p:pic>
        <p:nvPicPr>
          <p:cNvPr id="14" name="Picture 13" descr="Chart, line chart, histogram&#10;&#10;Description automatically generated">
            <a:extLst>
              <a:ext uri="{FF2B5EF4-FFF2-40B4-BE49-F238E27FC236}">
                <a16:creationId xmlns:a16="http://schemas.microsoft.com/office/drawing/2014/main" id="{2AE89033-E360-49B3-CF40-46226C1B75C3}"/>
              </a:ext>
            </a:extLst>
          </p:cNvPr>
          <p:cNvPicPr>
            <a:picLocks noChangeAspect="1"/>
          </p:cNvPicPr>
          <p:nvPr/>
        </p:nvPicPr>
        <p:blipFill rotWithShape="1">
          <a:blip r:embed="rId7">
            <a:extLst>
              <a:ext uri="{28A0092B-C50C-407E-A947-70E740481C1C}">
                <a14:useLocalDpi xmlns:a14="http://schemas.microsoft.com/office/drawing/2010/main" val="0"/>
              </a:ext>
            </a:extLst>
          </a:blip>
          <a:srcRect l="20021" t="10782"/>
          <a:stretch/>
        </p:blipFill>
        <p:spPr>
          <a:xfrm>
            <a:off x="4393439" y="4101093"/>
            <a:ext cx="2999935" cy="2327077"/>
          </a:xfrm>
          <a:prstGeom prst="rect">
            <a:avLst/>
          </a:prstGeom>
        </p:spPr>
      </p:pic>
      <p:pic>
        <p:nvPicPr>
          <p:cNvPr id="16" name="Picture 15" descr="Chart, line chart, histogram&#10;&#10;Description automatically generated">
            <a:extLst>
              <a:ext uri="{FF2B5EF4-FFF2-40B4-BE49-F238E27FC236}">
                <a16:creationId xmlns:a16="http://schemas.microsoft.com/office/drawing/2014/main" id="{AB0370A7-71DD-31F6-06FB-7F34574231C7}"/>
              </a:ext>
            </a:extLst>
          </p:cNvPr>
          <p:cNvPicPr>
            <a:picLocks noChangeAspect="1"/>
          </p:cNvPicPr>
          <p:nvPr/>
        </p:nvPicPr>
        <p:blipFill rotWithShape="1">
          <a:blip r:embed="rId8">
            <a:extLst>
              <a:ext uri="{28A0092B-C50C-407E-A947-70E740481C1C}">
                <a14:useLocalDpi xmlns:a14="http://schemas.microsoft.com/office/drawing/2010/main" val="0"/>
              </a:ext>
            </a:extLst>
          </a:blip>
          <a:srcRect l="20835" t="9140"/>
          <a:stretch/>
        </p:blipFill>
        <p:spPr>
          <a:xfrm>
            <a:off x="7365478" y="3990568"/>
            <a:ext cx="3130874" cy="2437602"/>
          </a:xfrm>
          <a:prstGeom prst="rect">
            <a:avLst/>
          </a:prstGeom>
        </p:spPr>
      </p:pic>
    </p:spTree>
    <p:extLst>
      <p:ext uri="{BB962C8B-B14F-4D97-AF65-F5344CB8AC3E}">
        <p14:creationId xmlns:p14="http://schemas.microsoft.com/office/powerpoint/2010/main" val="538710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8E03-929F-BF38-09DD-7B15FCE52330}"/>
              </a:ext>
            </a:extLst>
          </p:cNvPr>
          <p:cNvSpPr>
            <a:spLocks noGrp="1"/>
          </p:cNvSpPr>
          <p:nvPr>
            <p:ph type="title"/>
          </p:nvPr>
        </p:nvSpPr>
        <p:spPr>
          <a:xfrm>
            <a:off x="1144589" y="388320"/>
            <a:ext cx="9905998" cy="1478570"/>
          </a:xfrm>
        </p:spPr>
        <p:txBody>
          <a:bodyPr>
            <a:normAutofit/>
          </a:bodyPr>
          <a:lstStyle/>
          <a:p>
            <a:r>
              <a:rPr lang="hr-HR" spc="0" dirty="0">
                <a:solidFill>
                  <a:schemeClr val="bg1"/>
                </a:solidFill>
                <a:latin typeface="Arial" panose="020B0604020202020204" pitchFamily="34" charset="0"/>
                <a:cs typeface="Arial" panose="020B0604020202020204" pitchFamily="34" charset="0"/>
              </a:rPr>
              <a:t>Rezultati </a:t>
            </a:r>
            <a:r>
              <a:rPr lang="hr-HR" sz="1400" spc="0" dirty="0">
                <a:solidFill>
                  <a:schemeClr val="bg1"/>
                </a:solidFill>
                <a:latin typeface="Arial" panose="020B0604020202020204" pitchFamily="34" charset="0"/>
                <a:cs typeface="Arial" panose="020B0604020202020204" pitchFamily="34" charset="0"/>
              </a:rPr>
              <a:t>(</a:t>
            </a:r>
            <a:r>
              <a:rPr lang="hr-HR" sz="1400" spc="0" dirty="0" err="1">
                <a:solidFill>
                  <a:schemeClr val="bg1"/>
                </a:solidFill>
                <a:latin typeface="Arial" panose="020B0604020202020204" pitchFamily="34" charset="0"/>
                <a:cs typeface="Arial" panose="020B0604020202020204" pitchFamily="34" charset="0"/>
              </a:rPr>
              <a:t>epochs</a:t>
            </a:r>
            <a:r>
              <a:rPr lang="hr-HR" sz="1400" spc="0" dirty="0">
                <a:solidFill>
                  <a:schemeClr val="bg1"/>
                </a:solidFill>
                <a:latin typeface="Arial" panose="020B0604020202020204" pitchFamily="34" charset="0"/>
                <a:cs typeface="Arial" panose="020B0604020202020204" pitchFamily="34" charset="0"/>
              </a:rPr>
              <a:t>)</a:t>
            </a:r>
            <a:endParaRPr lang="hr-HR" spc="0" dirty="0">
              <a:solidFill>
                <a:schemeClr val="bg1"/>
              </a:solidFill>
              <a:latin typeface="Arial" panose="020B0604020202020204" pitchFamily="34" charset="0"/>
              <a:cs typeface="Arial" panose="020B0604020202020204" pitchFamily="34" charset="0"/>
            </a:endParaRPr>
          </a:p>
        </p:txBody>
      </p:sp>
      <p:sp>
        <p:nvSpPr>
          <p:cNvPr id="6" name="Slide Number Placeholder 3">
            <a:extLst>
              <a:ext uri="{FF2B5EF4-FFF2-40B4-BE49-F238E27FC236}">
                <a16:creationId xmlns:a16="http://schemas.microsoft.com/office/drawing/2014/main" id="{387451AD-69FE-4C27-7D7C-8873F5898834}"/>
              </a:ext>
            </a:extLst>
          </p:cNvPr>
          <p:cNvSpPr txBox="1">
            <a:spLocks/>
          </p:cNvSpPr>
          <p:nvPr/>
        </p:nvSpPr>
        <p:spPr>
          <a:xfrm>
            <a:off x="11562347" y="6428170"/>
            <a:ext cx="629653" cy="429830"/>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hr-HR" sz="1600" dirty="0">
                <a:solidFill>
                  <a:schemeClr val="bg1"/>
                </a:solidFill>
              </a:rPr>
              <a:t>14</a:t>
            </a:r>
            <a:endParaRPr lang="en-US" sz="1600" dirty="0">
              <a:solidFill>
                <a:schemeClr val="bg1"/>
              </a:solidFill>
            </a:endParaRPr>
          </a:p>
        </p:txBody>
      </p:sp>
      <p:pic>
        <p:nvPicPr>
          <p:cNvPr id="5" name="Picture 4" descr="Chart, histogram&#10;&#10;Description automatically generated">
            <a:extLst>
              <a:ext uri="{FF2B5EF4-FFF2-40B4-BE49-F238E27FC236}">
                <a16:creationId xmlns:a16="http://schemas.microsoft.com/office/drawing/2014/main" id="{4AF2C677-3899-9FD5-27A6-6D5B6FF61DCB}"/>
              </a:ext>
            </a:extLst>
          </p:cNvPr>
          <p:cNvPicPr>
            <a:picLocks noChangeAspect="1"/>
          </p:cNvPicPr>
          <p:nvPr/>
        </p:nvPicPr>
        <p:blipFill rotWithShape="1">
          <a:blip r:embed="rId3">
            <a:extLst>
              <a:ext uri="{28A0092B-C50C-407E-A947-70E740481C1C}">
                <a14:useLocalDpi xmlns:a14="http://schemas.microsoft.com/office/drawing/2010/main" val="0"/>
              </a:ext>
            </a:extLst>
          </a:blip>
          <a:srcRect l="21470" t="9906"/>
          <a:stretch/>
        </p:blipFill>
        <p:spPr>
          <a:xfrm>
            <a:off x="1395169" y="1465313"/>
            <a:ext cx="2960016" cy="2562705"/>
          </a:xfrm>
          <a:prstGeom prst="rect">
            <a:avLst/>
          </a:prstGeom>
        </p:spPr>
      </p:pic>
      <p:pic>
        <p:nvPicPr>
          <p:cNvPr id="9" name="Picture 8" descr="Chart, line chart, histogram&#10;&#10;Description automatically generated">
            <a:extLst>
              <a:ext uri="{FF2B5EF4-FFF2-40B4-BE49-F238E27FC236}">
                <a16:creationId xmlns:a16="http://schemas.microsoft.com/office/drawing/2014/main" id="{0B4CAEAE-45AE-CDB0-9CB8-37F3FE58AF3B}"/>
              </a:ext>
            </a:extLst>
          </p:cNvPr>
          <p:cNvPicPr>
            <a:picLocks noChangeAspect="1"/>
          </p:cNvPicPr>
          <p:nvPr/>
        </p:nvPicPr>
        <p:blipFill rotWithShape="1">
          <a:blip r:embed="rId4">
            <a:extLst>
              <a:ext uri="{28A0092B-C50C-407E-A947-70E740481C1C}">
                <a14:useLocalDpi xmlns:a14="http://schemas.microsoft.com/office/drawing/2010/main" val="0"/>
              </a:ext>
            </a:extLst>
          </a:blip>
          <a:srcRect l="20583" t="8384"/>
          <a:stretch/>
        </p:blipFill>
        <p:spPr>
          <a:xfrm>
            <a:off x="4355185" y="1465313"/>
            <a:ext cx="3237473" cy="2562705"/>
          </a:xfrm>
          <a:prstGeom prst="rect">
            <a:avLst/>
          </a:prstGeom>
        </p:spPr>
      </p:pic>
      <p:pic>
        <p:nvPicPr>
          <p:cNvPr id="13" name="Picture 12" descr="Chart, histogram&#10;&#10;Description automatically generated">
            <a:extLst>
              <a:ext uri="{FF2B5EF4-FFF2-40B4-BE49-F238E27FC236}">
                <a16:creationId xmlns:a16="http://schemas.microsoft.com/office/drawing/2014/main" id="{E2E17402-3BEB-F99F-B845-5696810C06BA}"/>
              </a:ext>
            </a:extLst>
          </p:cNvPr>
          <p:cNvPicPr>
            <a:picLocks noChangeAspect="1"/>
          </p:cNvPicPr>
          <p:nvPr/>
        </p:nvPicPr>
        <p:blipFill rotWithShape="1">
          <a:blip r:embed="rId5">
            <a:extLst>
              <a:ext uri="{28A0092B-C50C-407E-A947-70E740481C1C}">
                <a14:useLocalDpi xmlns:a14="http://schemas.microsoft.com/office/drawing/2010/main" val="0"/>
              </a:ext>
            </a:extLst>
          </a:blip>
          <a:srcRect l="20698" t="8172"/>
          <a:stretch/>
        </p:blipFill>
        <p:spPr>
          <a:xfrm>
            <a:off x="7592659" y="1465312"/>
            <a:ext cx="3225654" cy="2562705"/>
          </a:xfrm>
          <a:prstGeom prst="rect">
            <a:avLst/>
          </a:prstGeom>
        </p:spPr>
      </p:pic>
      <p:pic>
        <p:nvPicPr>
          <p:cNvPr id="17" name="Picture 16" descr="Chart, histogram&#10;&#10;Description automatically generated">
            <a:extLst>
              <a:ext uri="{FF2B5EF4-FFF2-40B4-BE49-F238E27FC236}">
                <a16:creationId xmlns:a16="http://schemas.microsoft.com/office/drawing/2014/main" id="{29A0AD3B-3EEA-CBD8-C099-C7DBACB7C025}"/>
              </a:ext>
            </a:extLst>
          </p:cNvPr>
          <p:cNvPicPr>
            <a:picLocks noChangeAspect="1"/>
          </p:cNvPicPr>
          <p:nvPr/>
        </p:nvPicPr>
        <p:blipFill rotWithShape="1">
          <a:blip r:embed="rId6">
            <a:extLst>
              <a:ext uri="{28A0092B-C50C-407E-A947-70E740481C1C}">
                <a14:useLocalDpi xmlns:a14="http://schemas.microsoft.com/office/drawing/2010/main" val="0"/>
              </a:ext>
            </a:extLst>
          </a:blip>
          <a:srcRect l="20722" t="7712"/>
          <a:stretch/>
        </p:blipFill>
        <p:spPr>
          <a:xfrm>
            <a:off x="1395168" y="4028017"/>
            <a:ext cx="3142586" cy="2527062"/>
          </a:xfrm>
          <a:prstGeom prst="rect">
            <a:avLst/>
          </a:prstGeom>
        </p:spPr>
      </p:pic>
      <p:pic>
        <p:nvPicPr>
          <p:cNvPr id="19" name="Picture 18" descr="Chart, line chart, histogram&#10;&#10;Description automatically generated">
            <a:extLst>
              <a:ext uri="{FF2B5EF4-FFF2-40B4-BE49-F238E27FC236}">
                <a16:creationId xmlns:a16="http://schemas.microsoft.com/office/drawing/2014/main" id="{9891D281-BDE3-C8AD-A3C6-A5C0A012555C}"/>
              </a:ext>
            </a:extLst>
          </p:cNvPr>
          <p:cNvPicPr>
            <a:picLocks noChangeAspect="1"/>
          </p:cNvPicPr>
          <p:nvPr/>
        </p:nvPicPr>
        <p:blipFill rotWithShape="1">
          <a:blip r:embed="rId7">
            <a:extLst>
              <a:ext uri="{28A0092B-C50C-407E-A947-70E740481C1C}">
                <a14:useLocalDpi xmlns:a14="http://schemas.microsoft.com/office/drawing/2010/main" val="0"/>
              </a:ext>
            </a:extLst>
          </a:blip>
          <a:srcRect l="20967" t="8350"/>
          <a:stretch/>
        </p:blipFill>
        <p:spPr>
          <a:xfrm>
            <a:off x="4599342" y="4028017"/>
            <a:ext cx="3189220" cy="2527062"/>
          </a:xfrm>
          <a:prstGeom prst="rect">
            <a:avLst/>
          </a:prstGeom>
        </p:spPr>
      </p:pic>
      <p:pic>
        <p:nvPicPr>
          <p:cNvPr id="21" name="Picture 20" descr="Chart, line chart, histogram&#10;&#10;Description automatically generated">
            <a:extLst>
              <a:ext uri="{FF2B5EF4-FFF2-40B4-BE49-F238E27FC236}">
                <a16:creationId xmlns:a16="http://schemas.microsoft.com/office/drawing/2014/main" id="{755ACB72-7BEF-A5C3-7737-32EE3C031B65}"/>
              </a:ext>
            </a:extLst>
          </p:cNvPr>
          <p:cNvPicPr>
            <a:picLocks noChangeAspect="1"/>
          </p:cNvPicPr>
          <p:nvPr/>
        </p:nvPicPr>
        <p:blipFill rotWithShape="1">
          <a:blip r:embed="rId8">
            <a:extLst>
              <a:ext uri="{28A0092B-C50C-407E-A947-70E740481C1C}">
                <a14:useLocalDpi xmlns:a14="http://schemas.microsoft.com/office/drawing/2010/main" val="0"/>
              </a:ext>
            </a:extLst>
          </a:blip>
          <a:srcRect l="20539" t="8769"/>
          <a:stretch/>
        </p:blipFill>
        <p:spPr>
          <a:xfrm>
            <a:off x="7788562" y="4028016"/>
            <a:ext cx="3227383" cy="2527062"/>
          </a:xfrm>
          <a:prstGeom prst="rect">
            <a:avLst/>
          </a:prstGeom>
        </p:spPr>
      </p:pic>
    </p:spTree>
    <p:extLst>
      <p:ext uri="{BB962C8B-B14F-4D97-AF65-F5344CB8AC3E}">
        <p14:creationId xmlns:p14="http://schemas.microsoft.com/office/powerpoint/2010/main" val="3870311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8E03-929F-BF38-09DD-7B15FCE52330}"/>
              </a:ext>
            </a:extLst>
          </p:cNvPr>
          <p:cNvSpPr>
            <a:spLocks noGrp="1"/>
          </p:cNvSpPr>
          <p:nvPr>
            <p:ph type="title"/>
          </p:nvPr>
        </p:nvSpPr>
        <p:spPr>
          <a:xfrm>
            <a:off x="1144589" y="388320"/>
            <a:ext cx="9905998" cy="1478570"/>
          </a:xfrm>
        </p:spPr>
        <p:txBody>
          <a:bodyPr>
            <a:normAutofit/>
          </a:bodyPr>
          <a:lstStyle/>
          <a:p>
            <a:r>
              <a:rPr lang="hr-HR" spc="0" dirty="0">
                <a:solidFill>
                  <a:schemeClr val="bg1"/>
                </a:solidFill>
                <a:latin typeface="Arial" panose="020B0604020202020204" pitchFamily="34" charset="0"/>
                <a:cs typeface="Arial" panose="020B0604020202020204" pitchFamily="34" charset="0"/>
              </a:rPr>
              <a:t>Rezultati</a:t>
            </a:r>
          </a:p>
        </p:txBody>
      </p:sp>
      <p:sp>
        <p:nvSpPr>
          <p:cNvPr id="6" name="Slide Number Placeholder 3">
            <a:extLst>
              <a:ext uri="{FF2B5EF4-FFF2-40B4-BE49-F238E27FC236}">
                <a16:creationId xmlns:a16="http://schemas.microsoft.com/office/drawing/2014/main" id="{387451AD-69FE-4C27-7D7C-8873F5898834}"/>
              </a:ext>
            </a:extLst>
          </p:cNvPr>
          <p:cNvSpPr txBox="1">
            <a:spLocks/>
          </p:cNvSpPr>
          <p:nvPr/>
        </p:nvSpPr>
        <p:spPr>
          <a:xfrm>
            <a:off x="11562347" y="6428170"/>
            <a:ext cx="629653" cy="429830"/>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hr-HR" sz="1600" dirty="0">
                <a:solidFill>
                  <a:schemeClr val="bg1"/>
                </a:solidFill>
              </a:rPr>
              <a:t>15</a:t>
            </a:r>
            <a:endParaRPr lang="en-US" sz="1600" dirty="0">
              <a:solidFill>
                <a:schemeClr val="bg1"/>
              </a:solidFill>
            </a:endParaRPr>
          </a:p>
        </p:txBody>
      </p:sp>
      <p:pic>
        <p:nvPicPr>
          <p:cNvPr id="4" name="Picture 3" descr="Chart, line chart&#10;&#10;Description automatically generated">
            <a:extLst>
              <a:ext uri="{FF2B5EF4-FFF2-40B4-BE49-F238E27FC236}">
                <a16:creationId xmlns:a16="http://schemas.microsoft.com/office/drawing/2014/main" id="{81E0CD90-7D91-A7C7-871D-52B714869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749" y="1738944"/>
            <a:ext cx="6039693" cy="4267796"/>
          </a:xfrm>
          <a:prstGeom prst="rect">
            <a:avLst/>
          </a:prstGeom>
        </p:spPr>
      </p:pic>
      <p:pic>
        <p:nvPicPr>
          <p:cNvPr id="8" name="Picture 7" descr="Chart, line chart&#10;&#10;Description automatically generated">
            <a:extLst>
              <a:ext uri="{FF2B5EF4-FFF2-40B4-BE49-F238E27FC236}">
                <a16:creationId xmlns:a16="http://schemas.microsoft.com/office/drawing/2014/main" id="{959E0702-B993-3487-1266-78F800A4D9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7097" y="1729418"/>
            <a:ext cx="5934903" cy="4277322"/>
          </a:xfrm>
          <a:prstGeom prst="rect">
            <a:avLst/>
          </a:prstGeom>
        </p:spPr>
      </p:pic>
    </p:spTree>
    <p:extLst>
      <p:ext uri="{BB962C8B-B14F-4D97-AF65-F5344CB8AC3E}">
        <p14:creationId xmlns:p14="http://schemas.microsoft.com/office/powerpoint/2010/main" val="450068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8E03-929F-BF38-09DD-7B15FCE52330}"/>
              </a:ext>
            </a:extLst>
          </p:cNvPr>
          <p:cNvSpPr>
            <a:spLocks noGrp="1"/>
          </p:cNvSpPr>
          <p:nvPr>
            <p:ph type="title"/>
          </p:nvPr>
        </p:nvSpPr>
        <p:spPr>
          <a:xfrm>
            <a:off x="4223859" y="2689715"/>
            <a:ext cx="3744282" cy="1478570"/>
          </a:xfrm>
        </p:spPr>
        <p:txBody>
          <a:bodyPr>
            <a:normAutofit fontScale="90000"/>
          </a:bodyPr>
          <a:lstStyle/>
          <a:p>
            <a:pPr algn="ctr"/>
            <a:r>
              <a:rPr lang="hr-HR" spc="0" dirty="0">
                <a:solidFill>
                  <a:schemeClr val="bg1"/>
                </a:solidFill>
                <a:latin typeface="Arial" panose="020B0604020202020204" pitchFamily="34" charset="0"/>
                <a:cs typeface="Arial" panose="020B0604020202020204" pitchFamily="34" charset="0"/>
              </a:rPr>
              <a:t>Zaključak </a:t>
            </a:r>
            <a:br>
              <a:rPr lang="hr-HR" spc="0" dirty="0">
                <a:solidFill>
                  <a:schemeClr val="bg1"/>
                </a:solidFill>
                <a:latin typeface="Arial" panose="020B0604020202020204" pitchFamily="34" charset="0"/>
                <a:cs typeface="Arial" panose="020B0604020202020204" pitchFamily="34" charset="0"/>
              </a:rPr>
            </a:br>
            <a:r>
              <a:rPr lang="hr-HR" spc="0" dirty="0">
                <a:solidFill>
                  <a:schemeClr val="bg1"/>
                </a:solidFill>
                <a:latin typeface="Arial" panose="020B0604020202020204" pitchFamily="34" charset="0"/>
                <a:cs typeface="Arial" panose="020B0604020202020204" pitchFamily="34" charset="0"/>
              </a:rPr>
              <a:t>I </a:t>
            </a:r>
            <a:br>
              <a:rPr lang="hr-HR" spc="0" dirty="0">
                <a:solidFill>
                  <a:schemeClr val="bg1"/>
                </a:solidFill>
                <a:latin typeface="Arial" panose="020B0604020202020204" pitchFamily="34" charset="0"/>
                <a:cs typeface="Arial" panose="020B0604020202020204" pitchFamily="34" charset="0"/>
              </a:rPr>
            </a:br>
            <a:r>
              <a:rPr lang="hr-HR" spc="0" dirty="0">
                <a:solidFill>
                  <a:schemeClr val="bg1"/>
                </a:solidFill>
                <a:latin typeface="Arial" panose="020B0604020202020204" pitchFamily="34" charset="0"/>
                <a:cs typeface="Arial" panose="020B0604020202020204" pitchFamily="34" charset="0"/>
              </a:rPr>
              <a:t>Što dalje?</a:t>
            </a:r>
          </a:p>
        </p:txBody>
      </p:sp>
      <p:sp>
        <p:nvSpPr>
          <p:cNvPr id="6" name="Slide Number Placeholder 3">
            <a:extLst>
              <a:ext uri="{FF2B5EF4-FFF2-40B4-BE49-F238E27FC236}">
                <a16:creationId xmlns:a16="http://schemas.microsoft.com/office/drawing/2014/main" id="{387451AD-69FE-4C27-7D7C-8873F5898834}"/>
              </a:ext>
            </a:extLst>
          </p:cNvPr>
          <p:cNvSpPr txBox="1">
            <a:spLocks/>
          </p:cNvSpPr>
          <p:nvPr/>
        </p:nvSpPr>
        <p:spPr>
          <a:xfrm>
            <a:off x="11562347" y="6428170"/>
            <a:ext cx="629653" cy="429830"/>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hr-HR" sz="1600" dirty="0">
                <a:solidFill>
                  <a:schemeClr val="bg1"/>
                </a:solidFill>
              </a:rPr>
              <a:t>16</a:t>
            </a:r>
            <a:endParaRPr lang="en-US" sz="1600" dirty="0">
              <a:solidFill>
                <a:schemeClr val="bg1"/>
              </a:solidFill>
            </a:endParaRPr>
          </a:p>
        </p:txBody>
      </p:sp>
      <p:pic>
        <p:nvPicPr>
          <p:cNvPr id="1026" name="Picture 2" descr="Tesla Shares Tank By 8% As Musk Tweets Price Is &quot;Too High&quot;">
            <a:extLst>
              <a:ext uri="{FF2B5EF4-FFF2-40B4-BE49-F238E27FC236}">
                <a16:creationId xmlns:a16="http://schemas.microsoft.com/office/drawing/2014/main" id="{0F95F31A-20AA-482F-1A67-7AFA5CA9D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0963" y="273966"/>
            <a:ext cx="4470073" cy="21383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orld Aquaculture Society | Inflation: The problems for aquaculture - World  Aquaculture Society">
            <a:extLst>
              <a:ext uri="{FF2B5EF4-FFF2-40B4-BE49-F238E27FC236}">
                <a16:creationId xmlns:a16="http://schemas.microsoft.com/office/drawing/2014/main" id="{E4A7790F-C7CD-A49A-7CE8-C2A82067AE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8763" y="4165849"/>
            <a:ext cx="4954472" cy="24772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802 Supply And Demand Illustrations &amp; Clip Art - iStock">
            <a:extLst>
              <a:ext uri="{FF2B5EF4-FFF2-40B4-BE49-F238E27FC236}">
                <a16:creationId xmlns:a16="http://schemas.microsoft.com/office/drawing/2014/main" id="{001B885C-7A6F-4591-F5ED-0BF9DA0F6E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124" y="2224325"/>
            <a:ext cx="3579876" cy="242753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emium Vector | Trends typographic header specialist in tracking the  emergence of new business trends trend analysis and project promotion  vector illustration in flat style">
            <a:extLst>
              <a:ext uri="{FF2B5EF4-FFF2-40B4-BE49-F238E27FC236}">
                <a16:creationId xmlns:a16="http://schemas.microsoft.com/office/drawing/2014/main" id="{E9A4E5A8-3558-4ED2-1726-EB3565BF6E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5568" y="2172149"/>
            <a:ext cx="4412022" cy="2237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35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8E03-929F-BF38-09DD-7B15FCE52330}"/>
              </a:ext>
            </a:extLst>
          </p:cNvPr>
          <p:cNvSpPr>
            <a:spLocks noGrp="1"/>
          </p:cNvSpPr>
          <p:nvPr>
            <p:ph type="title"/>
          </p:nvPr>
        </p:nvSpPr>
        <p:spPr>
          <a:xfrm>
            <a:off x="5174473" y="2689715"/>
            <a:ext cx="1843054" cy="1478570"/>
          </a:xfrm>
        </p:spPr>
        <p:txBody>
          <a:bodyPr>
            <a:normAutofit/>
          </a:bodyPr>
          <a:lstStyle/>
          <a:p>
            <a:r>
              <a:rPr lang="hr-HR" spc="0" dirty="0">
                <a:solidFill>
                  <a:schemeClr val="bg1"/>
                </a:solidFill>
                <a:latin typeface="Arial" panose="020B0604020202020204" pitchFamily="34" charset="0"/>
                <a:cs typeface="Arial" panose="020B0604020202020204" pitchFamily="34" charset="0"/>
              </a:rPr>
              <a:t>HVALA!</a:t>
            </a:r>
          </a:p>
        </p:txBody>
      </p:sp>
    </p:spTree>
    <p:extLst>
      <p:ext uri="{BB962C8B-B14F-4D97-AF65-F5344CB8AC3E}">
        <p14:creationId xmlns:p14="http://schemas.microsoft.com/office/powerpoint/2010/main" val="302763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8E03-929F-BF38-09DD-7B15FCE52330}"/>
              </a:ext>
            </a:extLst>
          </p:cNvPr>
          <p:cNvSpPr>
            <a:spLocks noGrp="1"/>
          </p:cNvSpPr>
          <p:nvPr>
            <p:ph type="title"/>
          </p:nvPr>
        </p:nvSpPr>
        <p:spPr/>
        <p:txBody>
          <a:bodyPr>
            <a:normAutofit/>
          </a:bodyPr>
          <a:lstStyle/>
          <a:p>
            <a:r>
              <a:rPr lang="hr-HR" spc="0" dirty="0">
                <a:latin typeface="Arial" panose="020B0604020202020204" pitchFamily="34" charset="0"/>
                <a:cs typeface="Arial" panose="020B0604020202020204" pitchFamily="34" charset="0"/>
              </a:rPr>
              <a:t>Strojno Učenje</a:t>
            </a:r>
          </a:p>
        </p:txBody>
      </p:sp>
      <p:sp>
        <p:nvSpPr>
          <p:cNvPr id="3" name="Content Placeholder 2">
            <a:extLst>
              <a:ext uri="{FF2B5EF4-FFF2-40B4-BE49-F238E27FC236}">
                <a16:creationId xmlns:a16="http://schemas.microsoft.com/office/drawing/2014/main" id="{37B720C4-2AAA-B56F-D81A-F02652AA3235}"/>
              </a:ext>
            </a:extLst>
          </p:cNvPr>
          <p:cNvSpPr>
            <a:spLocks noGrp="1"/>
          </p:cNvSpPr>
          <p:nvPr>
            <p:ph idx="1"/>
          </p:nvPr>
        </p:nvSpPr>
        <p:spPr>
          <a:xfrm>
            <a:off x="1429566" y="2729554"/>
            <a:ext cx="8476434" cy="3359621"/>
          </a:xfrm>
        </p:spPr>
        <p:txBody>
          <a:bodyPr>
            <a:normAutofit/>
          </a:bodyPr>
          <a:lstStyle/>
          <a:p>
            <a:r>
              <a:rPr lang="hr-HR" dirty="0">
                <a:latin typeface="Arial" panose="020B0604020202020204" pitchFamily="34" charset="0"/>
                <a:cs typeface="Arial" panose="020B0604020202020204" pitchFamily="34" charset="0"/>
              </a:rPr>
              <a:t>Nadzirano učenje </a:t>
            </a:r>
            <a:r>
              <a:rPr lang="hr-HR" dirty="0">
                <a:latin typeface="Arial" panose="020B0604020202020204" pitchFamily="34" charset="0"/>
                <a:cs typeface="Arial" panose="020B0604020202020204" pitchFamily="34" charset="0"/>
                <a:sym typeface="Wingdings" panose="05000000000000000000" pitchFamily="2" charset="2"/>
              </a:rPr>
              <a:t></a:t>
            </a:r>
            <a:endParaRPr lang="hr-HR" dirty="0">
              <a:latin typeface="Arial" panose="020B0604020202020204" pitchFamily="34" charset="0"/>
              <a:cs typeface="Arial" panose="020B0604020202020204" pitchFamily="34" charset="0"/>
            </a:endParaRPr>
          </a:p>
          <a:p>
            <a:r>
              <a:rPr lang="hr-HR" dirty="0">
                <a:latin typeface="Arial" panose="020B0604020202020204" pitchFamily="34" charset="0"/>
                <a:cs typeface="Arial" panose="020B0604020202020204" pitchFamily="34" charset="0"/>
              </a:rPr>
              <a:t>Nenadzirano učenje</a:t>
            </a:r>
          </a:p>
          <a:p>
            <a:r>
              <a:rPr lang="hr-HR" dirty="0">
                <a:latin typeface="Arial" panose="020B0604020202020204" pitchFamily="34" charset="0"/>
                <a:cs typeface="Arial" panose="020B0604020202020204" pitchFamily="34" charset="0"/>
              </a:rPr>
              <a:t>Podržano učenje</a:t>
            </a:r>
          </a:p>
        </p:txBody>
      </p:sp>
      <p:sp>
        <p:nvSpPr>
          <p:cNvPr id="4" name="Slide Number Placeholder 3">
            <a:extLst>
              <a:ext uri="{FF2B5EF4-FFF2-40B4-BE49-F238E27FC236}">
                <a16:creationId xmlns:a16="http://schemas.microsoft.com/office/drawing/2014/main" id="{DE290BF1-7BB8-F9E4-18FD-E1268FD4F7B0}"/>
              </a:ext>
            </a:extLst>
          </p:cNvPr>
          <p:cNvSpPr>
            <a:spLocks noGrp="1"/>
          </p:cNvSpPr>
          <p:nvPr>
            <p:ph type="sldNum" sz="quarter" idx="12"/>
          </p:nvPr>
        </p:nvSpPr>
        <p:spPr>
          <a:xfrm>
            <a:off x="11562347" y="6428170"/>
            <a:ext cx="629653" cy="429830"/>
          </a:xfrm>
        </p:spPr>
        <p:txBody>
          <a:bodyPr/>
          <a:lstStyle/>
          <a:p>
            <a:pPr algn="ctr"/>
            <a:r>
              <a:rPr lang="hr-HR" sz="1600" dirty="0">
                <a:solidFill>
                  <a:schemeClr val="tx1"/>
                </a:solidFill>
              </a:rPr>
              <a:t>1</a:t>
            </a:r>
            <a:endParaRPr lang="en-US" sz="1600" dirty="0">
              <a:solidFill>
                <a:schemeClr val="tx1"/>
              </a:solidFill>
            </a:endParaRPr>
          </a:p>
        </p:txBody>
      </p:sp>
      <p:pic>
        <p:nvPicPr>
          <p:cNvPr id="1026" name="Picture 2" descr="Artificial Intelligence, Machine Learning, and Deep Learning: Same context,  Different concepts - Master Intelligence Economique et Stratégies  Compétitives">
            <a:extLst>
              <a:ext uri="{FF2B5EF4-FFF2-40B4-BE49-F238E27FC236}">
                <a16:creationId xmlns:a16="http://schemas.microsoft.com/office/drawing/2014/main" id="{F77DFCD8-1927-287A-9E59-0F12CCBD5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826" y="2013876"/>
            <a:ext cx="6517064" cy="3798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62961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8E03-929F-BF38-09DD-7B15FCE52330}"/>
              </a:ext>
            </a:extLst>
          </p:cNvPr>
          <p:cNvSpPr>
            <a:spLocks noGrp="1"/>
          </p:cNvSpPr>
          <p:nvPr>
            <p:ph type="title"/>
          </p:nvPr>
        </p:nvSpPr>
        <p:spPr/>
        <p:txBody>
          <a:bodyPr>
            <a:normAutofit/>
          </a:bodyPr>
          <a:lstStyle/>
          <a:p>
            <a:r>
              <a:rPr lang="hr-HR" spc="0" dirty="0">
                <a:latin typeface="Arial" panose="020B0604020202020204" pitchFamily="34" charset="0"/>
                <a:cs typeface="Arial" panose="020B0604020202020204" pitchFamily="34" charset="0"/>
              </a:rPr>
              <a:t>Umjetne neuronske mreže</a:t>
            </a:r>
          </a:p>
        </p:txBody>
      </p:sp>
      <p:sp>
        <p:nvSpPr>
          <p:cNvPr id="3" name="Content Placeholder 2">
            <a:extLst>
              <a:ext uri="{FF2B5EF4-FFF2-40B4-BE49-F238E27FC236}">
                <a16:creationId xmlns:a16="http://schemas.microsoft.com/office/drawing/2014/main" id="{37B720C4-2AAA-B56F-D81A-F02652AA3235}"/>
              </a:ext>
            </a:extLst>
          </p:cNvPr>
          <p:cNvSpPr>
            <a:spLocks noGrp="1"/>
          </p:cNvSpPr>
          <p:nvPr>
            <p:ph idx="1"/>
          </p:nvPr>
        </p:nvSpPr>
        <p:spPr>
          <a:xfrm>
            <a:off x="1141413" y="1764579"/>
            <a:ext cx="7240588" cy="3804948"/>
          </a:xfrm>
        </p:spPr>
        <p:txBody>
          <a:bodyPr>
            <a:normAutofit fontScale="92500"/>
          </a:bodyPr>
          <a:lstStyle/>
          <a:p>
            <a:pPr marL="0" indent="0" algn="just">
              <a:lnSpc>
                <a:spcPct val="150000"/>
              </a:lnSpc>
              <a:spcBef>
                <a:spcPts val="600"/>
              </a:spcBef>
              <a:spcAft>
                <a:spcPts val="300"/>
              </a:spcAft>
              <a:buNone/>
            </a:pPr>
            <a:r>
              <a:rPr lang="hr-HR" sz="1800" dirty="0">
                <a:effectLst/>
                <a:latin typeface="Times New Roman" panose="02020603050405020304" pitchFamily="18" charset="0"/>
                <a:ea typeface="Times New Roman" panose="02020603050405020304" pitchFamily="18" charset="0"/>
              </a:rPr>
              <a:t>Iako neuronske mreže možemo podijelite na dosta načina, ugrubo ih dijelimo na:</a:t>
            </a:r>
          </a:p>
          <a:p>
            <a:pPr algn="just">
              <a:lnSpc>
                <a:spcPct val="150000"/>
              </a:lnSpc>
              <a:spcBef>
                <a:spcPts val="600"/>
              </a:spcBef>
              <a:spcAft>
                <a:spcPts val="300"/>
              </a:spcAft>
            </a:pPr>
            <a:r>
              <a:rPr lang="hr-HR" sz="1800" dirty="0">
                <a:effectLst/>
                <a:latin typeface="Times New Roman" panose="02020603050405020304" pitchFamily="18" charset="0"/>
                <a:ea typeface="Times New Roman" panose="02020603050405020304" pitchFamily="18" charset="0"/>
              </a:rPr>
              <a:t>Jednoslojne mreže bez povratnih veza (engl. </a:t>
            </a:r>
            <a:r>
              <a:rPr lang="hr-HR" sz="1800" i="1" dirty="0">
                <a:effectLst/>
                <a:latin typeface="Times New Roman" panose="02020603050405020304" pitchFamily="18" charset="0"/>
                <a:ea typeface="Times New Roman" panose="02020603050405020304" pitchFamily="18" charset="0"/>
              </a:rPr>
              <a:t>single-</a:t>
            </a:r>
            <a:r>
              <a:rPr lang="hr-HR" sz="1800" i="1" dirty="0" err="1">
                <a:effectLst/>
                <a:latin typeface="Times New Roman" panose="02020603050405020304" pitchFamily="18" charset="0"/>
                <a:ea typeface="Times New Roman" panose="02020603050405020304" pitchFamily="18" charset="0"/>
              </a:rPr>
              <a:t>layer</a:t>
            </a:r>
            <a:r>
              <a:rPr lang="hr-HR" sz="1800" i="1" dirty="0">
                <a:effectLst/>
                <a:latin typeface="Times New Roman" panose="02020603050405020304" pitchFamily="18" charset="0"/>
                <a:ea typeface="Times New Roman" panose="02020603050405020304" pitchFamily="18" charset="0"/>
              </a:rPr>
              <a:t> </a:t>
            </a:r>
            <a:r>
              <a:rPr lang="hr-HR" sz="1800" i="1" dirty="0" err="1">
                <a:effectLst/>
                <a:latin typeface="Times New Roman" panose="02020603050405020304" pitchFamily="18" charset="0"/>
                <a:ea typeface="Times New Roman" panose="02020603050405020304" pitchFamily="18" charset="0"/>
              </a:rPr>
              <a:t>feedforward</a:t>
            </a:r>
            <a:r>
              <a:rPr lang="hr-HR" sz="1800" i="1" dirty="0">
                <a:effectLst/>
                <a:latin typeface="Times New Roman" panose="02020603050405020304" pitchFamily="18" charset="0"/>
                <a:ea typeface="Times New Roman" panose="02020603050405020304" pitchFamily="18" charset="0"/>
              </a:rPr>
              <a:t> </a:t>
            </a:r>
            <a:r>
              <a:rPr lang="hr-HR" sz="1800" i="1" dirty="0" err="1">
                <a:effectLst/>
                <a:latin typeface="Times New Roman" panose="02020603050405020304" pitchFamily="18" charset="0"/>
                <a:ea typeface="Times New Roman" panose="02020603050405020304" pitchFamily="18" charset="0"/>
              </a:rPr>
              <a:t>networks</a:t>
            </a:r>
            <a:r>
              <a:rPr lang="hr-HR" sz="1800" dirty="0">
                <a:effectLst/>
                <a:latin typeface="Times New Roman" panose="02020603050405020304" pitchFamily="18" charset="0"/>
                <a:ea typeface="Times New Roman" panose="02020603050405020304" pitchFamily="18" charset="0"/>
              </a:rPr>
              <a:t>)</a:t>
            </a:r>
          </a:p>
          <a:p>
            <a:pPr algn="just">
              <a:lnSpc>
                <a:spcPct val="150000"/>
              </a:lnSpc>
              <a:spcBef>
                <a:spcPts val="600"/>
              </a:spcBef>
              <a:spcAft>
                <a:spcPts val="300"/>
              </a:spcAft>
            </a:pPr>
            <a:r>
              <a:rPr lang="hr-HR" sz="1800" dirty="0">
                <a:effectLst/>
                <a:latin typeface="Times New Roman" panose="02020603050405020304" pitchFamily="18" charset="0"/>
                <a:ea typeface="Times New Roman" panose="02020603050405020304" pitchFamily="18" charset="0"/>
              </a:rPr>
              <a:t>Višeslojne mreže bez povratnih veza (engl. </a:t>
            </a:r>
            <a:r>
              <a:rPr lang="hr-HR" sz="1800" i="1" dirty="0">
                <a:effectLst/>
                <a:latin typeface="Times New Roman" panose="02020603050405020304" pitchFamily="18" charset="0"/>
                <a:ea typeface="Times New Roman" panose="02020603050405020304" pitchFamily="18" charset="0"/>
              </a:rPr>
              <a:t>multi-</a:t>
            </a:r>
            <a:r>
              <a:rPr lang="hr-HR" sz="1800" i="1" dirty="0" err="1">
                <a:effectLst/>
                <a:latin typeface="Times New Roman" panose="02020603050405020304" pitchFamily="18" charset="0"/>
                <a:ea typeface="Times New Roman" panose="02020603050405020304" pitchFamily="18" charset="0"/>
              </a:rPr>
              <a:t>layer</a:t>
            </a:r>
            <a:r>
              <a:rPr lang="hr-HR" sz="1800" i="1" dirty="0">
                <a:effectLst/>
                <a:latin typeface="Times New Roman" panose="02020603050405020304" pitchFamily="18" charset="0"/>
                <a:ea typeface="Times New Roman" panose="02020603050405020304" pitchFamily="18" charset="0"/>
              </a:rPr>
              <a:t> </a:t>
            </a:r>
            <a:r>
              <a:rPr lang="hr-HR" sz="1800" i="1" dirty="0" err="1">
                <a:effectLst/>
                <a:latin typeface="Times New Roman" panose="02020603050405020304" pitchFamily="18" charset="0"/>
                <a:ea typeface="Times New Roman" panose="02020603050405020304" pitchFamily="18" charset="0"/>
              </a:rPr>
              <a:t>feedforward</a:t>
            </a:r>
            <a:r>
              <a:rPr lang="hr-HR" sz="1800" i="1" dirty="0">
                <a:effectLst/>
                <a:latin typeface="Times New Roman" panose="02020603050405020304" pitchFamily="18" charset="0"/>
                <a:ea typeface="Times New Roman" panose="02020603050405020304" pitchFamily="18" charset="0"/>
              </a:rPr>
              <a:t> </a:t>
            </a:r>
            <a:r>
              <a:rPr lang="hr-HR" sz="1800" i="1" dirty="0" err="1">
                <a:effectLst/>
                <a:latin typeface="Times New Roman" panose="02020603050405020304" pitchFamily="18" charset="0"/>
                <a:ea typeface="Times New Roman" panose="02020603050405020304" pitchFamily="18" charset="0"/>
              </a:rPr>
              <a:t>networks</a:t>
            </a:r>
            <a:r>
              <a:rPr lang="hr-HR" sz="1800" dirty="0">
                <a:effectLst/>
                <a:latin typeface="Times New Roman" panose="02020603050405020304" pitchFamily="18" charset="0"/>
                <a:ea typeface="Times New Roman" panose="02020603050405020304" pitchFamily="18" charset="0"/>
              </a:rPr>
              <a:t>)</a:t>
            </a:r>
          </a:p>
          <a:p>
            <a:pPr algn="just">
              <a:lnSpc>
                <a:spcPct val="150000"/>
              </a:lnSpc>
              <a:spcBef>
                <a:spcPts val="600"/>
              </a:spcBef>
              <a:spcAft>
                <a:spcPts val="300"/>
              </a:spcAft>
            </a:pPr>
            <a:r>
              <a:rPr lang="hr-HR" sz="1800" dirty="0">
                <a:effectLst/>
                <a:latin typeface="Times New Roman" panose="02020603050405020304" pitchFamily="18" charset="0"/>
                <a:ea typeface="Times New Roman" panose="02020603050405020304" pitchFamily="18" charset="0"/>
              </a:rPr>
              <a:t>Povratne neuronske mreže (engl. </a:t>
            </a:r>
            <a:r>
              <a:rPr lang="hr-HR" sz="1800" i="1" dirty="0" err="1">
                <a:effectLst/>
                <a:latin typeface="Times New Roman" panose="02020603050405020304" pitchFamily="18" charset="0"/>
                <a:ea typeface="Times New Roman" panose="02020603050405020304" pitchFamily="18" charset="0"/>
              </a:rPr>
              <a:t>recurrent</a:t>
            </a:r>
            <a:r>
              <a:rPr lang="hr-HR" sz="1800" i="1" dirty="0">
                <a:effectLst/>
                <a:latin typeface="Times New Roman" panose="02020603050405020304" pitchFamily="18" charset="0"/>
                <a:ea typeface="Times New Roman" panose="02020603050405020304" pitchFamily="18" charset="0"/>
              </a:rPr>
              <a:t> </a:t>
            </a:r>
            <a:r>
              <a:rPr lang="hr-HR" sz="1800" i="1" dirty="0" err="1">
                <a:effectLst/>
                <a:latin typeface="Times New Roman" panose="02020603050405020304" pitchFamily="18" charset="0"/>
                <a:ea typeface="Times New Roman" panose="02020603050405020304" pitchFamily="18" charset="0"/>
              </a:rPr>
              <a:t>neural</a:t>
            </a:r>
            <a:r>
              <a:rPr lang="hr-HR" sz="1800" i="1" dirty="0">
                <a:effectLst/>
                <a:latin typeface="Times New Roman" panose="02020603050405020304" pitchFamily="18" charset="0"/>
                <a:ea typeface="Times New Roman" panose="02020603050405020304" pitchFamily="18" charset="0"/>
              </a:rPr>
              <a:t> </a:t>
            </a:r>
            <a:r>
              <a:rPr lang="hr-HR" sz="1800" i="1" dirty="0" err="1">
                <a:effectLst/>
                <a:latin typeface="Times New Roman" panose="02020603050405020304" pitchFamily="18" charset="0"/>
                <a:ea typeface="Times New Roman" panose="02020603050405020304" pitchFamily="18" charset="0"/>
              </a:rPr>
              <a:t>networks</a:t>
            </a:r>
            <a:r>
              <a:rPr lang="hr-HR" sz="1800" i="1" dirty="0">
                <a:effectLst/>
                <a:latin typeface="Times New Roman" panose="02020603050405020304" pitchFamily="18" charset="0"/>
                <a:ea typeface="Times New Roman" panose="02020603050405020304" pitchFamily="18" charset="0"/>
              </a:rPr>
              <a:t> - RNN</a:t>
            </a:r>
            <a:r>
              <a:rPr lang="hr-HR" sz="1800" dirty="0">
                <a:effectLst/>
                <a:latin typeface="Times New Roman" panose="02020603050405020304" pitchFamily="18" charset="0"/>
                <a:ea typeface="Times New Roman" panose="02020603050405020304" pitchFamily="18" charset="0"/>
              </a:rPr>
              <a:t>)</a:t>
            </a:r>
          </a:p>
          <a:p>
            <a:pPr algn="just">
              <a:lnSpc>
                <a:spcPct val="150000"/>
              </a:lnSpc>
              <a:spcBef>
                <a:spcPts val="600"/>
              </a:spcBef>
              <a:spcAft>
                <a:spcPts val="300"/>
              </a:spcAft>
            </a:pPr>
            <a:r>
              <a:rPr lang="hr-HR" sz="1800" dirty="0" err="1">
                <a:effectLst/>
                <a:latin typeface="Times New Roman" panose="02020603050405020304" pitchFamily="18" charset="0"/>
                <a:ea typeface="Times New Roman" panose="02020603050405020304" pitchFamily="18" charset="0"/>
              </a:rPr>
              <a:t>Konvolucijske</a:t>
            </a:r>
            <a:r>
              <a:rPr lang="hr-HR" sz="1800" dirty="0">
                <a:effectLst/>
                <a:latin typeface="Times New Roman" panose="02020603050405020304" pitchFamily="18" charset="0"/>
                <a:ea typeface="Times New Roman" panose="02020603050405020304" pitchFamily="18" charset="0"/>
              </a:rPr>
              <a:t> neuronske mreže (engl. </a:t>
            </a:r>
            <a:r>
              <a:rPr lang="hr-HR" sz="1800" i="1" dirty="0" err="1">
                <a:effectLst/>
                <a:latin typeface="Times New Roman" panose="02020603050405020304" pitchFamily="18" charset="0"/>
                <a:ea typeface="Times New Roman" panose="02020603050405020304" pitchFamily="18" charset="0"/>
              </a:rPr>
              <a:t>convolutional</a:t>
            </a:r>
            <a:r>
              <a:rPr lang="hr-HR" sz="1800" i="1" dirty="0">
                <a:effectLst/>
                <a:latin typeface="Times New Roman" panose="02020603050405020304" pitchFamily="18" charset="0"/>
                <a:ea typeface="Times New Roman" panose="02020603050405020304" pitchFamily="18" charset="0"/>
              </a:rPr>
              <a:t> </a:t>
            </a:r>
            <a:r>
              <a:rPr lang="hr-HR" sz="1800" i="1" dirty="0" err="1">
                <a:effectLst/>
                <a:latin typeface="Times New Roman" panose="02020603050405020304" pitchFamily="18" charset="0"/>
                <a:ea typeface="Times New Roman" panose="02020603050405020304" pitchFamily="18" charset="0"/>
              </a:rPr>
              <a:t>neural</a:t>
            </a:r>
            <a:r>
              <a:rPr lang="hr-HR" sz="1800" i="1" dirty="0">
                <a:effectLst/>
                <a:latin typeface="Times New Roman" panose="02020603050405020304" pitchFamily="18" charset="0"/>
                <a:ea typeface="Times New Roman" panose="02020603050405020304" pitchFamily="18" charset="0"/>
              </a:rPr>
              <a:t> </a:t>
            </a:r>
            <a:r>
              <a:rPr lang="hr-HR" sz="1800" i="1" dirty="0" err="1">
                <a:effectLst/>
                <a:latin typeface="Times New Roman" panose="02020603050405020304" pitchFamily="18" charset="0"/>
                <a:ea typeface="Times New Roman" panose="02020603050405020304" pitchFamily="18" charset="0"/>
              </a:rPr>
              <a:t>networks</a:t>
            </a:r>
            <a:r>
              <a:rPr lang="hr-HR" sz="1800" i="1" dirty="0">
                <a:effectLst/>
                <a:latin typeface="Times New Roman" panose="02020603050405020304" pitchFamily="18" charset="0"/>
                <a:ea typeface="Times New Roman" panose="02020603050405020304" pitchFamily="18" charset="0"/>
              </a:rPr>
              <a:t> - CNN</a:t>
            </a:r>
            <a:r>
              <a:rPr lang="hr-HR" sz="1800" dirty="0">
                <a:effectLst/>
                <a:latin typeface="Times New Roman" panose="02020603050405020304" pitchFamily="18" charset="0"/>
                <a:ea typeface="Times New Roman" panose="02020603050405020304" pitchFamily="18" charset="0"/>
              </a:rPr>
              <a:t>)</a:t>
            </a:r>
          </a:p>
          <a:p>
            <a:endParaRPr lang="hr-HR"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E290BF1-7BB8-F9E4-18FD-E1268FD4F7B0}"/>
              </a:ext>
            </a:extLst>
          </p:cNvPr>
          <p:cNvSpPr>
            <a:spLocks noGrp="1"/>
          </p:cNvSpPr>
          <p:nvPr>
            <p:ph type="sldNum" sz="quarter" idx="12"/>
          </p:nvPr>
        </p:nvSpPr>
        <p:spPr>
          <a:xfrm>
            <a:off x="11562347" y="6428170"/>
            <a:ext cx="629653" cy="429830"/>
          </a:xfrm>
        </p:spPr>
        <p:txBody>
          <a:bodyPr/>
          <a:lstStyle/>
          <a:p>
            <a:pPr algn="ctr"/>
            <a:r>
              <a:rPr lang="hr-HR" sz="1600" dirty="0">
                <a:solidFill>
                  <a:schemeClr val="tx1"/>
                </a:solidFill>
              </a:rPr>
              <a:t>2</a:t>
            </a:r>
            <a:endParaRPr lang="en-US" sz="1600" dirty="0">
              <a:solidFill>
                <a:schemeClr val="tx1"/>
              </a:solidFill>
            </a:endParaRPr>
          </a:p>
        </p:txBody>
      </p:sp>
      <p:pic>
        <p:nvPicPr>
          <p:cNvPr id="5" name="Picture 4" descr="What are Recurrent Neural Networks? | IBM">
            <a:extLst>
              <a:ext uri="{FF2B5EF4-FFF2-40B4-BE49-F238E27FC236}">
                <a16:creationId xmlns:a16="http://schemas.microsoft.com/office/drawing/2014/main" id="{BE0025FF-DB7C-710C-BAA9-27B8DC98E36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7185" y="4680585"/>
            <a:ext cx="4050665" cy="2294255"/>
          </a:xfrm>
          <a:prstGeom prst="rect">
            <a:avLst/>
          </a:prstGeom>
          <a:noFill/>
          <a:ln>
            <a:noFill/>
          </a:ln>
        </p:spPr>
      </p:pic>
      <p:pic>
        <p:nvPicPr>
          <p:cNvPr id="6" name="Picture 5" descr="Diagram&#10;&#10;Description automatically generated">
            <a:extLst>
              <a:ext uri="{FF2B5EF4-FFF2-40B4-BE49-F238E27FC236}">
                <a16:creationId xmlns:a16="http://schemas.microsoft.com/office/drawing/2014/main" id="{A4A4A407-37F5-40FA-854D-02BF65D9FE20}"/>
              </a:ext>
            </a:extLst>
          </p:cNvPr>
          <p:cNvPicPr>
            <a:picLocks noChangeAspect="1"/>
          </p:cNvPicPr>
          <p:nvPr/>
        </p:nvPicPr>
        <p:blipFill>
          <a:blip r:embed="rId4"/>
          <a:stretch>
            <a:fillRect/>
          </a:stretch>
        </p:blipFill>
        <p:spPr>
          <a:xfrm>
            <a:off x="6941127" y="1046157"/>
            <a:ext cx="5250873" cy="2704307"/>
          </a:xfrm>
          <a:prstGeom prst="rect">
            <a:avLst/>
          </a:prstGeom>
        </p:spPr>
      </p:pic>
      <p:pic>
        <p:nvPicPr>
          <p:cNvPr id="7" name="Graphic 8">
            <a:extLst>
              <a:ext uri="{FF2B5EF4-FFF2-40B4-BE49-F238E27FC236}">
                <a16:creationId xmlns:a16="http://schemas.microsoft.com/office/drawing/2014/main" id="{2D5FF193-FA8E-9AE9-529D-03E8F12DB0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3622" y="4482407"/>
            <a:ext cx="5038725" cy="2458720"/>
          </a:xfrm>
          <a:prstGeom prst="rect">
            <a:avLst/>
          </a:prstGeom>
        </p:spPr>
      </p:pic>
    </p:spTree>
    <p:extLst>
      <p:ext uri="{BB962C8B-B14F-4D97-AF65-F5344CB8AC3E}">
        <p14:creationId xmlns:p14="http://schemas.microsoft.com/office/powerpoint/2010/main" val="19761665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8E03-929F-BF38-09DD-7B15FCE52330}"/>
              </a:ext>
            </a:extLst>
          </p:cNvPr>
          <p:cNvSpPr>
            <a:spLocks noGrp="1"/>
          </p:cNvSpPr>
          <p:nvPr>
            <p:ph type="title"/>
          </p:nvPr>
        </p:nvSpPr>
        <p:spPr/>
        <p:txBody>
          <a:bodyPr>
            <a:normAutofit/>
          </a:bodyPr>
          <a:lstStyle/>
          <a:p>
            <a:r>
              <a:rPr lang="hr-HR" dirty="0">
                <a:latin typeface="Arial" panose="020B0604020202020204" pitchFamily="34" charset="0"/>
                <a:cs typeface="Arial" panose="020B0604020202020204" pitchFamily="34" charset="0"/>
              </a:rPr>
              <a:t>Učenje neuronske mreže</a:t>
            </a:r>
            <a:endParaRPr lang="hr-HR" spc="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7B720C4-2AAA-B56F-D81A-F02652AA3235}"/>
              </a:ext>
            </a:extLst>
          </p:cNvPr>
          <p:cNvSpPr>
            <a:spLocks noGrp="1"/>
          </p:cNvSpPr>
          <p:nvPr>
            <p:ph idx="1"/>
          </p:nvPr>
        </p:nvSpPr>
        <p:spPr>
          <a:xfrm>
            <a:off x="976638" y="2097089"/>
            <a:ext cx="9825246" cy="4243890"/>
          </a:xfrm>
        </p:spPr>
        <p:txBody>
          <a:bodyPr>
            <a:normAutofit/>
          </a:bodyPr>
          <a:lstStyle/>
          <a:p>
            <a:r>
              <a:rPr lang="hr-HR" dirty="0">
                <a:latin typeface="Arial" panose="020B0604020202020204" pitchFamily="34" charset="0"/>
                <a:cs typeface="Arial" panose="020B0604020202020204" pitchFamily="34" charset="0"/>
              </a:rPr>
              <a:t>Ulaz – par (x</a:t>
            </a:r>
            <a:r>
              <a:rPr lang="hr-HR" sz="1600" dirty="0">
                <a:latin typeface="Arial" panose="020B0604020202020204" pitchFamily="34" charset="0"/>
                <a:cs typeface="Arial" panose="020B0604020202020204" pitchFamily="34" charset="0"/>
              </a:rPr>
              <a:t>i</a:t>
            </a:r>
            <a:r>
              <a:rPr lang="hr-HR" dirty="0">
                <a:latin typeface="Arial" panose="020B0604020202020204" pitchFamily="34" charset="0"/>
                <a:cs typeface="Arial" panose="020B0604020202020204" pitchFamily="34" charset="0"/>
              </a:rPr>
              <a:t>, </a:t>
            </a:r>
            <a:r>
              <a:rPr lang="hr-HR" dirty="0" err="1">
                <a:latin typeface="Arial" panose="020B0604020202020204" pitchFamily="34" charset="0"/>
                <a:cs typeface="Arial" panose="020B0604020202020204" pitchFamily="34" charset="0"/>
              </a:rPr>
              <a:t>y</a:t>
            </a:r>
            <a:r>
              <a:rPr lang="hr-HR" sz="1600" dirty="0" err="1">
                <a:latin typeface="Arial" panose="020B0604020202020204" pitchFamily="34" charset="0"/>
                <a:cs typeface="Arial" panose="020B0604020202020204" pitchFamily="34" charset="0"/>
              </a:rPr>
              <a:t>i</a:t>
            </a:r>
            <a:r>
              <a:rPr lang="hr-HR" dirty="0">
                <a:latin typeface="Arial" panose="020B0604020202020204" pitchFamily="34" charset="0"/>
                <a:cs typeface="Arial" panose="020B0604020202020204" pitchFamily="34" charset="0"/>
              </a:rPr>
              <a:t>), x</a:t>
            </a:r>
            <a:r>
              <a:rPr lang="hr-HR" sz="1600" dirty="0">
                <a:latin typeface="Arial" panose="020B0604020202020204" pitchFamily="34" charset="0"/>
                <a:cs typeface="Arial" panose="020B0604020202020204" pitchFamily="34" charset="0"/>
              </a:rPr>
              <a:t>i </a:t>
            </a:r>
            <a:r>
              <a:rPr lang="hr-HR" dirty="0">
                <a:latin typeface="Arial" panose="020B0604020202020204" pitchFamily="34" charset="0"/>
                <a:cs typeface="Arial" panose="020B0604020202020204" pitchFamily="34" charset="0"/>
              </a:rPr>
              <a:t>- podaci o primjeru, </a:t>
            </a:r>
            <a:r>
              <a:rPr lang="hr-HR" dirty="0" err="1">
                <a:latin typeface="Arial" panose="020B0604020202020204" pitchFamily="34" charset="0"/>
                <a:cs typeface="Arial" panose="020B0604020202020204" pitchFamily="34" charset="0"/>
              </a:rPr>
              <a:t>y</a:t>
            </a:r>
            <a:r>
              <a:rPr lang="hr-HR" sz="1600" dirty="0" err="1">
                <a:latin typeface="Arial" panose="020B0604020202020204" pitchFamily="34" charset="0"/>
                <a:cs typeface="Arial" panose="020B0604020202020204" pitchFamily="34" charset="0"/>
              </a:rPr>
              <a:t>i</a:t>
            </a:r>
            <a:r>
              <a:rPr lang="hr-HR" sz="1600" dirty="0">
                <a:latin typeface="Arial" panose="020B0604020202020204" pitchFamily="34" charset="0"/>
                <a:cs typeface="Arial" panose="020B0604020202020204" pitchFamily="34" charset="0"/>
              </a:rPr>
              <a:t> </a:t>
            </a:r>
            <a:r>
              <a:rPr lang="hr-HR" dirty="0">
                <a:latin typeface="Arial" panose="020B0604020202020204" pitchFamily="34" charset="0"/>
                <a:cs typeface="Arial" panose="020B0604020202020204" pitchFamily="34" charset="0"/>
              </a:rPr>
              <a:t>– ciljna vrijednost</a:t>
            </a:r>
          </a:p>
          <a:p>
            <a:endParaRPr lang="hr-HR" dirty="0">
              <a:latin typeface="Arial" panose="020B0604020202020204" pitchFamily="34" charset="0"/>
              <a:cs typeface="Arial" panose="020B0604020202020204" pitchFamily="34" charset="0"/>
            </a:endParaRPr>
          </a:p>
          <a:p>
            <a:r>
              <a:rPr lang="hr-HR" dirty="0">
                <a:latin typeface="Arial" panose="020B0604020202020204" pitchFamily="34" charset="0"/>
                <a:cs typeface="Arial" panose="020B0604020202020204" pitchFamily="34" charset="0"/>
              </a:rPr>
              <a:t>Unakrsna provjera (80/20)</a:t>
            </a:r>
          </a:p>
          <a:p>
            <a:endParaRPr lang="hr-HR" dirty="0">
              <a:latin typeface="Arial" panose="020B0604020202020204" pitchFamily="34" charset="0"/>
              <a:cs typeface="Arial" panose="020B0604020202020204" pitchFamily="34" charset="0"/>
            </a:endParaRPr>
          </a:p>
          <a:p>
            <a:r>
              <a:rPr lang="hr-HR" dirty="0">
                <a:latin typeface="Arial" panose="020B0604020202020204" pitchFamily="34" charset="0"/>
                <a:cs typeface="Arial" panose="020B0604020202020204" pitchFamily="34" charset="0"/>
              </a:rPr>
              <a:t>Funkcija gubitka (Srednja kvadratna pogreška)</a:t>
            </a:r>
          </a:p>
          <a:p>
            <a:pPr marL="0" indent="0">
              <a:buNone/>
            </a:pPr>
            <a:endParaRPr lang="hr-HR" dirty="0">
              <a:latin typeface="Arial" panose="020B0604020202020204" pitchFamily="34" charset="0"/>
              <a:cs typeface="Arial" panose="020B0604020202020204" pitchFamily="34" charset="0"/>
            </a:endParaRPr>
          </a:p>
          <a:p>
            <a:r>
              <a:rPr lang="hr-HR" dirty="0">
                <a:latin typeface="Arial" panose="020B0604020202020204" pitchFamily="34" charset="0"/>
                <a:cs typeface="Arial" panose="020B0604020202020204" pitchFamily="34" charset="0"/>
              </a:rPr>
              <a:t>Optimizacija (Adam)</a:t>
            </a:r>
          </a:p>
          <a:p>
            <a:endParaRPr lang="hr-HR" dirty="0">
              <a:latin typeface="Arial" panose="020B0604020202020204" pitchFamily="34" charset="0"/>
              <a:cs typeface="Arial" panose="020B0604020202020204" pitchFamily="34" charset="0"/>
            </a:endParaRPr>
          </a:p>
          <a:p>
            <a:endParaRPr lang="hr-HR"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E290BF1-7BB8-F9E4-18FD-E1268FD4F7B0}"/>
              </a:ext>
            </a:extLst>
          </p:cNvPr>
          <p:cNvSpPr>
            <a:spLocks noGrp="1"/>
          </p:cNvSpPr>
          <p:nvPr>
            <p:ph type="sldNum" sz="quarter" idx="12"/>
          </p:nvPr>
        </p:nvSpPr>
        <p:spPr>
          <a:xfrm>
            <a:off x="11562347" y="6428170"/>
            <a:ext cx="629653" cy="429830"/>
          </a:xfrm>
        </p:spPr>
        <p:txBody>
          <a:bodyPr/>
          <a:lstStyle/>
          <a:p>
            <a:pPr algn="ctr"/>
            <a:r>
              <a:rPr lang="hr-HR" sz="1600" dirty="0">
                <a:solidFill>
                  <a:schemeClr val="tx1"/>
                </a:solidFill>
              </a:rPr>
              <a:t>3</a:t>
            </a:r>
            <a:endParaRPr lang="en-US" sz="1600" dirty="0">
              <a:solidFill>
                <a:schemeClr val="tx1"/>
              </a:solidFill>
            </a:endParaRPr>
          </a:p>
        </p:txBody>
      </p:sp>
      <p:pic>
        <p:nvPicPr>
          <p:cNvPr id="6" name="Picture 5" descr="Diagram&#10;&#10;Description automatically generated with medium confidence">
            <a:extLst>
              <a:ext uri="{FF2B5EF4-FFF2-40B4-BE49-F238E27FC236}">
                <a16:creationId xmlns:a16="http://schemas.microsoft.com/office/drawing/2014/main" id="{B3EB77C3-BEC2-E879-AAD7-ECAFDC694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932" y="4882845"/>
            <a:ext cx="3222959" cy="1458134"/>
          </a:xfrm>
          <a:prstGeom prst="rect">
            <a:avLst/>
          </a:prstGeom>
        </p:spPr>
      </p:pic>
      <p:pic>
        <p:nvPicPr>
          <p:cNvPr id="8" name="Picture 7" descr="Overfitting and underfitting">
            <a:extLst>
              <a:ext uri="{FF2B5EF4-FFF2-40B4-BE49-F238E27FC236}">
                <a16:creationId xmlns:a16="http://schemas.microsoft.com/office/drawing/2014/main" id="{925D0589-F160-8880-4065-CE87D297C7A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6814" y="2619258"/>
            <a:ext cx="3660742" cy="1463908"/>
          </a:xfrm>
          <a:prstGeom prst="rect">
            <a:avLst/>
          </a:prstGeom>
          <a:noFill/>
          <a:ln>
            <a:noFill/>
          </a:ln>
        </p:spPr>
      </p:pic>
      <p:pic>
        <p:nvPicPr>
          <p:cNvPr id="1028" name="Picture 4">
            <a:extLst>
              <a:ext uri="{FF2B5EF4-FFF2-40B4-BE49-F238E27FC236}">
                <a16:creationId xmlns:a16="http://schemas.microsoft.com/office/drawing/2014/main" id="{67A89ADF-FA7C-C984-B5CA-43B8447E1F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0646" y="3005750"/>
            <a:ext cx="3432892" cy="3335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8504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8E03-929F-BF38-09DD-7B15FCE52330}"/>
              </a:ext>
            </a:extLst>
          </p:cNvPr>
          <p:cNvSpPr>
            <a:spLocks noGrp="1"/>
          </p:cNvSpPr>
          <p:nvPr>
            <p:ph type="title"/>
          </p:nvPr>
        </p:nvSpPr>
        <p:spPr/>
        <p:txBody>
          <a:bodyPr>
            <a:normAutofit/>
          </a:bodyPr>
          <a:lstStyle/>
          <a:p>
            <a:r>
              <a:rPr lang="hr-HR" spc="0" dirty="0">
                <a:solidFill>
                  <a:schemeClr val="bg1"/>
                </a:solidFill>
                <a:latin typeface="Arial" panose="020B0604020202020204" pitchFamily="34" charset="0"/>
                <a:cs typeface="Arial" panose="020B0604020202020204" pitchFamily="34" charset="0"/>
              </a:rPr>
              <a:t>LSTM</a:t>
            </a:r>
          </a:p>
        </p:txBody>
      </p:sp>
      <p:pic>
        <p:nvPicPr>
          <p:cNvPr id="5" name="Picture 4">
            <a:extLst>
              <a:ext uri="{FF2B5EF4-FFF2-40B4-BE49-F238E27FC236}">
                <a16:creationId xmlns:a16="http://schemas.microsoft.com/office/drawing/2014/main" id="{BAF88A70-8AEE-63B9-21F5-4DF6A66548F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0062" y="2289412"/>
            <a:ext cx="4574241" cy="2279175"/>
          </a:xfrm>
          <a:prstGeom prst="rect">
            <a:avLst/>
          </a:prstGeom>
          <a:noFill/>
          <a:ln>
            <a:noFill/>
          </a:ln>
        </p:spPr>
      </p:pic>
      <p:pic>
        <p:nvPicPr>
          <p:cNvPr id="6" name="Picture 5" descr="Diagram&#10;&#10;Description automatically generated">
            <a:extLst>
              <a:ext uri="{FF2B5EF4-FFF2-40B4-BE49-F238E27FC236}">
                <a16:creationId xmlns:a16="http://schemas.microsoft.com/office/drawing/2014/main" id="{A367A763-75ED-9E79-4EA6-30A59CF81436}"/>
              </a:ext>
            </a:extLst>
          </p:cNvPr>
          <p:cNvPicPr>
            <a:picLocks noChangeAspect="1"/>
          </p:cNvPicPr>
          <p:nvPr/>
        </p:nvPicPr>
        <p:blipFill rotWithShape="1">
          <a:blip r:embed="rId4">
            <a:extLst>
              <a:ext uri="{28A0092B-C50C-407E-A947-70E740481C1C}">
                <a14:useLocalDpi xmlns:a14="http://schemas.microsoft.com/office/drawing/2010/main" val="0"/>
              </a:ext>
            </a:extLst>
          </a:blip>
          <a:srcRect r="8641"/>
          <a:stretch/>
        </p:blipFill>
        <p:spPr bwMode="auto">
          <a:xfrm>
            <a:off x="6277699" y="1168170"/>
            <a:ext cx="5097780" cy="4272280"/>
          </a:xfrm>
          <a:prstGeom prst="rect">
            <a:avLst/>
          </a:prstGeom>
          <a:noFill/>
          <a:ln>
            <a:noFill/>
          </a:ln>
          <a:extLst>
            <a:ext uri="{53640926-AAD7-44D8-BBD7-CCE9431645EC}">
              <a14:shadowObscured xmlns:a14="http://schemas.microsoft.com/office/drawing/2010/main"/>
            </a:ext>
          </a:extLst>
        </p:spPr>
      </p:pic>
      <p:sp>
        <p:nvSpPr>
          <p:cNvPr id="7" name="Slide Number Placeholder 3">
            <a:extLst>
              <a:ext uri="{FF2B5EF4-FFF2-40B4-BE49-F238E27FC236}">
                <a16:creationId xmlns:a16="http://schemas.microsoft.com/office/drawing/2014/main" id="{7DB6E34E-E9D6-4739-ED9B-5287A70CE523}"/>
              </a:ext>
            </a:extLst>
          </p:cNvPr>
          <p:cNvSpPr txBox="1">
            <a:spLocks/>
          </p:cNvSpPr>
          <p:nvPr/>
        </p:nvSpPr>
        <p:spPr>
          <a:xfrm>
            <a:off x="11562347" y="6428170"/>
            <a:ext cx="629653" cy="429830"/>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hr-HR" sz="1600" dirty="0">
                <a:solidFill>
                  <a:schemeClr val="bg1"/>
                </a:solidFill>
              </a:rPr>
              <a:t>4</a:t>
            </a:r>
            <a:endParaRPr lang="en-US" sz="1600" dirty="0">
              <a:solidFill>
                <a:schemeClr val="bg1"/>
              </a:solidFill>
            </a:endParaRPr>
          </a:p>
        </p:txBody>
      </p:sp>
    </p:spTree>
    <p:extLst>
      <p:ext uri="{BB962C8B-B14F-4D97-AF65-F5344CB8AC3E}">
        <p14:creationId xmlns:p14="http://schemas.microsoft.com/office/powerpoint/2010/main" val="3458995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8E03-929F-BF38-09DD-7B15FCE52330}"/>
              </a:ext>
            </a:extLst>
          </p:cNvPr>
          <p:cNvSpPr>
            <a:spLocks noGrp="1"/>
          </p:cNvSpPr>
          <p:nvPr>
            <p:ph type="title"/>
          </p:nvPr>
        </p:nvSpPr>
        <p:spPr/>
        <p:txBody>
          <a:bodyPr>
            <a:normAutofit/>
          </a:bodyPr>
          <a:lstStyle/>
          <a:p>
            <a:r>
              <a:rPr lang="hr-HR" spc="0" dirty="0">
                <a:solidFill>
                  <a:schemeClr val="bg1"/>
                </a:solidFill>
                <a:latin typeface="Arial" panose="020B0604020202020204" pitchFamily="34" charset="0"/>
                <a:cs typeface="Arial" panose="020B0604020202020204" pitchFamily="34" charset="0"/>
              </a:rPr>
              <a:t>Izgradnja modela neuronske mreže</a:t>
            </a:r>
          </a:p>
        </p:txBody>
      </p:sp>
      <p:sp>
        <p:nvSpPr>
          <p:cNvPr id="7" name="Slide Number Placeholder 3">
            <a:extLst>
              <a:ext uri="{FF2B5EF4-FFF2-40B4-BE49-F238E27FC236}">
                <a16:creationId xmlns:a16="http://schemas.microsoft.com/office/drawing/2014/main" id="{4CDB0999-D93F-693F-96C1-0CE4B553E321}"/>
              </a:ext>
            </a:extLst>
          </p:cNvPr>
          <p:cNvSpPr txBox="1">
            <a:spLocks/>
          </p:cNvSpPr>
          <p:nvPr/>
        </p:nvSpPr>
        <p:spPr>
          <a:xfrm>
            <a:off x="11562347" y="6428170"/>
            <a:ext cx="629653" cy="429830"/>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hr-HR" sz="1600" dirty="0">
                <a:solidFill>
                  <a:schemeClr val="bg1"/>
                </a:solidFill>
              </a:rPr>
              <a:t>5</a:t>
            </a:r>
            <a:endParaRPr lang="en-US" sz="1600" dirty="0">
              <a:solidFill>
                <a:schemeClr val="bg1"/>
              </a:solidFill>
            </a:endParaRPr>
          </a:p>
        </p:txBody>
      </p:sp>
      <p:sp>
        <p:nvSpPr>
          <p:cNvPr id="8" name="TextBox 7">
            <a:extLst>
              <a:ext uri="{FF2B5EF4-FFF2-40B4-BE49-F238E27FC236}">
                <a16:creationId xmlns:a16="http://schemas.microsoft.com/office/drawing/2014/main" id="{0E92945B-8800-3A2D-0A79-FC750EBA7E92}"/>
              </a:ext>
            </a:extLst>
          </p:cNvPr>
          <p:cNvSpPr txBox="1"/>
          <p:nvPr/>
        </p:nvSpPr>
        <p:spPr>
          <a:xfrm>
            <a:off x="1141413" y="1879686"/>
            <a:ext cx="6106562" cy="2382127"/>
          </a:xfrm>
          <a:prstGeom prst="rect">
            <a:avLst/>
          </a:prstGeom>
          <a:noFill/>
        </p:spPr>
        <p:txBody>
          <a:bodyPr wrap="square">
            <a:spAutoFit/>
          </a:bodyPr>
          <a:lstStyle/>
          <a:p>
            <a:pPr algn="just">
              <a:lnSpc>
                <a:spcPct val="150000"/>
              </a:lnSpc>
              <a:spcBef>
                <a:spcPts val="600"/>
              </a:spcBef>
              <a:spcAft>
                <a:spcPts val="300"/>
              </a:spcAft>
            </a:pPr>
            <a:r>
              <a:rPr lang="hr-HR" sz="20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Pythonove</a:t>
            </a:r>
            <a:r>
              <a:rPr lang="hr-HR"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hr-HR"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biblioteke koje se koriste u radu su:</a:t>
            </a:r>
          </a:p>
          <a:p>
            <a:pPr marL="1600200" lvl="3" indent="-228600">
              <a:lnSpc>
                <a:spcPct val="150000"/>
              </a:lnSpc>
              <a:buFont typeface="Symbol" panose="05050102010706020507" pitchFamily="18" charset="2"/>
              <a:buChar char=""/>
              <a:tabLst>
                <a:tab pos="1828800" algn="l"/>
              </a:tabLst>
            </a:pPr>
            <a:r>
              <a:rPr lang="hr-HR" sz="2000" i="1"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numpy</a:t>
            </a:r>
            <a:endParaRPr lang="hr-HR"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1600200" lvl="3" indent="-228600">
              <a:lnSpc>
                <a:spcPct val="150000"/>
              </a:lnSpc>
              <a:buFont typeface="Symbol" panose="05050102010706020507" pitchFamily="18" charset="2"/>
              <a:buChar char=""/>
              <a:tabLst>
                <a:tab pos="1828800" algn="l"/>
              </a:tabLst>
            </a:pPr>
            <a:r>
              <a:rPr lang="hr-HR" sz="2000" i="1"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pandas</a:t>
            </a:r>
            <a:endParaRPr lang="hr-HR"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1600200" lvl="3" indent="-228600">
              <a:lnSpc>
                <a:spcPct val="150000"/>
              </a:lnSpc>
              <a:buFont typeface="Symbol" panose="05050102010706020507" pitchFamily="18" charset="2"/>
              <a:buChar char=""/>
              <a:tabLst>
                <a:tab pos="1828800" algn="l"/>
              </a:tabLst>
            </a:pPr>
            <a:r>
              <a:rPr lang="hr-HR" sz="2000" i="1"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sklearn</a:t>
            </a:r>
            <a:endParaRPr lang="hr-HR"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1600200" lvl="3" indent="-228600">
              <a:lnSpc>
                <a:spcPct val="150000"/>
              </a:lnSpc>
              <a:buFont typeface="Symbol" panose="05050102010706020507" pitchFamily="18" charset="2"/>
              <a:buChar char=""/>
              <a:tabLst>
                <a:tab pos="1828800" algn="l"/>
              </a:tabLst>
            </a:pPr>
            <a:r>
              <a:rPr lang="hr-HR" sz="2000" i="1"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tensorflow</a:t>
            </a:r>
            <a:r>
              <a:rPr lang="hr-HR"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hr-HR" sz="2000" i="1"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keras</a:t>
            </a:r>
            <a:r>
              <a:rPr lang="hr-HR"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endParaRPr lang="hr-HR"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692250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8E03-929F-BF38-09DD-7B15FCE52330}"/>
              </a:ext>
            </a:extLst>
          </p:cNvPr>
          <p:cNvSpPr>
            <a:spLocks noGrp="1"/>
          </p:cNvSpPr>
          <p:nvPr>
            <p:ph type="title"/>
          </p:nvPr>
        </p:nvSpPr>
        <p:spPr/>
        <p:txBody>
          <a:bodyPr>
            <a:normAutofit/>
          </a:bodyPr>
          <a:lstStyle/>
          <a:p>
            <a:r>
              <a:rPr lang="hr-HR" spc="0" dirty="0">
                <a:solidFill>
                  <a:schemeClr val="bg1"/>
                </a:solidFill>
                <a:latin typeface="Arial" panose="020B0604020202020204" pitchFamily="34" charset="0"/>
                <a:cs typeface="Arial" panose="020B0604020202020204" pitchFamily="34" charset="0"/>
              </a:rPr>
              <a:t>Izgradnja modela neuronske mreže</a:t>
            </a:r>
          </a:p>
        </p:txBody>
      </p:sp>
      <p:sp>
        <p:nvSpPr>
          <p:cNvPr id="7" name="Slide Number Placeholder 3">
            <a:extLst>
              <a:ext uri="{FF2B5EF4-FFF2-40B4-BE49-F238E27FC236}">
                <a16:creationId xmlns:a16="http://schemas.microsoft.com/office/drawing/2014/main" id="{4CDB0999-D93F-693F-96C1-0CE4B553E321}"/>
              </a:ext>
            </a:extLst>
          </p:cNvPr>
          <p:cNvSpPr txBox="1">
            <a:spLocks/>
          </p:cNvSpPr>
          <p:nvPr/>
        </p:nvSpPr>
        <p:spPr>
          <a:xfrm>
            <a:off x="11562347" y="6428170"/>
            <a:ext cx="629653" cy="429830"/>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hr-HR" sz="1600" dirty="0">
                <a:solidFill>
                  <a:schemeClr val="bg1"/>
                </a:solidFill>
              </a:rPr>
              <a:t>6</a:t>
            </a:r>
            <a:endParaRPr lang="en-US" sz="1600" dirty="0">
              <a:solidFill>
                <a:schemeClr val="bg1"/>
              </a:solidFill>
            </a:endParaRPr>
          </a:p>
        </p:txBody>
      </p:sp>
      <p:pic>
        <p:nvPicPr>
          <p:cNvPr id="4" name="Picture 3" descr="Diagram&#10;&#10;Description automatically generated">
            <a:extLst>
              <a:ext uri="{FF2B5EF4-FFF2-40B4-BE49-F238E27FC236}">
                <a16:creationId xmlns:a16="http://schemas.microsoft.com/office/drawing/2014/main" id="{1B835F46-E314-B8F2-E202-C6F263B900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1736" y="1843819"/>
            <a:ext cx="2013585" cy="4142105"/>
          </a:xfrm>
          <a:prstGeom prst="rect">
            <a:avLst/>
          </a:prstGeom>
          <a:noFill/>
          <a:ln>
            <a:noFill/>
          </a:ln>
        </p:spPr>
      </p:pic>
      <p:sp>
        <p:nvSpPr>
          <p:cNvPr id="6" name="TextBox 5">
            <a:extLst>
              <a:ext uri="{FF2B5EF4-FFF2-40B4-BE49-F238E27FC236}">
                <a16:creationId xmlns:a16="http://schemas.microsoft.com/office/drawing/2014/main" id="{1852FA86-84DA-CB13-1BC8-F127B6E98BB2}"/>
              </a:ext>
            </a:extLst>
          </p:cNvPr>
          <p:cNvSpPr txBox="1"/>
          <p:nvPr/>
        </p:nvSpPr>
        <p:spPr>
          <a:xfrm>
            <a:off x="1083376" y="1943179"/>
            <a:ext cx="8419046" cy="3620222"/>
          </a:xfrm>
          <a:prstGeom prst="rect">
            <a:avLst/>
          </a:prstGeom>
          <a:noFill/>
        </p:spPr>
        <p:txBody>
          <a:bodyPr wrap="square">
            <a:spAutoFit/>
          </a:bodyPr>
          <a:lstStyle/>
          <a:p>
            <a:pPr marL="914400" indent="-1094740">
              <a:lnSpc>
                <a:spcPct val="150000"/>
              </a:lnSpc>
            </a:pP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(1)model = </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Sequential</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a:t>
            </a:r>
          </a:p>
          <a:p>
            <a:pPr marL="914400" indent="-1094740">
              <a:lnSpc>
                <a:spcPct val="150000"/>
              </a:lnSpc>
            </a:pP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(2)LSTM(</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units</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=50, </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return_sequences</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input_shape</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x_train.shape</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[1], 1)),</a:t>
            </a:r>
          </a:p>
          <a:p>
            <a:pPr marL="914400" indent="-1094740">
              <a:lnSpc>
                <a:spcPct val="150000"/>
              </a:lnSpc>
            </a:pP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(3)</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Dropout</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(0.2),</a:t>
            </a:r>
          </a:p>
          <a:p>
            <a:pPr marL="914400" indent="-1094740">
              <a:lnSpc>
                <a:spcPct val="150000"/>
              </a:lnSpc>
            </a:pP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(4)LSTM(</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units</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=50, </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return_sequences</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a:t>
            </a:r>
          </a:p>
          <a:p>
            <a:pPr marL="914400" indent="-1094740">
              <a:lnSpc>
                <a:spcPct val="150000"/>
              </a:lnSpc>
            </a:pP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(5)</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Dropout</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(0.2),</a:t>
            </a:r>
          </a:p>
          <a:p>
            <a:pPr marL="914400" indent="-1094740">
              <a:lnSpc>
                <a:spcPct val="150000"/>
              </a:lnSpc>
            </a:pP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(6)LSTM(</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units</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=50),</a:t>
            </a:r>
          </a:p>
          <a:p>
            <a:pPr marL="914400" indent="-1094740">
              <a:lnSpc>
                <a:spcPct val="150000"/>
              </a:lnSpc>
            </a:pP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(7)</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Dropout</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(0.2),</a:t>
            </a:r>
          </a:p>
          <a:p>
            <a:pPr marL="914400" indent="-1094740">
              <a:lnSpc>
                <a:spcPct val="150000"/>
              </a:lnSpc>
            </a:pP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(8)</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Dense</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units</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=1)</a:t>
            </a:r>
          </a:p>
          <a:p>
            <a:pPr marL="914400" indent="-1094740">
              <a:lnSpc>
                <a:spcPct val="150000"/>
              </a:lnSpc>
            </a:pP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a:t>
            </a:r>
          </a:p>
          <a:p>
            <a:pPr marL="914400" indent="-1094740">
              <a:lnSpc>
                <a:spcPct val="150000"/>
              </a:lnSpc>
            </a:pP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(9)</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model.compile</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optimizer</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adam</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loss</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mean_squared_error</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a:t>
            </a:r>
          </a:p>
          <a:p>
            <a:pPr marL="914400" indent="-1094740">
              <a:lnSpc>
                <a:spcPct val="150000"/>
              </a:lnSpc>
            </a:pP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(10)</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model.fit</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x_train</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y_train</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epochs</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epochs</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batch_size</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batch_size</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88725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8E03-929F-BF38-09DD-7B15FCE52330}"/>
              </a:ext>
            </a:extLst>
          </p:cNvPr>
          <p:cNvSpPr>
            <a:spLocks noGrp="1"/>
          </p:cNvSpPr>
          <p:nvPr>
            <p:ph type="title"/>
          </p:nvPr>
        </p:nvSpPr>
        <p:spPr>
          <a:xfrm>
            <a:off x="1343765" y="388320"/>
            <a:ext cx="9905998" cy="1478570"/>
          </a:xfrm>
        </p:spPr>
        <p:txBody>
          <a:bodyPr>
            <a:normAutofit/>
          </a:bodyPr>
          <a:lstStyle/>
          <a:p>
            <a:r>
              <a:rPr lang="hr-HR" dirty="0">
                <a:solidFill>
                  <a:schemeClr val="bg1"/>
                </a:solidFill>
                <a:latin typeface="Arial" panose="020B0604020202020204" pitchFamily="34" charset="0"/>
                <a:cs typeface="Arial" panose="020B0604020202020204" pitchFamily="34" charset="0"/>
              </a:rPr>
              <a:t>Ulaz</a:t>
            </a:r>
            <a:endParaRPr lang="hr-HR" spc="0" dirty="0">
              <a:solidFill>
                <a:schemeClr val="bg1"/>
              </a:solidFill>
              <a:latin typeface="Arial" panose="020B0604020202020204" pitchFamily="34" charset="0"/>
              <a:cs typeface="Arial" panose="020B0604020202020204" pitchFamily="34" charset="0"/>
            </a:endParaRPr>
          </a:p>
        </p:txBody>
      </p:sp>
      <p:sp>
        <p:nvSpPr>
          <p:cNvPr id="6" name="Slide Number Placeholder 3">
            <a:extLst>
              <a:ext uri="{FF2B5EF4-FFF2-40B4-BE49-F238E27FC236}">
                <a16:creationId xmlns:a16="http://schemas.microsoft.com/office/drawing/2014/main" id="{387451AD-69FE-4C27-7D7C-8873F5898834}"/>
              </a:ext>
            </a:extLst>
          </p:cNvPr>
          <p:cNvSpPr txBox="1">
            <a:spLocks/>
          </p:cNvSpPr>
          <p:nvPr/>
        </p:nvSpPr>
        <p:spPr>
          <a:xfrm>
            <a:off x="11562347" y="6428170"/>
            <a:ext cx="629653" cy="429830"/>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hr-HR" sz="1600" dirty="0">
                <a:solidFill>
                  <a:schemeClr val="bg1"/>
                </a:solidFill>
              </a:rPr>
              <a:t>7</a:t>
            </a:r>
            <a:endParaRPr lang="en-US" sz="1600" dirty="0">
              <a:solidFill>
                <a:schemeClr val="bg1"/>
              </a:solidFill>
            </a:endParaRPr>
          </a:p>
        </p:txBody>
      </p:sp>
      <p:sp>
        <p:nvSpPr>
          <p:cNvPr id="7" name="TextBox 6">
            <a:extLst>
              <a:ext uri="{FF2B5EF4-FFF2-40B4-BE49-F238E27FC236}">
                <a16:creationId xmlns:a16="http://schemas.microsoft.com/office/drawing/2014/main" id="{CEB10556-4B5E-296A-8103-CF38F21A2186}"/>
              </a:ext>
            </a:extLst>
          </p:cNvPr>
          <p:cNvSpPr txBox="1"/>
          <p:nvPr/>
        </p:nvSpPr>
        <p:spPr>
          <a:xfrm>
            <a:off x="1861697" y="1783533"/>
            <a:ext cx="8848552" cy="3943387"/>
          </a:xfrm>
          <a:prstGeom prst="rect">
            <a:avLst/>
          </a:prstGeom>
          <a:noFill/>
        </p:spPr>
        <p:txBody>
          <a:bodyPr wrap="square">
            <a:spAutoFit/>
          </a:bodyPr>
          <a:lstStyle/>
          <a:p>
            <a:pPr marL="914400" indent="-1094740">
              <a:lnSpc>
                <a:spcPct val="150000"/>
              </a:lnSpc>
            </a:pP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hr-HR"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Date</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High</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Low</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Open  	    Close     </a:t>
            </a:r>
            <a:r>
              <a:rPr lang="hr-HR" sz="1400"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Volume</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hr-HR" sz="1400" b="1" dirty="0" err="1">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Adj</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hr-HR"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Close</a:t>
            </a:r>
          </a:p>
          <a:p>
            <a:pPr marL="914400" indent="-1094740">
              <a:lnSpc>
                <a:spcPct val="150000"/>
              </a:lnSpc>
            </a:pPr>
            <a:r>
              <a:rPr lang="hr-HR"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2012-05-18</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45.000000  38.000000  42.049999  38.230000  573576400  </a:t>
            </a:r>
            <a:r>
              <a:rPr lang="hr-HR"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38.230000</a:t>
            </a:r>
          </a:p>
          <a:p>
            <a:pPr marL="914400" indent="-1094740">
              <a:lnSpc>
                <a:spcPct val="150000"/>
              </a:lnSpc>
            </a:pPr>
            <a:r>
              <a:rPr lang="hr-HR"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2012-05-21</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36.660000  33.000000  36.529999  34.029999  168192700  </a:t>
            </a:r>
            <a:r>
              <a:rPr lang="hr-HR"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34.029999</a:t>
            </a:r>
          </a:p>
          <a:p>
            <a:pPr marL="914400" indent="-1094740">
              <a:lnSpc>
                <a:spcPct val="150000"/>
              </a:lnSpc>
            </a:pPr>
            <a:r>
              <a:rPr lang="hr-HR"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2012-05-22</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33.590000  30.940001  32.610001  31.000000  101786600  </a:t>
            </a:r>
            <a:r>
              <a:rPr lang="hr-HR"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31.000000</a:t>
            </a:r>
          </a:p>
          <a:p>
            <a:pPr marL="914400" indent="-1094740">
              <a:lnSpc>
                <a:spcPct val="150000"/>
              </a:lnSpc>
            </a:pPr>
            <a:r>
              <a:rPr lang="hr-HR"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2012-05-23</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32.500000  31.360001  31.370001  32.000000  73600000   </a:t>
            </a:r>
            <a:r>
              <a:rPr lang="hr-HR"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32.000000</a:t>
            </a:r>
          </a:p>
          <a:p>
            <a:pPr marL="914400" indent="-1094740">
              <a:lnSpc>
                <a:spcPct val="150000"/>
              </a:lnSpc>
            </a:pPr>
            <a:r>
              <a:rPr lang="hr-HR"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2012-05-24</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33.209999  31.770000  32.950001  33.029999  50237200   </a:t>
            </a:r>
            <a:r>
              <a:rPr lang="hr-HR"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33.029999</a:t>
            </a:r>
          </a:p>
          <a:p>
            <a:pPr marL="914400" indent="-1094740">
              <a:lnSpc>
                <a:spcPct val="150000"/>
              </a:lnSpc>
            </a:pP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        ...        ...        ...       ...         ...</a:t>
            </a:r>
          </a:p>
          <a:p>
            <a:pPr marL="914400" indent="-1094740">
              <a:lnSpc>
                <a:spcPct val="150000"/>
              </a:lnSpc>
            </a:pPr>
            <a:r>
              <a:rPr lang="hr-HR"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2019-12-24</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206.789993 205.000000 206.300003 205.119995  6046300   </a:t>
            </a:r>
            <a:r>
              <a:rPr lang="hr-HR"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205.119995</a:t>
            </a:r>
          </a:p>
          <a:p>
            <a:pPr marL="914400" indent="-1094740">
              <a:lnSpc>
                <a:spcPct val="150000"/>
              </a:lnSpc>
            </a:pPr>
            <a:r>
              <a:rPr lang="hr-HR"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2019-12-26</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207.820007 205.309998 205.570007 207.789993  9350700   </a:t>
            </a:r>
            <a:r>
              <a:rPr lang="hr-HR"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207.789993</a:t>
            </a:r>
          </a:p>
          <a:p>
            <a:pPr marL="914400" indent="-1094740">
              <a:lnSpc>
                <a:spcPct val="150000"/>
              </a:lnSpc>
            </a:pPr>
            <a:r>
              <a:rPr lang="hr-HR"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2019-12-27</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208.929993 206.589996 208.669998 208.100006  10284200  </a:t>
            </a:r>
            <a:r>
              <a:rPr lang="hr-HR"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208.100006</a:t>
            </a:r>
          </a:p>
          <a:p>
            <a:pPr marL="914400" indent="-1094740">
              <a:lnSpc>
                <a:spcPct val="150000"/>
              </a:lnSpc>
            </a:pPr>
            <a:r>
              <a:rPr lang="hr-HR"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2019-12-30</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207.899994 203.899994 207.860001 204.410004  10524300  </a:t>
            </a:r>
            <a:r>
              <a:rPr lang="hr-HR"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204.410004</a:t>
            </a:r>
          </a:p>
          <a:p>
            <a:pPr marL="914400" indent="-1094740">
              <a:lnSpc>
                <a:spcPct val="150000"/>
              </a:lnSpc>
            </a:pPr>
            <a:r>
              <a:rPr lang="hr-HR"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2019-12-31</a:t>
            </a:r>
            <a:r>
              <a:rPr lang="hr-HR" sz="1400"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205.559998 203.600006 204.000000 205.250000  8953500   </a:t>
            </a:r>
            <a:r>
              <a:rPr lang="hr-HR"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205.250000</a:t>
            </a:r>
          </a:p>
        </p:txBody>
      </p:sp>
    </p:spTree>
    <p:extLst>
      <p:ext uri="{BB962C8B-B14F-4D97-AF65-F5344CB8AC3E}">
        <p14:creationId xmlns:p14="http://schemas.microsoft.com/office/powerpoint/2010/main" val="381796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8E03-929F-BF38-09DD-7B15FCE52330}"/>
              </a:ext>
            </a:extLst>
          </p:cNvPr>
          <p:cNvSpPr>
            <a:spLocks noGrp="1"/>
          </p:cNvSpPr>
          <p:nvPr>
            <p:ph type="title"/>
          </p:nvPr>
        </p:nvSpPr>
        <p:spPr>
          <a:xfrm>
            <a:off x="1144589" y="388320"/>
            <a:ext cx="9905998" cy="1478570"/>
          </a:xfrm>
        </p:spPr>
        <p:txBody>
          <a:bodyPr>
            <a:normAutofit/>
          </a:bodyPr>
          <a:lstStyle/>
          <a:p>
            <a:r>
              <a:rPr lang="hr-HR" dirty="0">
                <a:solidFill>
                  <a:schemeClr val="bg1"/>
                </a:solidFill>
                <a:latin typeface="Arial" panose="020B0604020202020204" pitchFamily="34" charset="0"/>
                <a:cs typeface="Arial" panose="020B0604020202020204" pitchFamily="34" charset="0"/>
              </a:rPr>
              <a:t>Ulaz, Prava cijena, predviđanje, Apsolutna pogreška</a:t>
            </a:r>
            <a:endParaRPr lang="hr-HR" spc="0"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57D494E-85E5-89C1-69E0-7BFDAA2FCC1A}"/>
              </a:ext>
            </a:extLst>
          </p:cNvPr>
          <p:cNvSpPr txBox="1"/>
          <p:nvPr/>
        </p:nvSpPr>
        <p:spPr>
          <a:xfrm>
            <a:off x="1757048" y="1785410"/>
            <a:ext cx="7883304" cy="4991110"/>
          </a:xfrm>
          <a:prstGeom prst="rect">
            <a:avLst/>
          </a:prstGeom>
          <a:noFill/>
        </p:spPr>
        <p:txBody>
          <a:bodyPr wrap="square">
            <a:spAutoFit/>
          </a:bodyPr>
          <a:lstStyle/>
          <a:p>
            <a:pPr algn="just">
              <a:spcAft>
                <a:spcPts val="1000"/>
              </a:spcAft>
            </a:pPr>
            <a:r>
              <a:rPr lang="hr-HR" sz="1200" i="0" dirty="0">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Input -&gt; [[205.1199951171875],[207.78999328613284],[208.1000061035156],</a:t>
            </a:r>
            <a:br>
              <a:rPr lang="hr-HR" sz="1200" i="0" dirty="0">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br>
            <a:r>
              <a:rPr lang="hr-HR" sz="1200" i="0" dirty="0">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[204.41000366210935], [205.25000000000003]]</a:t>
            </a:r>
            <a:endParaRPr lang="hr-HR" sz="1200" i="1" dirty="0">
              <a:solidFill>
                <a:srgbClr val="44546A"/>
              </a:solidFill>
              <a:effectLst/>
              <a:latin typeface="Times New Roman" panose="02020603050405020304" pitchFamily="18" charset="0"/>
              <a:ea typeface="Times New Roman" panose="02020603050405020304" pitchFamily="18" charset="0"/>
            </a:endParaRPr>
          </a:p>
          <a:p>
            <a:pPr algn="just">
              <a:spcAft>
                <a:spcPts val="1000"/>
              </a:spcAft>
            </a:pPr>
            <a:r>
              <a:rPr lang="hr-HR" sz="1200" i="0" dirty="0" err="1">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Prediction</a:t>
            </a:r>
            <a:r>
              <a:rPr lang="hr-HR" sz="1200" i="0" dirty="0">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 -&gt; 205.48651123046875</a:t>
            </a:r>
            <a:endParaRPr lang="hr-HR" sz="1200" i="1" dirty="0">
              <a:solidFill>
                <a:srgbClr val="44546A"/>
              </a:solidFill>
              <a:effectLst/>
              <a:latin typeface="Times New Roman" panose="02020603050405020304" pitchFamily="18" charset="0"/>
              <a:ea typeface="Times New Roman" panose="02020603050405020304" pitchFamily="18" charset="0"/>
            </a:endParaRPr>
          </a:p>
          <a:p>
            <a:pPr algn="just">
              <a:spcAft>
                <a:spcPts val="1000"/>
              </a:spcAft>
            </a:pPr>
            <a:r>
              <a:rPr lang="hr-HR" sz="1200" i="0" dirty="0">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Real </a:t>
            </a:r>
            <a:r>
              <a:rPr lang="hr-HR" sz="1200" i="0" dirty="0" err="1">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value</a:t>
            </a:r>
            <a:r>
              <a:rPr lang="hr-HR" sz="1200" i="0" dirty="0">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 -&gt; 209.77999877929688</a:t>
            </a:r>
            <a:endParaRPr lang="hr-HR" sz="1200" i="1" dirty="0">
              <a:solidFill>
                <a:srgbClr val="44546A"/>
              </a:solidFill>
              <a:effectLst/>
              <a:latin typeface="Times New Roman" panose="02020603050405020304" pitchFamily="18" charset="0"/>
              <a:ea typeface="Times New Roman" panose="02020603050405020304" pitchFamily="18" charset="0"/>
            </a:endParaRPr>
          </a:p>
          <a:p>
            <a:pPr algn="just">
              <a:spcAft>
                <a:spcPts val="1000"/>
              </a:spcAft>
            </a:pPr>
            <a:r>
              <a:rPr lang="hr-HR" sz="1200" i="0" dirty="0" err="1">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Absolute</a:t>
            </a:r>
            <a:r>
              <a:rPr lang="hr-HR" sz="1200" i="0" dirty="0">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hr-HR" sz="1200" i="0" dirty="0" err="1">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Error</a:t>
            </a:r>
            <a:r>
              <a:rPr lang="hr-HR" sz="1200" i="0" dirty="0">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 -&gt; 4.293487548828125</a:t>
            </a:r>
            <a:endParaRPr lang="hr-HR" sz="1200" i="1" dirty="0">
              <a:solidFill>
                <a:srgbClr val="44546A"/>
              </a:solidFill>
              <a:effectLst/>
              <a:latin typeface="Times New Roman" panose="02020603050405020304" pitchFamily="18" charset="0"/>
              <a:ea typeface="Times New Roman" panose="02020603050405020304" pitchFamily="18" charset="0"/>
            </a:endParaRPr>
          </a:p>
          <a:p>
            <a:pPr algn="just">
              <a:spcAft>
                <a:spcPts val="1000"/>
              </a:spcAft>
            </a:pPr>
            <a:r>
              <a:rPr lang="hr-HR" sz="1200" i="0" dirty="0">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hr-HR" sz="1200" i="1" dirty="0">
              <a:solidFill>
                <a:srgbClr val="44546A"/>
              </a:solidFill>
              <a:effectLst/>
              <a:latin typeface="Times New Roman" panose="02020603050405020304" pitchFamily="18" charset="0"/>
              <a:ea typeface="Times New Roman" panose="02020603050405020304" pitchFamily="18" charset="0"/>
            </a:endParaRPr>
          </a:p>
          <a:p>
            <a:pPr algn="just">
              <a:spcAft>
                <a:spcPts val="1000"/>
              </a:spcAft>
            </a:pPr>
            <a:r>
              <a:rPr lang="hr-HR" sz="1200" i="0" dirty="0">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Input -&gt; [[207.78999328613284], [208.1000061035156], [204.41000366210935], [205.25000000000003], [209.7799987792969]]</a:t>
            </a:r>
            <a:endParaRPr lang="hr-HR" sz="1200" i="1" dirty="0">
              <a:solidFill>
                <a:srgbClr val="44546A"/>
              </a:solidFill>
              <a:effectLst/>
              <a:latin typeface="Times New Roman" panose="02020603050405020304" pitchFamily="18" charset="0"/>
              <a:ea typeface="Times New Roman" panose="02020603050405020304" pitchFamily="18" charset="0"/>
            </a:endParaRPr>
          </a:p>
          <a:p>
            <a:pPr algn="just">
              <a:spcAft>
                <a:spcPts val="1000"/>
              </a:spcAft>
            </a:pPr>
            <a:r>
              <a:rPr lang="hr-HR" sz="1200" i="0" dirty="0" err="1">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Prediction</a:t>
            </a:r>
            <a:r>
              <a:rPr lang="hr-HR" sz="1200" i="0" dirty="0">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 -&gt; 206.10516357421875</a:t>
            </a:r>
            <a:endParaRPr lang="hr-HR" sz="1200" i="1" dirty="0">
              <a:solidFill>
                <a:srgbClr val="44546A"/>
              </a:solidFill>
              <a:effectLst/>
              <a:latin typeface="Times New Roman" panose="02020603050405020304" pitchFamily="18" charset="0"/>
              <a:ea typeface="Times New Roman" panose="02020603050405020304" pitchFamily="18" charset="0"/>
            </a:endParaRPr>
          </a:p>
          <a:p>
            <a:pPr algn="just">
              <a:spcAft>
                <a:spcPts val="1000"/>
              </a:spcAft>
            </a:pPr>
            <a:r>
              <a:rPr lang="hr-HR" sz="1200" i="0" dirty="0">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Real </a:t>
            </a:r>
            <a:r>
              <a:rPr lang="hr-HR" sz="1200" i="0" dirty="0" err="1">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value</a:t>
            </a:r>
            <a:r>
              <a:rPr lang="hr-HR" sz="1200" i="0" dirty="0">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 -&gt; 208.6699981689453</a:t>
            </a:r>
            <a:endParaRPr lang="hr-HR" sz="1200" i="1" dirty="0">
              <a:solidFill>
                <a:srgbClr val="44546A"/>
              </a:solidFill>
              <a:effectLst/>
              <a:latin typeface="Times New Roman" panose="02020603050405020304" pitchFamily="18" charset="0"/>
              <a:ea typeface="Times New Roman" panose="02020603050405020304" pitchFamily="18" charset="0"/>
            </a:endParaRPr>
          </a:p>
          <a:p>
            <a:pPr algn="just">
              <a:spcAft>
                <a:spcPts val="1000"/>
              </a:spcAft>
            </a:pPr>
            <a:r>
              <a:rPr lang="hr-HR" sz="1200" i="0" dirty="0" err="1">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Absolute</a:t>
            </a:r>
            <a:r>
              <a:rPr lang="hr-HR" sz="1200" i="0" dirty="0">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hr-HR" sz="1200" i="0" dirty="0" err="1">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Error</a:t>
            </a:r>
            <a:r>
              <a:rPr lang="hr-HR" sz="1200" i="0" dirty="0">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 -&gt; 2.5648345947265625</a:t>
            </a:r>
            <a:endParaRPr lang="hr-HR" sz="1200" i="1" dirty="0">
              <a:solidFill>
                <a:srgbClr val="44546A"/>
              </a:solidFill>
              <a:effectLst/>
              <a:latin typeface="Times New Roman" panose="02020603050405020304" pitchFamily="18" charset="0"/>
              <a:ea typeface="Times New Roman" panose="02020603050405020304" pitchFamily="18" charset="0"/>
            </a:endParaRPr>
          </a:p>
          <a:p>
            <a:pPr algn="ctr">
              <a:spcAft>
                <a:spcPts val="1000"/>
              </a:spcAft>
            </a:pPr>
            <a:r>
              <a:rPr lang="hr-HR" sz="1800" i="0" dirty="0">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hr-HR" sz="1600" i="1" dirty="0">
              <a:solidFill>
                <a:srgbClr val="44546A"/>
              </a:solidFill>
              <a:effectLst/>
              <a:latin typeface="Times New Roman" panose="02020603050405020304" pitchFamily="18" charset="0"/>
              <a:ea typeface="Times New Roman" panose="02020603050405020304" pitchFamily="18" charset="0"/>
            </a:endParaRPr>
          </a:p>
          <a:p>
            <a:pPr algn="just">
              <a:spcAft>
                <a:spcPts val="1000"/>
              </a:spcAft>
            </a:pPr>
            <a:r>
              <a:rPr lang="hr-HR" sz="1200" i="0" dirty="0">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Input -&gt; [[208.1000061035156], [204.41000366210935], [205.25000000000003], [209.7799987792969],[208.6699981689453]]</a:t>
            </a:r>
            <a:endParaRPr lang="hr-HR" sz="1200" i="1" dirty="0">
              <a:solidFill>
                <a:srgbClr val="44546A"/>
              </a:solidFill>
              <a:effectLst/>
              <a:latin typeface="Times New Roman" panose="02020603050405020304" pitchFamily="18" charset="0"/>
              <a:ea typeface="Times New Roman" panose="02020603050405020304" pitchFamily="18" charset="0"/>
            </a:endParaRPr>
          </a:p>
          <a:p>
            <a:pPr algn="just">
              <a:spcAft>
                <a:spcPts val="1000"/>
              </a:spcAft>
            </a:pPr>
            <a:r>
              <a:rPr lang="hr-HR" sz="1200" i="0" dirty="0" err="1">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Prediction</a:t>
            </a:r>
            <a:r>
              <a:rPr lang="hr-HR" sz="1200" i="0" dirty="0">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 -&gt; 205.7769012451172</a:t>
            </a:r>
            <a:endParaRPr lang="hr-HR" sz="1200" i="1" dirty="0">
              <a:solidFill>
                <a:srgbClr val="44546A"/>
              </a:solidFill>
              <a:effectLst/>
              <a:latin typeface="Times New Roman" panose="02020603050405020304" pitchFamily="18" charset="0"/>
              <a:ea typeface="Times New Roman" panose="02020603050405020304" pitchFamily="18" charset="0"/>
            </a:endParaRPr>
          </a:p>
          <a:p>
            <a:pPr algn="just">
              <a:spcAft>
                <a:spcPts val="1000"/>
              </a:spcAft>
            </a:pPr>
            <a:r>
              <a:rPr lang="hr-HR" sz="1200" i="0" dirty="0">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Real </a:t>
            </a:r>
            <a:r>
              <a:rPr lang="hr-HR" sz="1200" i="0" dirty="0" err="1">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value</a:t>
            </a:r>
            <a:r>
              <a:rPr lang="hr-HR" sz="1200" i="0" dirty="0">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 -&gt; 212.60000610351562</a:t>
            </a:r>
            <a:endParaRPr lang="hr-HR" sz="1200" i="1" dirty="0">
              <a:solidFill>
                <a:srgbClr val="44546A"/>
              </a:solidFill>
              <a:effectLst/>
              <a:latin typeface="Times New Roman" panose="02020603050405020304" pitchFamily="18" charset="0"/>
              <a:ea typeface="Times New Roman" panose="02020603050405020304" pitchFamily="18" charset="0"/>
            </a:endParaRPr>
          </a:p>
          <a:p>
            <a:pPr algn="just">
              <a:spcAft>
                <a:spcPts val="1000"/>
              </a:spcAft>
            </a:pPr>
            <a:r>
              <a:rPr lang="hr-HR" sz="1200" i="0" dirty="0" err="1">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Absolute</a:t>
            </a:r>
            <a:r>
              <a:rPr lang="hr-HR" sz="1200" i="0" dirty="0">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hr-HR" sz="1200" i="0" dirty="0" err="1">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Error</a:t>
            </a:r>
            <a:r>
              <a:rPr lang="hr-HR" sz="1200" i="0" dirty="0">
                <a:solidFill>
                  <a:srgbClr val="44546A"/>
                </a:solidFill>
                <a:effectLst/>
                <a:latin typeface="Courier New" panose="02070309020205020404" pitchFamily="49" charset="0"/>
                <a:ea typeface="Times New Roman" panose="02020603050405020304" pitchFamily="18" charset="0"/>
                <a:cs typeface="Times New Roman" panose="02020603050405020304" pitchFamily="18" charset="0"/>
              </a:rPr>
              <a:t> -&gt; 6.8231048583984375</a:t>
            </a:r>
            <a:endParaRPr lang="hr-HR" sz="1200" i="1" dirty="0">
              <a:solidFill>
                <a:srgbClr val="44546A"/>
              </a:solidFill>
              <a:effectLst/>
              <a:latin typeface="Times New Roman" panose="02020603050405020304" pitchFamily="18" charset="0"/>
              <a:ea typeface="Times New Roman" panose="02020603050405020304" pitchFamily="18" charset="0"/>
            </a:endParaRPr>
          </a:p>
        </p:txBody>
      </p:sp>
      <p:sp>
        <p:nvSpPr>
          <p:cNvPr id="6" name="Slide Number Placeholder 3">
            <a:extLst>
              <a:ext uri="{FF2B5EF4-FFF2-40B4-BE49-F238E27FC236}">
                <a16:creationId xmlns:a16="http://schemas.microsoft.com/office/drawing/2014/main" id="{387451AD-69FE-4C27-7D7C-8873F5898834}"/>
              </a:ext>
            </a:extLst>
          </p:cNvPr>
          <p:cNvSpPr txBox="1">
            <a:spLocks/>
          </p:cNvSpPr>
          <p:nvPr/>
        </p:nvSpPr>
        <p:spPr>
          <a:xfrm>
            <a:off x="11562347" y="6428170"/>
            <a:ext cx="629653" cy="429830"/>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hr-HR" sz="1600" dirty="0">
                <a:solidFill>
                  <a:schemeClr val="bg1"/>
                </a:solidFill>
              </a:rPr>
              <a:t>8</a:t>
            </a:r>
            <a:endParaRPr lang="en-US" sz="1600" dirty="0">
              <a:solidFill>
                <a:schemeClr val="bg1"/>
              </a:solidFill>
            </a:endParaRPr>
          </a:p>
        </p:txBody>
      </p:sp>
    </p:spTree>
    <p:extLst>
      <p:ext uri="{BB962C8B-B14F-4D97-AF65-F5344CB8AC3E}">
        <p14:creationId xmlns:p14="http://schemas.microsoft.com/office/powerpoint/2010/main" val="316299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1057</TotalTime>
  <Words>1180</Words>
  <Application>Microsoft Office PowerPoint</Application>
  <PresentationFormat>Widescreen</PresentationFormat>
  <Paragraphs>129</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Courier New</vt:lpstr>
      <vt:lpstr>Symbol</vt:lpstr>
      <vt:lpstr>Times New Roman</vt:lpstr>
      <vt:lpstr>Tw Cen MT</vt:lpstr>
      <vt:lpstr>Circuit</vt:lpstr>
      <vt:lpstr>PReDVIĐANJE KRETANJA TRŽIšta dionica neuronskim mrežama</vt:lpstr>
      <vt:lpstr>Strojno Učenje</vt:lpstr>
      <vt:lpstr>Umjetne neuronske mreže</vt:lpstr>
      <vt:lpstr>Učenje neuronske mreže</vt:lpstr>
      <vt:lpstr>LSTM</vt:lpstr>
      <vt:lpstr>Izgradnja modela neuronske mreže</vt:lpstr>
      <vt:lpstr>Izgradnja modela neuronske mreže</vt:lpstr>
      <vt:lpstr>Ulaz</vt:lpstr>
      <vt:lpstr>Ulaz, Prava cijena, predviđanje, Apsolutna pogreška</vt:lpstr>
      <vt:lpstr>Parametri modela</vt:lpstr>
      <vt:lpstr>Rezultati</vt:lpstr>
      <vt:lpstr>Rezultati</vt:lpstr>
      <vt:lpstr>Rezultati (Batch_size)</vt:lpstr>
      <vt:lpstr>Rezultati (timestep)</vt:lpstr>
      <vt:lpstr>Rezultati (epochs)</vt:lpstr>
      <vt:lpstr>Rezultati</vt:lpstr>
      <vt:lpstr>Zaključak  I  Što dalje?</vt:lpstr>
      <vt:lpstr>HVALA!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PReDVIĐANJE KRETANJA TRŽIšta dionica neuronskim mrežama</dc:title>
  <dc:creator>Dario Pavlović</dc:creator>
  <cp:lastModifiedBy>Dario Pavlović</cp:lastModifiedBy>
  <cp:revision>63</cp:revision>
  <dcterms:created xsi:type="dcterms:W3CDTF">2022-06-27T22:32:30Z</dcterms:created>
  <dcterms:modified xsi:type="dcterms:W3CDTF">2022-07-05T22:45:45Z</dcterms:modified>
</cp:coreProperties>
</file>