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58" r:id="rId6"/>
    <p:sldId id="264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9AC8D-0A35-4993-A6C7-6F3EAE83E744}" type="datetimeFigureOut">
              <a:rPr lang="hr-HR" smtClean="0"/>
              <a:t>4.7.2022.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E4E5-DEF0-425F-B246-2112215672D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331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Vrste strojnog učenja, nadzirano je ono gdje mi prilikom učenja dajemo ciljno rješenje, </a:t>
            </a:r>
            <a:r>
              <a:rPr lang="hr-HR" dirty="0" err="1"/>
              <a:t>neneadzirano</a:t>
            </a:r>
            <a:r>
              <a:rPr lang="hr-HR" dirty="0"/>
              <a:t> je bez ciljnog rješenja, podržano učenje je gdje definiramo agenta i okolinu, te oni jedni druge </a:t>
            </a:r>
            <a:r>
              <a:rPr lang="hr-HR" dirty="0" err="1"/>
              <a:t>feedaju</a:t>
            </a:r>
            <a:r>
              <a:rPr lang="hr-HR" dirty="0"/>
              <a:t> sa informacijama, agent o akcijama koje poduzima (at), a okolina svoje stanje, te </a:t>
            </a:r>
            <a:r>
              <a:rPr lang="hr-HR" dirty="0" err="1"/>
              <a:t>preadje</a:t>
            </a:r>
            <a:r>
              <a:rPr lang="hr-HR" dirty="0"/>
              <a:t> nagradu agentu.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E4E5-DEF0-425F-B246-2112215672D0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523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Primjer jednog neurona, odnosno </a:t>
            </a:r>
            <a:r>
              <a:rPr lang="hr-HR" dirty="0" err="1"/>
              <a:t>perceptrona</a:t>
            </a:r>
            <a:r>
              <a:rPr lang="hr-HR" dirty="0"/>
              <a:t>, sa ulazima, njihovim težinama, </a:t>
            </a:r>
            <a:r>
              <a:rPr lang="hr-HR" dirty="0" err="1"/>
              <a:t>biasom</a:t>
            </a:r>
            <a:r>
              <a:rPr lang="hr-HR" dirty="0"/>
              <a:t>(pomakom) i aktivacijskom funkcijom. Kao aktivacijske </a:t>
            </a:r>
            <a:r>
              <a:rPr lang="hr-HR" dirty="0" err="1"/>
              <a:t>funckije</a:t>
            </a:r>
            <a:r>
              <a:rPr lang="hr-HR" dirty="0"/>
              <a:t> imamo </a:t>
            </a:r>
            <a:r>
              <a:rPr lang="hr-HR" dirty="0" err="1"/>
              <a:t>step</a:t>
            </a:r>
            <a:r>
              <a:rPr lang="hr-HR" dirty="0"/>
              <a:t>(</a:t>
            </a:r>
            <a:r>
              <a:rPr lang="hr-HR" dirty="0" err="1"/>
              <a:t>bool</a:t>
            </a:r>
            <a:r>
              <a:rPr lang="hr-HR" dirty="0"/>
              <a:t> funkcije), </a:t>
            </a:r>
            <a:r>
              <a:rPr lang="hr-HR" dirty="0" err="1"/>
              <a:t>ReLU</a:t>
            </a:r>
            <a:r>
              <a:rPr lang="hr-HR" dirty="0"/>
              <a:t>(</a:t>
            </a:r>
            <a:r>
              <a:rPr lang="hr-HR" dirty="0" err="1"/>
              <a:t>max</a:t>
            </a:r>
            <a:r>
              <a:rPr lang="hr-HR" dirty="0"/>
              <a:t>(0,net)), </a:t>
            </a:r>
            <a:r>
              <a:rPr lang="hr-HR" dirty="0" err="1"/>
              <a:t>tanh</a:t>
            </a:r>
            <a:r>
              <a:rPr lang="hr-HR" dirty="0"/>
              <a:t> i </a:t>
            </a:r>
            <a:r>
              <a:rPr lang="hr-HR" dirty="0" err="1"/>
              <a:t>sigmoidna</a:t>
            </a:r>
            <a:r>
              <a:rPr lang="hr-HR" dirty="0"/>
              <a:t> funkcija(koje se interno koriste u LSTM ćeliji). Povratne neuronske mreže koristimo uglavnom za predviđanje time-</a:t>
            </a:r>
            <a:r>
              <a:rPr lang="hr-HR" dirty="0" err="1"/>
              <a:t>series</a:t>
            </a:r>
            <a:r>
              <a:rPr lang="hr-HR" dirty="0"/>
              <a:t> (slijeda u vremenu), </a:t>
            </a:r>
            <a:r>
              <a:rPr lang="hr-HR" dirty="0" err="1"/>
              <a:t>konvolucijske</a:t>
            </a:r>
            <a:r>
              <a:rPr lang="hr-HR" dirty="0"/>
              <a:t> mreže su prilagođene za vizualne podatke poput slika.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E4E5-DEF0-425F-B246-2112215672D0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0418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Učenje neuronske mreže – nadzirano, gdje je ulaz sljedeći. Prije samog učenja bitna nam je podjela skupa podataka na skup za učenje i treniranje (</a:t>
            </a:r>
            <a:r>
              <a:rPr lang="hr-HR" dirty="0" err="1"/>
              <a:t>overfitting</a:t>
            </a:r>
            <a:r>
              <a:rPr lang="hr-HR" dirty="0"/>
              <a:t> razlozi). Prilikom učenja za funkciju gubitka koristimo </a:t>
            </a:r>
            <a:r>
              <a:rPr lang="hr-HR" dirty="0" err="1"/>
              <a:t>Mean</a:t>
            </a:r>
            <a:r>
              <a:rPr lang="hr-HR" dirty="0"/>
              <a:t> </a:t>
            </a:r>
            <a:r>
              <a:rPr lang="hr-HR" dirty="0" err="1"/>
              <a:t>squared</a:t>
            </a:r>
            <a:r>
              <a:rPr lang="hr-HR" dirty="0"/>
              <a:t> </a:t>
            </a:r>
            <a:r>
              <a:rPr lang="hr-HR" dirty="0" err="1"/>
              <a:t>error</a:t>
            </a:r>
            <a:r>
              <a:rPr lang="hr-HR" dirty="0"/>
              <a:t> ili srednju kvadratnu pogrešku koju propagiramo unazad da namjestimo težine u mreži koristeći optimizacijski algoritam Adam.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E4E5-DEF0-425F-B246-2112215672D0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939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LSTM je podvrsta povratnih neuronskih mreža koja rješava problem kratkotrajne memorije običnih povratnih mreža. LSTM za razliku od običnog </a:t>
            </a:r>
            <a:r>
              <a:rPr lang="hr-HR" dirty="0" err="1"/>
              <a:t>perceptrona</a:t>
            </a:r>
            <a:r>
              <a:rPr lang="hr-HR" dirty="0"/>
              <a:t> sadrži par dodatnih parametara poput ulaza memorije prethodne ćelije, ulaz izlaza prethodne ćelije, te izlaznih ekvivalenti trenutne ćelije. Interno koristi </a:t>
            </a:r>
            <a:r>
              <a:rPr lang="hr-HR" dirty="0" err="1"/>
              <a:t>sigmoidnu</a:t>
            </a:r>
            <a:r>
              <a:rPr lang="hr-HR" dirty="0"/>
              <a:t> i </a:t>
            </a:r>
            <a:r>
              <a:rPr lang="hr-HR" dirty="0" err="1"/>
              <a:t>tanh</a:t>
            </a:r>
            <a:r>
              <a:rPr lang="hr-HR" dirty="0"/>
              <a:t> aktivacijsku funkciju.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E4E5-DEF0-425F-B246-2112215672D0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434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Numpy</a:t>
            </a:r>
            <a:r>
              <a:rPr lang="hr-HR" dirty="0"/>
              <a:t> za </a:t>
            </a:r>
            <a:r>
              <a:rPr lang="hr-HR" dirty="0" err="1"/>
              <a:t>vektoriziranje</a:t>
            </a:r>
            <a:r>
              <a:rPr lang="hr-HR" dirty="0"/>
              <a:t> ulaza i izlaza u model, </a:t>
            </a:r>
            <a:r>
              <a:rPr lang="hr-HR" dirty="0" err="1"/>
              <a:t>pandas</a:t>
            </a:r>
            <a:r>
              <a:rPr lang="hr-HR" dirty="0"/>
              <a:t> prilikom obrade podataka, </a:t>
            </a:r>
            <a:r>
              <a:rPr lang="hr-HR" dirty="0" err="1"/>
              <a:t>sklearn</a:t>
            </a:r>
            <a:r>
              <a:rPr lang="hr-HR" dirty="0"/>
              <a:t> za </a:t>
            </a:r>
            <a:r>
              <a:rPr lang="hr-HR" dirty="0" err="1"/>
              <a:t>minmax</a:t>
            </a:r>
            <a:r>
              <a:rPr lang="hr-HR" dirty="0"/>
              <a:t> </a:t>
            </a:r>
            <a:r>
              <a:rPr lang="hr-HR" dirty="0" err="1"/>
              <a:t>scaler</a:t>
            </a:r>
            <a:r>
              <a:rPr lang="hr-HR" dirty="0"/>
              <a:t> i </a:t>
            </a:r>
            <a:r>
              <a:rPr lang="hr-HR" dirty="0" err="1"/>
              <a:t>tensorflow</a:t>
            </a:r>
            <a:r>
              <a:rPr lang="hr-HR" dirty="0"/>
              <a:t> za izgradnju samog modela.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E4E5-DEF0-425F-B246-2112215672D0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6851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Izgled mreže, cilj je da mi koristimo određeni broj dana unazad da bi odredili jedan dan.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E4E5-DEF0-425F-B246-2112215672D0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033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Ulaz </a:t>
            </a:r>
            <a:r>
              <a:rPr lang="hr-HR" dirty="0" err="1"/>
              <a:t>dataframe</a:t>
            </a:r>
            <a:r>
              <a:rPr lang="hr-HR" dirty="0"/>
              <a:t>. Kao vrijednosti uzimamo </a:t>
            </a:r>
            <a:r>
              <a:rPr lang="hr-HR" dirty="0" err="1"/>
              <a:t>adj</a:t>
            </a:r>
            <a:r>
              <a:rPr lang="hr-HR" dirty="0"/>
              <a:t> </a:t>
            </a:r>
            <a:r>
              <a:rPr lang="hr-HR" dirty="0" err="1"/>
              <a:t>close</a:t>
            </a:r>
            <a:r>
              <a:rPr lang="hr-HR"/>
              <a:t> i datume.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E4E5-DEF0-425F-B246-2112215672D0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606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Ulaz su cijene prethodnih 5 dana, primjer predviđanja, prave cijene i pogreške.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E4E5-DEF0-425F-B246-2112215672D0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1687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E4E5-DEF0-425F-B246-2112215672D0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372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387C735-D39C-4538-8D1E-09880C9425CA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8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956-ECF9-4EE9-B455-F6327AEA3B26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24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956-ECF9-4EE9-B455-F6327AEA3B26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05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956-ECF9-4EE9-B455-F6327AEA3B26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83680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956-ECF9-4EE9-B455-F6327AEA3B26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693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956-ECF9-4EE9-B455-F6327AEA3B26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71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956-ECF9-4EE9-B455-F6327AEA3B26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0850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A5B7-6099-4F4D-B8C5-6CC0717BF85A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A62E-75E4-4033-B161-6FC77022C31B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F1D8-27C2-44DA-ADCA-B89E0C92F3E6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3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A7E-0EE7-48A1-A73D-65126F8C0C29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2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CA50-CE8F-4FCD-9F43-B0F54D1823AC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2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A55B-811B-4040-876B-B37F66ED4392}" type="datetime1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4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4E16-698F-46AE-A872-B8543C63A85B}" type="datetime1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A804-268A-4E63-93A7-3CA04B4FFF2B}" type="datetime1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9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FC5D-8987-462D-B7E1-41C0322BAA5A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6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4951-B59E-47DA-8B95-F82E6343A7CF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CE956-ECF9-4EE9-B455-F6327AEA3B26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59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with network pattern">
            <a:extLst>
              <a:ext uri="{FF2B5EF4-FFF2-40B4-BE49-F238E27FC236}">
                <a16:creationId xmlns:a16="http://schemas.microsoft.com/office/drawing/2014/main" id="{7D657796-1A71-91FB-7EAC-17BE2E7EA9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219" b="719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532A14-AF40-C79B-D62A-351E3805E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523999"/>
            <a:ext cx="7620000" cy="1905001"/>
          </a:xfrm>
        </p:spPr>
        <p:txBody>
          <a:bodyPr>
            <a:noAutofit/>
          </a:bodyPr>
          <a:lstStyle/>
          <a:p>
            <a:pPr algn="ctr"/>
            <a:r>
              <a:rPr lang="hr-HR" sz="3600" spc="3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PReDVIĐANJE</a:t>
            </a:r>
            <a:r>
              <a:rPr lang="hr-HR" sz="3600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KRETANJA </a:t>
            </a:r>
            <a:r>
              <a:rPr lang="hr-HR" sz="3600" spc="3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TRŽIšta</a:t>
            </a:r>
            <a:r>
              <a:rPr lang="hr-HR" sz="3600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dionica neuronskim mrežama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9FF01-67A6-42C1-A591-9CAA588F5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1612" y="4161329"/>
            <a:ext cx="7714388" cy="1172672"/>
          </a:xfrm>
        </p:spPr>
        <p:txBody>
          <a:bodyPr>
            <a:normAutofit/>
          </a:bodyPr>
          <a:lstStyle/>
          <a:p>
            <a:pPr algn="ctr"/>
            <a:r>
              <a:rPr lang="hr-H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Dario Pavlović</a:t>
            </a:r>
            <a:br>
              <a:rPr lang="hr-H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 prof. dr. sc. Domagoj Jakobović</a:t>
            </a:r>
          </a:p>
        </p:txBody>
      </p:sp>
    </p:spTree>
    <p:extLst>
      <p:ext uri="{BB962C8B-B14F-4D97-AF65-F5344CB8AC3E}">
        <p14:creationId xmlns:p14="http://schemas.microsoft.com/office/powerpoint/2010/main" val="360286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8E03-929F-BF38-09DD-7B15FCE5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88320"/>
            <a:ext cx="9905998" cy="1478570"/>
          </a:xfrm>
        </p:spPr>
        <p:txBody>
          <a:bodyPr>
            <a:normAutofit/>
          </a:bodyPr>
          <a:lstStyle/>
          <a:p>
            <a:r>
              <a:rPr lang="hr-HR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Rezultati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87451AD-69FE-4C27-7D7C-8873F5898834}"/>
              </a:ext>
            </a:extLst>
          </p:cNvPr>
          <p:cNvSpPr txBox="1">
            <a:spLocks/>
          </p:cNvSpPr>
          <p:nvPr/>
        </p:nvSpPr>
        <p:spPr>
          <a:xfrm>
            <a:off x="11562347" y="6428170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1600" dirty="0">
                <a:solidFill>
                  <a:schemeClr val="bg1"/>
                </a:solidFill>
              </a:rPr>
              <a:t>6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6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8E03-929F-BF38-09DD-7B15FCE5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pc="0" dirty="0">
                <a:latin typeface="Arial" panose="020B0604020202020204" pitchFamily="34" charset="0"/>
                <a:cs typeface="Arial" panose="020B0604020202020204" pitchFamily="34" charset="0"/>
              </a:rPr>
              <a:t>Strojno Učenje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20C4-2AAA-B56F-D81A-F02652AA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Nadzirano učenje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Nenadzirano učenje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Podržano učenje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0BF1-7BB8-F9E4-18FD-E1268FD4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pPr algn="ctr"/>
            <a:r>
              <a:rPr lang="hr-HR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Artificial Intelligence, Machine Learning, and Deep Learning: Same context,  Different concepts - Master Intelligence Economique et Stratégies  Compétitives">
            <a:extLst>
              <a:ext uri="{FF2B5EF4-FFF2-40B4-BE49-F238E27FC236}">
                <a16:creationId xmlns:a16="http://schemas.microsoft.com/office/drawing/2014/main" id="{F77DFCD8-1927-287A-9E59-0F12CCBD5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826" y="2013876"/>
            <a:ext cx="6517064" cy="379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629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8E03-929F-BF38-09DD-7B15FCE5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pc="0" dirty="0">
                <a:latin typeface="Arial" panose="020B0604020202020204" pitchFamily="34" charset="0"/>
                <a:cs typeface="Arial" panose="020B0604020202020204" pitchFamily="34" charset="0"/>
              </a:rPr>
              <a:t>Umjetne neuronske mreže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20C4-2AAA-B56F-D81A-F02652AA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4579"/>
            <a:ext cx="7240588" cy="380494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Iako neuronske mreže možemo podijelite na dosta načina, ugrubo ih dijelimo na: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Jednoslojne mreže bez povratnih veza (engl. 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single-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layer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feedforward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networks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Višeslojne mreže bez povratnih veza (engl. 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layer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feedforward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networks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Povratne neuronske mreže (engl.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recurrent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networks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RNN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hr-H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Konvolucijske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neuronske mreže (engl.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networks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CNN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0BF1-7BB8-F9E4-18FD-E1268FD4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pPr algn="ctr"/>
            <a:r>
              <a:rPr lang="hr-HR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 descr="What are Recurrent Neural Networks? | IBM">
            <a:extLst>
              <a:ext uri="{FF2B5EF4-FFF2-40B4-BE49-F238E27FC236}">
                <a16:creationId xmlns:a16="http://schemas.microsoft.com/office/drawing/2014/main" id="{BE0025FF-DB7C-710C-BAA9-27B8DC98E3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85" y="4680585"/>
            <a:ext cx="4050665" cy="2294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4A4A407-37F5-40FA-854D-02BF65D9F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127" y="1046157"/>
            <a:ext cx="5250873" cy="2704307"/>
          </a:xfrm>
          <a:prstGeom prst="rect">
            <a:avLst/>
          </a:prstGeom>
        </p:spPr>
      </p:pic>
      <p:pic>
        <p:nvPicPr>
          <p:cNvPr id="7" name="Graphic 8">
            <a:extLst>
              <a:ext uri="{FF2B5EF4-FFF2-40B4-BE49-F238E27FC236}">
                <a16:creationId xmlns:a16="http://schemas.microsoft.com/office/drawing/2014/main" id="{2D5FF193-FA8E-9AE9-529D-03E8F12DB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3622" y="4482407"/>
            <a:ext cx="5038725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6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8E03-929F-BF38-09DD-7B15FCE5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Učenje neuronske mreže</a:t>
            </a:r>
            <a:endParaRPr lang="hr-HR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20C4-2AAA-B56F-D81A-F02652AA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638" y="2097089"/>
            <a:ext cx="9825246" cy="4243890"/>
          </a:xfrm>
        </p:spPr>
        <p:txBody>
          <a:bodyPr>
            <a:normAutofit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Ulaz – par (x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hr-HR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), x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- podaci o primjeru,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hr-HR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– ciljna vrijednost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Unakrsna provjera (80/20)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Funkcija gubitka (Srednja kvadratna pogreška)</a:t>
            </a:r>
          </a:p>
          <a:p>
            <a:pPr marL="0" indent="0">
              <a:buNone/>
            </a:pP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Optimizacija (Adam)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0BF1-7BB8-F9E4-18FD-E1268FD4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pPr algn="ctr"/>
            <a:r>
              <a:rPr lang="hr-HR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3EB77C3-BEC2-E879-AAD7-ECAFDC694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932" y="4882845"/>
            <a:ext cx="3222959" cy="1458134"/>
          </a:xfrm>
          <a:prstGeom prst="rect">
            <a:avLst/>
          </a:prstGeom>
        </p:spPr>
      </p:pic>
      <p:pic>
        <p:nvPicPr>
          <p:cNvPr id="8" name="Picture 7" descr="Overfitting and underfitting">
            <a:extLst>
              <a:ext uri="{FF2B5EF4-FFF2-40B4-BE49-F238E27FC236}">
                <a16:creationId xmlns:a16="http://schemas.microsoft.com/office/drawing/2014/main" id="{925D0589-F160-8880-4065-CE87D297C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14" y="2619258"/>
            <a:ext cx="3660742" cy="1463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A89ADF-FA7C-C984-B5CA-43B8447E1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646" y="3005750"/>
            <a:ext cx="3432892" cy="333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850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8E03-929F-BF38-09DD-7B15FCE5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88A70-8AEE-63B9-21F5-4DF6A6654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62" y="2289412"/>
            <a:ext cx="4574241" cy="22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367A763-75ED-9E79-4EA6-30A59CF814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1"/>
          <a:stretch/>
        </p:blipFill>
        <p:spPr bwMode="auto">
          <a:xfrm>
            <a:off x="6277699" y="1168170"/>
            <a:ext cx="5097780" cy="42722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DB6E34E-E9D6-4739-ED9B-5287A70CE523}"/>
              </a:ext>
            </a:extLst>
          </p:cNvPr>
          <p:cNvSpPr txBox="1">
            <a:spLocks/>
          </p:cNvSpPr>
          <p:nvPr/>
        </p:nvSpPr>
        <p:spPr>
          <a:xfrm>
            <a:off x="11562347" y="6428170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1600" dirty="0">
                <a:solidFill>
                  <a:schemeClr val="bg1"/>
                </a:solidFill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9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8E03-929F-BF38-09DD-7B15FCE5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Izgradnja modela neuronske mreže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CDB0999-D93F-693F-96C1-0CE4B553E321}"/>
              </a:ext>
            </a:extLst>
          </p:cNvPr>
          <p:cNvSpPr txBox="1">
            <a:spLocks/>
          </p:cNvSpPr>
          <p:nvPr/>
        </p:nvSpPr>
        <p:spPr>
          <a:xfrm>
            <a:off x="11562347" y="6428170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1600" dirty="0">
                <a:solidFill>
                  <a:schemeClr val="bg1"/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2945B-8800-3A2D-0A79-FC750EBA7E92}"/>
              </a:ext>
            </a:extLst>
          </p:cNvPr>
          <p:cNvSpPr txBox="1"/>
          <p:nvPr/>
        </p:nvSpPr>
        <p:spPr>
          <a:xfrm>
            <a:off x="1141413" y="1879686"/>
            <a:ext cx="6106562" cy="2382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hr-H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Pythonove</a:t>
            </a:r>
            <a:r>
              <a:rPr lang="hr-HR" sz="20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r-H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biblioteke koje se koriste u radu su:</a:t>
            </a:r>
          </a:p>
          <a:p>
            <a:pPr marL="1600200" lvl="3" indent="-2286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828800" algn="l"/>
              </a:tabLst>
            </a:pPr>
            <a:r>
              <a:rPr lang="hr-HR" sz="20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numpy</a:t>
            </a:r>
            <a:endParaRPr lang="hr-H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600200" lvl="3" indent="-2286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828800" algn="l"/>
              </a:tabLst>
            </a:pPr>
            <a:r>
              <a:rPr lang="hr-HR" sz="20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pandas</a:t>
            </a:r>
            <a:endParaRPr lang="hr-H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600200" lvl="3" indent="-2286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828800" algn="l"/>
              </a:tabLst>
            </a:pPr>
            <a:r>
              <a:rPr lang="hr-HR" sz="20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sklearn</a:t>
            </a:r>
            <a:endParaRPr lang="hr-H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600200" lvl="3" indent="-2286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828800" algn="l"/>
              </a:tabLst>
            </a:pPr>
            <a:r>
              <a:rPr lang="hr-HR" sz="20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tensorflow</a:t>
            </a:r>
            <a:r>
              <a:rPr lang="hr-HR" sz="20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hr-HR" sz="20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keras</a:t>
            </a:r>
            <a:r>
              <a:rPr lang="hr-HR" sz="20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hr-H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5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8E03-929F-BF38-09DD-7B15FCE5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Izgradnja modela neuronske mreže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CDB0999-D93F-693F-96C1-0CE4B553E321}"/>
              </a:ext>
            </a:extLst>
          </p:cNvPr>
          <p:cNvSpPr txBox="1">
            <a:spLocks/>
          </p:cNvSpPr>
          <p:nvPr/>
        </p:nvSpPr>
        <p:spPr>
          <a:xfrm>
            <a:off x="11562347" y="6428170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1600" dirty="0">
                <a:solidFill>
                  <a:schemeClr val="bg1"/>
                </a:solidFill>
              </a:rPr>
              <a:t>6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B835F46-E314-B8F2-E202-C6F263B90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736" y="1843819"/>
            <a:ext cx="2013585" cy="41421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52FA86-84DA-CB13-1BC8-F127B6E98BB2}"/>
              </a:ext>
            </a:extLst>
          </p:cNvPr>
          <p:cNvSpPr txBox="1"/>
          <p:nvPr/>
        </p:nvSpPr>
        <p:spPr>
          <a:xfrm>
            <a:off x="1083376" y="1943179"/>
            <a:ext cx="8419046" cy="3620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(1)model = 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(2)LSTM(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=50, 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return_sequences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x_train.shape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[1], 1)),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(0.2),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(4)LSTM(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=50, 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return_sequences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(0.2),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(6)LSTM(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=50),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(0.2),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])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872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8E03-929F-BF38-09DD-7B15FCE5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765" y="388320"/>
            <a:ext cx="9905998" cy="1478570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Ulaz</a:t>
            </a:r>
            <a:endParaRPr lang="hr-HR" spc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87451AD-69FE-4C27-7D7C-8873F5898834}"/>
              </a:ext>
            </a:extLst>
          </p:cNvPr>
          <p:cNvSpPr txBox="1">
            <a:spLocks/>
          </p:cNvSpPr>
          <p:nvPr/>
        </p:nvSpPr>
        <p:spPr>
          <a:xfrm>
            <a:off x="11562347" y="6428170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1600" dirty="0">
                <a:solidFill>
                  <a:schemeClr val="bg1"/>
                </a:solidFill>
              </a:rPr>
              <a:t>7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10556-4B5E-296A-8103-CF38F21A2186}"/>
              </a:ext>
            </a:extLst>
          </p:cNvPr>
          <p:cNvSpPr txBox="1"/>
          <p:nvPr/>
        </p:nvSpPr>
        <p:spPr>
          <a:xfrm>
            <a:off x="1861697" y="1783533"/>
            <a:ext cx="8848552" cy="394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Date 		  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  Open  	    Close     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r-HR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Close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2012-05-18  45.000000  38.000000  42.049999  38.230000  573576400  38.230000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2012-05-21  36.660000  33.000000  36.529999  34.029999  168192700  34.029999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2012-05-22  33.590000  30.940001  32.610001  31.000000  101786600  31.000000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2012-05-23  32.500000  31.360001  31.370001  32.000000  73600000   32.000000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2012-05-24  33.209999  31.770000  32.950001  33.029999  50237200   33.029999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            ...        ...        ...        ...       ...         ...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2019-12-24  206.789993 205.000000 206.300003 205.119995  6046300    205.119995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2019-12-26  207.820007 205.309998 205.570007 207.789993  9350700    207.789993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2019-12-27  208.929993 206.589996 208.669998 208.100006  10284200   208.100006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2019-12-30  207.899994 203.899994 207.860001 204.410004  10524300   204.410004</a:t>
            </a:r>
          </a:p>
          <a:p>
            <a:pPr marL="914400" indent="-1094740">
              <a:lnSpc>
                <a:spcPct val="150000"/>
              </a:lnSpc>
            </a:pPr>
            <a:r>
              <a:rPr lang="hr-HR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2019-12-31  205.559998 203.600006 204.000000 205.250000  8953500    205.250000</a:t>
            </a:r>
          </a:p>
        </p:txBody>
      </p:sp>
    </p:spTree>
    <p:extLst>
      <p:ext uri="{BB962C8B-B14F-4D97-AF65-F5344CB8AC3E}">
        <p14:creationId xmlns:p14="http://schemas.microsoft.com/office/powerpoint/2010/main" val="38179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8E03-929F-BF38-09DD-7B15FCE5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88320"/>
            <a:ext cx="9905998" cy="1478570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Ulaz, Prava cijena, predviđanje, Apsolutna pogreška</a:t>
            </a:r>
            <a:endParaRPr lang="hr-HR" spc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D494E-85E5-89C1-69E0-7BFDAA2FCC1A}"/>
              </a:ext>
            </a:extLst>
          </p:cNvPr>
          <p:cNvSpPr txBox="1"/>
          <p:nvPr/>
        </p:nvSpPr>
        <p:spPr>
          <a:xfrm>
            <a:off x="1757048" y="1785410"/>
            <a:ext cx="7883304" cy="4991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-&gt; [[205.1199951171875],[207.78999328613284],[208.1000061035156],</a:t>
            </a:r>
            <a:b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[204.41000366210935], [205.25000000000003]]</a:t>
            </a:r>
            <a:endParaRPr lang="hr-HR" sz="12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hr-HR" sz="1200" i="0" dirty="0" err="1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205.48651123046875</a:t>
            </a:r>
            <a:endParaRPr lang="hr-HR" sz="12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hr-HR" sz="1200" i="0" dirty="0" err="1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209.77999877929688</a:t>
            </a:r>
            <a:endParaRPr lang="hr-HR" sz="12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hr-HR" sz="1200" i="0" dirty="0" err="1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sz="1200" i="0" dirty="0" err="1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4.293487548828125</a:t>
            </a:r>
            <a:endParaRPr lang="hr-HR" sz="12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hr-HR" sz="12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-&gt; [[207.78999328613284], [208.1000061035156], [204.41000366210935], [205.25000000000003], [209.7799987792969]]</a:t>
            </a:r>
            <a:endParaRPr lang="hr-HR" sz="12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hr-HR" sz="1200" i="0" dirty="0" err="1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206.10516357421875</a:t>
            </a:r>
            <a:endParaRPr lang="hr-HR" sz="12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hr-HR" sz="1200" i="0" dirty="0" err="1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208.6699981689453</a:t>
            </a:r>
            <a:endParaRPr lang="hr-HR" sz="12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hr-HR" sz="1200" i="0" dirty="0" err="1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sz="1200" i="0" dirty="0" err="1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2.5648345947265625</a:t>
            </a:r>
            <a:endParaRPr lang="hr-HR" sz="12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hr-HR" sz="18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hr-HR" sz="16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-&gt; [[208.1000061035156], [204.41000366210935], [205.25000000000003], [209.7799987792969],[208.6699981689453]]</a:t>
            </a:r>
            <a:endParaRPr lang="hr-HR" sz="12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hr-HR" sz="1200" i="0" dirty="0" err="1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205.7769012451172</a:t>
            </a:r>
            <a:endParaRPr lang="hr-HR" sz="12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hr-HR" sz="1200" i="0" dirty="0" err="1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212.60000610351562</a:t>
            </a:r>
            <a:endParaRPr lang="hr-HR" sz="12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hr-HR" sz="1200" i="0" dirty="0" err="1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sz="1200" i="0" dirty="0" err="1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hr-HR" sz="1200" i="0" dirty="0">
                <a:solidFill>
                  <a:srgbClr val="44546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6.8231048583984375</a:t>
            </a:r>
            <a:endParaRPr lang="hr-HR" sz="12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87451AD-69FE-4C27-7D7C-8873F5898834}"/>
              </a:ext>
            </a:extLst>
          </p:cNvPr>
          <p:cNvSpPr txBox="1">
            <a:spLocks/>
          </p:cNvSpPr>
          <p:nvPr/>
        </p:nvSpPr>
        <p:spPr>
          <a:xfrm>
            <a:off x="11562347" y="6428170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1600" dirty="0">
                <a:solidFill>
                  <a:schemeClr val="bg1"/>
                </a:solidFill>
              </a:rPr>
              <a:t>8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90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852</TotalTime>
  <Words>804</Words>
  <Application>Microsoft Office PowerPoint</Application>
  <PresentationFormat>Widescreen</PresentationFormat>
  <Paragraphs>94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Times New Roman</vt:lpstr>
      <vt:lpstr>Tw Cen MT</vt:lpstr>
      <vt:lpstr>Circuit</vt:lpstr>
      <vt:lpstr>PReDVIĐANJE KRETANJA TRŽIšta dionica neuronskim mrežama</vt:lpstr>
      <vt:lpstr>Strojno Učenje</vt:lpstr>
      <vt:lpstr>Umjetne neuronske mreže</vt:lpstr>
      <vt:lpstr>Učenje neuronske mreže</vt:lpstr>
      <vt:lpstr>LSTM</vt:lpstr>
      <vt:lpstr>Izgradnja modela neuronske mreže</vt:lpstr>
      <vt:lpstr>Izgradnja modela neuronske mreže</vt:lpstr>
      <vt:lpstr>Ulaz</vt:lpstr>
      <vt:lpstr>Ulaz, Prava cijena, predviđanje, Apsolutna pogreška</vt:lpstr>
      <vt:lpstr>Rezultati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PReDVIĐANJE KRETANJA TRŽIšta dionica neuronskim mrežama</dc:title>
  <dc:creator>Dario Pavlović</dc:creator>
  <cp:lastModifiedBy>Dario Pavlović</cp:lastModifiedBy>
  <cp:revision>23</cp:revision>
  <dcterms:created xsi:type="dcterms:W3CDTF">2022-06-27T22:32:30Z</dcterms:created>
  <dcterms:modified xsi:type="dcterms:W3CDTF">2022-07-04T19:46:43Z</dcterms:modified>
</cp:coreProperties>
</file>