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1" r:id="rId5"/>
    <p:sldId id="264" r:id="rId6"/>
    <p:sldId id="265" r:id="rId7"/>
    <p:sldId id="258" r:id="rId8"/>
    <p:sldId id="259" r:id="rId9"/>
    <p:sldId id="263" r:id="rId10"/>
    <p:sldId id="260"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OOR DARGA" initials="N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8" d="100"/>
          <a:sy n="98" d="100"/>
        </p:scale>
        <p:origin x="11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commentAuthors" Target="commentAuthors.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0DE503-C903-4792-94A8-F2D0B8B5B82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5BEEEA-B159-4F69-ABBF-DC1C0D1B1B3C}"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00DE503-C903-4792-94A8-F2D0B8B5B82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5BEEEA-B159-4F69-ABBF-DC1C0D1B1B3C}"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00DE503-C903-4792-94A8-F2D0B8B5B82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5BEEEA-B159-4F69-ABBF-DC1C0D1B1B3C}" type="slidenum">
              <a:rPr lang="en-IN" smtClean="0"/>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00DE503-C903-4792-94A8-F2D0B8B5B82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5BEEEA-B159-4F69-ABBF-DC1C0D1B1B3C}"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00DE503-C903-4792-94A8-F2D0B8B5B82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5BEEEA-B159-4F69-ABBF-DC1C0D1B1B3C}"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00DE503-C903-4792-94A8-F2D0B8B5B82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5BEEEA-B159-4F69-ABBF-DC1C0D1B1B3C}"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00DE503-C903-4792-94A8-F2D0B8B5B82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5BEEEA-B159-4F69-ABBF-DC1C0D1B1B3C}"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00DE503-C903-4792-94A8-F2D0B8B5B82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5BEEEA-B159-4F69-ABBF-DC1C0D1B1B3C}"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00DE503-C903-4792-94A8-F2D0B8B5B82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5BEEEA-B159-4F69-ABBF-DC1C0D1B1B3C}"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00DE503-C903-4792-94A8-F2D0B8B5B82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5BEEEA-B159-4F69-ABBF-DC1C0D1B1B3C}"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D00DE503-C903-4792-94A8-F2D0B8B5B82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5BEEEA-B159-4F69-ABBF-DC1C0D1B1B3C}"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D00DE503-C903-4792-94A8-F2D0B8B5B82C}"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5BEEEA-B159-4F69-ABBF-DC1C0D1B1B3C}"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0DE503-C903-4792-94A8-F2D0B8B5B82C}"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5BEEEA-B159-4F69-ABBF-DC1C0D1B1B3C}"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0DE503-C903-4792-94A8-F2D0B8B5B82C}"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5BEEEA-B159-4F69-ABBF-DC1C0D1B1B3C}"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00DE503-C903-4792-94A8-F2D0B8B5B82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5BEEEA-B159-4F69-ABBF-DC1C0D1B1B3C}"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00DE503-C903-4792-94A8-F2D0B8B5B82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5BEEEA-B159-4F69-ABBF-DC1C0D1B1B3C}"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00DE503-C903-4792-94A8-F2D0B8B5B82C}" type="datetimeFigureOut">
              <a:rPr lang="en-IN" smtClean="0"/>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B5BEEEA-B159-4F69-ABBF-DC1C0D1B1B3C}"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4201" y="1051252"/>
            <a:ext cx="7766936" cy="1646302"/>
          </a:xfrm>
        </p:spPr>
        <p:txBody>
          <a:bodyPr>
            <a:normAutofit fontScale="90000"/>
          </a:bodyPr>
          <a:lstStyle/>
          <a:p>
            <a:r>
              <a:rPr lang="en-IN" dirty="0">
                <a:solidFill>
                  <a:srgbClr val="00B0F0"/>
                </a:solidFill>
              </a:rPr>
              <a:t>CYBER PHYSICAL SYSTEM</a:t>
            </a:r>
            <a:br>
              <a:rPr lang="en-IN" dirty="0">
                <a:solidFill>
                  <a:srgbClr val="00B0F0"/>
                </a:solidFill>
              </a:rPr>
            </a:br>
            <a:r>
              <a:rPr lang="en-IN" dirty="0">
                <a:solidFill>
                  <a:srgbClr val="00B0F0"/>
                </a:solidFill>
              </a:rPr>
              <a:t>DIGITAL TWIN FOR CNC</a:t>
            </a:r>
            <a:br>
              <a:rPr lang="en-IN" dirty="0">
                <a:solidFill>
                  <a:srgbClr val="00B0F0"/>
                </a:solidFill>
              </a:rPr>
            </a:br>
            <a:r>
              <a:rPr lang="en-IN" dirty="0">
                <a:solidFill>
                  <a:srgbClr val="00B0F0"/>
                </a:solidFill>
              </a:rPr>
              <a:t>TURNING</a:t>
            </a:r>
            <a:endParaRPr lang="en-IN" dirty="0">
              <a:solidFill>
                <a:srgbClr val="00B0F0"/>
              </a:solidFill>
            </a:endParaRPr>
          </a:p>
        </p:txBody>
      </p:sp>
      <p:sp>
        <p:nvSpPr>
          <p:cNvPr id="3" name="Subtitle 2"/>
          <p:cNvSpPr>
            <a:spLocks noGrp="1"/>
          </p:cNvSpPr>
          <p:nvPr>
            <p:ph type="subTitle" idx="1"/>
          </p:nvPr>
        </p:nvSpPr>
        <p:spPr>
          <a:xfrm>
            <a:off x="1077171" y="4060358"/>
            <a:ext cx="8134083" cy="1096899"/>
          </a:xfrm>
        </p:spPr>
        <p:txBody>
          <a:bodyPr>
            <a:normAutofit/>
          </a:bodyPr>
          <a:lstStyle/>
          <a:p>
            <a:r>
              <a:rPr lang="en-IN" sz="3600" dirty="0">
                <a:solidFill>
                  <a:srgbClr val="002060"/>
                </a:solidFill>
              </a:rPr>
              <a:t>- BY NOOR </a:t>
            </a:r>
            <a:endParaRPr lang="en-IN" sz="3600"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53088" y="2196100"/>
            <a:ext cx="7537141" cy="1446550"/>
          </a:xfrm>
          <a:prstGeom prst="rect">
            <a:avLst/>
          </a:prstGeom>
          <a:noFill/>
        </p:spPr>
        <p:txBody>
          <a:bodyPr wrap="square" lIns="91440" tIns="45720" rIns="91440" bIns="45720">
            <a:spAutoFit/>
          </a:bodyPr>
          <a:lstStyle/>
          <a:p>
            <a:pPr algn="ctr"/>
            <a:r>
              <a:rPr lang="en-US" sz="8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endParaRPr lang="en-US" sz="8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50" y="1459230"/>
            <a:ext cx="9083675" cy="4749800"/>
          </a:xfrm>
        </p:spPr>
        <p:txBody>
          <a:bodyPr>
            <a:noAutofit/>
          </a:bodyPr>
          <a:lstStyle/>
          <a:p>
            <a:pPr algn="l"/>
            <a:r>
              <a:rPr lang="en-US" sz="1800" dirty="0">
                <a:solidFill>
                  <a:schemeClr val="tx2">
                    <a:lumMod val="50000"/>
                  </a:schemeClr>
                </a:solidFill>
                <a:effectLst/>
                <a:latin typeface="Times New Roman" panose="02020603050405020304" charset="0"/>
                <a:cs typeface="Times New Roman" panose="02020603050405020304" charset="0"/>
              </a:rPr>
              <a:t>Cyber-Physical System (CPS), </a:t>
            </a:r>
            <a:r>
              <a:rPr lang="en-US" sz="1800" cap="none" dirty="0">
                <a:solidFill>
                  <a:schemeClr val="tx2">
                    <a:lumMod val="50000"/>
                  </a:schemeClr>
                </a:solidFill>
                <a:effectLst/>
                <a:latin typeface="Times New Roman" panose="02020603050405020304" charset="0"/>
                <a:cs typeface="Times New Roman" panose="02020603050405020304" charset="0"/>
              </a:rPr>
              <a:t>a new generation of digital system, mainly focuses on complex interdependencies and integration between cyberspace and physical world. A CPS is composed of highly-integrated computation, communication, control, and physical elements. CPS is currently of interest in academia, industry, and government. </a:t>
            </a:r>
            <a:br>
              <a:rPr lang="en-US" sz="1800" cap="none" dirty="0">
                <a:solidFill>
                  <a:schemeClr val="tx2">
                    <a:lumMod val="50000"/>
                  </a:schemeClr>
                </a:solidFill>
                <a:effectLst/>
                <a:latin typeface="Times New Roman" panose="02020603050405020304" charset="0"/>
                <a:cs typeface="Times New Roman" panose="02020603050405020304" charset="0"/>
              </a:rPr>
            </a:br>
            <a:br>
              <a:rPr lang="en-US" sz="1800" cap="none" dirty="0">
                <a:solidFill>
                  <a:schemeClr val="tx2">
                    <a:lumMod val="50000"/>
                  </a:schemeClr>
                </a:solidFill>
                <a:effectLst/>
                <a:latin typeface="Times New Roman" panose="02020603050405020304" charset="0"/>
                <a:cs typeface="Times New Roman" panose="02020603050405020304" charset="0"/>
              </a:rPr>
            </a:br>
            <a:r>
              <a:rPr lang="en-US" sz="1800" cap="none" dirty="0">
                <a:solidFill>
                  <a:schemeClr val="tx2">
                    <a:lumMod val="50000"/>
                  </a:schemeClr>
                </a:solidFill>
                <a:latin typeface="Times New Roman" panose="02020603050405020304" charset="0"/>
                <a:ea typeface="Roboto" panose="02000000000000000000" pitchFamily="2" charset="0"/>
                <a:cs typeface="Times New Roman" panose="02020603050405020304" charset="0"/>
              </a:rPr>
              <a:t>CPS</a:t>
            </a:r>
            <a:r>
              <a:rPr lang="en-US" sz="1800" cap="none" dirty="0">
                <a:solidFill>
                  <a:schemeClr val="tx2">
                    <a:lumMod val="50000"/>
                  </a:schemeClr>
                </a:solidFill>
                <a:effectLst/>
                <a:latin typeface="Times New Roman" panose="02020603050405020304" charset="0"/>
                <a:ea typeface="Roboto" panose="02000000000000000000" pitchFamily="2" charset="0"/>
                <a:cs typeface="Times New Roman" panose="02020603050405020304" charset="0"/>
              </a:rPr>
              <a:t> represents a new generation of digital system, which consists of two main</a:t>
            </a:r>
            <a:br>
              <a:rPr lang="en-US" sz="1800" cap="none" dirty="0">
                <a:solidFill>
                  <a:schemeClr val="tx2">
                    <a:lumMod val="50000"/>
                  </a:schemeClr>
                </a:solidFill>
                <a:effectLst/>
                <a:latin typeface="Times New Roman" panose="02020603050405020304" charset="0"/>
                <a:ea typeface="Roboto" panose="02000000000000000000" pitchFamily="2" charset="0"/>
                <a:cs typeface="Times New Roman" panose="02020603050405020304" charset="0"/>
              </a:rPr>
            </a:br>
            <a:r>
              <a:rPr lang="en-US" sz="1800" cap="none" dirty="0">
                <a:solidFill>
                  <a:schemeClr val="tx2">
                    <a:lumMod val="50000"/>
                  </a:schemeClr>
                </a:solidFill>
                <a:effectLst/>
                <a:latin typeface="Times New Roman" panose="02020603050405020304" charset="0"/>
                <a:ea typeface="Roboto" panose="02000000000000000000" pitchFamily="2" charset="0"/>
                <a:cs typeface="Times New Roman" panose="02020603050405020304" charset="0"/>
              </a:rPr>
              <a:t>functional components: </a:t>
            </a:r>
            <a:br>
              <a:rPr lang="en-US" sz="1800" cap="none" dirty="0">
                <a:solidFill>
                  <a:schemeClr val="tx2">
                    <a:lumMod val="50000"/>
                  </a:schemeClr>
                </a:solidFill>
                <a:effectLst/>
                <a:latin typeface="Times New Roman" panose="02020603050405020304" charset="0"/>
                <a:ea typeface="Roboto" panose="02000000000000000000" pitchFamily="2" charset="0"/>
                <a:cs typeface="Times New Roman" panose="02020603050405020304" charset="0"/>
              </a:rPr>
            </a:br>
            <a:br>
              <a:rPr lang="en-US" sz="1800" cap="none" dirty="0">
                <a:solidFill>
                  <a:schemeClr val="tx2">
                    <a:lumMod val="50000"/>
                  </a:schemeClr>
                </a:solidFill>
                <a:effectLst/>
                <a:latin typeface="Times New Roman" panose="02020603050405020304" charset="0"/>
                <a:ea typeface="Roboto" panose="02000000000000000000" pitchFamily="2" charset="0"/>
                <a:cs typeface="Times New Roman" panose="02020603050405020304" charset="0"/>
              </a:rPr>
            </a:br>
            <a:r>
              <a:rPr lang="en-US" sz="1800" cap="none" dirty="0">
                <a:solidFill>
                  <a:schemeClr val="tx2">
                    <a:lumMod val="50000"/>
                  </a:schemeClr>
                </a:solidFill>
                <a:effectLst/>
                <a:latin typeface="Times New Roman" panose="02020603050405020304" charset="0"/>
                <a:ea typeface="Roboto" panose="02000000000000000000" pitchFamily="2" charset="0"/>
                <a:cs typeface="Times New Roman" panose="02020603050405020304" charset="0"/>
              </a:rPr>
              <a:t> 1. The advanced connectivity that ensures real-time data</a:t>
            </a:r>
            <a:br>
              <a:rPr lang="en-US" sz="1800" cap="none" dirty="0">
                <a:solidFill>
                  <a:schemeClr val="tx2">
                    <a:lumMod val="50000"/>
                  </a:schemeClr>
                </a:solidFill>
                <a:effectLst/>
                <a:latin typeface="Times New Roman" panose="02020603050405020304" charset="0"/>
                <a:ea typeface="Roboto" panose="02000000000000000000" pitchFamily="2" charset="0"/>
                <a:cs typeface="Times New Roman" panose="02020603050405020304" charset="0"/>
              </a:rPr>
            </a:br>
            <a:r>
              <a:rPr lang="en-US" sz="1800" cap="none" dirty="0">
                <a:solidFill>
                  <a:schemeClr val="tx2">
                    <a:lumMod val="50000"/>
                  </a:schemeClr>
                </a:solidFill>
                <a:effectLst/>
                <a:latin typeface="Times New Roman" panose="02020603050405020304" charset="0"/>
                <a:ea typeface="Roboto" panose="02000000000000000000" pitchFamily="2" charset="0"/>
                <a:cs typeface="Times New Roman" panose="02020603050405020304" charset="0"/>
              </a:rPr>
              <a:t>     acquisition from the physical world and information feedback from the cyber space.</a:t>
            </a:r>
            <a:br>
              <a:rPr lang="en-US" sz="1800" cap="none" dirty="0">
                <a:solidFill>
                  <a:schemeClr val="tx2">
                    <a:lumMod val="50000"/>
                  </a:schemeClr>
                </a:solidFill>
                <a:effectLst/>
                <a:latin typeface="Times New Roman" panose="02020603050405020304" charset="0"/>
                <a:ea typeface="Roboto" panose="02000000000000000000" pitchFamily="2" charset="0"/>
                <a:cs typeface="Times New Roman" panose="02020603050405020304" charset="0"/>
              </a:rPr>
            </a:br>
            <a:br>
              <a:rPr lang="en-US" sz="1800" cap="none" dirty="0">
                <a:solidFill>
                  <a:schemeClr val="tx2">
                    <a:lumMod val="50000"/>
                  </a:schemeClr>
                </a:solidFill>
                <a:effectLst/>
                <a:latin typeface="Times New Roman" panose="02020603050405020304" charset="0"/>
                <a:ea typeface="Roboto" panose="02000000000000000000" pitchFamily="2" charset="0"/>
                <a:cs typeface="Times New Roman" panose="02020603050405020304" charset="0"/>
              </a:rPr>
            </a:br>
            <a:r>
              <a:rPr lang="en-US" sz="1800" cap="none" dirty="0">
                <a:solidFill>
                  <a:schemeClr val="tx2">
                    <a:lumMod val="50000"/>
                  </a:schemeClr>
                </a:solidFill>
                <a:latin typeface="Times New Roman" panose="02020603050405020304" charset="0"/>
                <a:ea typeface="Roboto" panose="02000000000000000000" pitchFamily="2" charset="0"/>
                <a:cs typeface="Times New Roman" panose="02020603050405020304" charset="0"/>
              </a:rPr>
              <a:t> </a:t>
            </a:r>
            <a:r>
              <a:rPr lang="en-US" sz="1800" cap="none" dirty="0">
                <a:solidFill>
                  <a:schemeClr val="tx2">
                    <a:lumMod val="50000"/>
                  </a:schemeClr>
                </a:solidFill>
                <a:effectLst/>
                <a:latin typeface="Times New Roman" panose="02020603050405020304" charset="0"/>
                <a:ea typeface="Roboto" panose="02000000000000000000" pitchFamily="2" charset="0"/>
                <a:cs typeface="Times New Roman" panose="02020603050405020304" charset="0"/>
              </a:rPr>
              <a:t>2</a:t>
            </a:r>
            <a:r>
              <a:rPr lang="en-US" sz="1800" cap="none" dirty="0">
                <a:solidFill>
                  <a:schemeClr val="tx2">
                    <a:lumMod val="50000"/>
                  </a:schemeClr>
                </a:solidFill>
                <a:latin typeface="Times New Roman" panose="02020603050405020304" charset="0"/>
                <a:ea typeface="Roboto" panose="02000000000000000000" pitchFamily="2" charset="0"/>
                <a:cs typeface="Times New Roman" panose="02020603050405020304" charset="0"/>
              </a:rPr>
              <a:t>.</a:t>
            </a:r>
            <a:r>
              <a:rPr lang="en-US" sz="1800" cap="none" dirty="0">
                <a:solidFill>
                  <a:schemeClr val="tx2">
                    <a:lumMod val="50000"/>
                  </a:schemeClr>
                </a:solidFill>
                <a:effectLst/>
                <a:latin typeface="Times New Roman" panose="02020603050405020304" charset="0"/>
                <a:ea typeface="Roboto" panose="02000000000000000000" pitchFamily="2" charset="0"/>
                <a:cs typeface="Times New Roman" panose="02020603050405020304" charset="0"/>
              </a:rPr>
              <a:t> Intelligent data management, analytics and computational capability that con-</a:t>
            </a:r>
            <a:br>
              <a:rPr lang="en-US" sz="1800" cap="none" dirty="0">
                <a:solidFill>
                  <a:schemeClr val="tx2">
                    <a:lumMod val="50000"/>
                  </a:schemeClr>
                </a:solidFill>
                <a:effectLst/>
                <a:latin typeface="Times New Roman" panose="02020603050405020304" charset="0"/>
                <a:ea typeface="Roboto" panose="02000000000000000000" pitchFamily="2" charset="0"/>
                <a:cs typeface="Times New Roman" panose="02020603050405020304" charset="0"/>
              </a:rPr>
            </a:br>
            <a:r>
              <a:rPr lang="en-US" sz="1800" cap="none" dirty="0">
                <a:solidFill>
                  <a:schemeClr val="tx2">
                    <a:lumMod val="50000"/>
                  </a:schemeClr>
                </a:solidFill>
                <a:effectLst/>
                <a:latin typeface="Times New Roman" panose="02020603050405020304" charset="0"/>
                <a:ea typeface="Roboto" panose="02000000000000000000" pitchFamily="2" charset="0"/>
                <a:cs typeface="Times New Roman" panose="02020603050405020304" charset="0"/>
              </a:rPr>
              <a:t>     structs the cyber space .</a:t>
            </a:r>
            <a:br>
              <a:rPr lang="en-US" sz="1800" cap="none" dirty="0">
                <a:solidFill>
                  <a:schemeClr val="tx2">
                    <a:lumMod val="50000"/>
                  </a:schemeClr>
                </a:solidFill>
                <a:effectLst/>
                <a:latin typeface="Times New Roman" panose="02020603050405020304" charset="0"/>
                <a:cs typeface="Times New Roman" panose="02020603050405020304" charset="0"/>
              </a:rPr>
            </a:br>
            <a:br>
              <a:rPr lang="en-US" sz="1800" b="0" i="0" cap="none" dirty="0">
                <a:solidFill>
                  <a:schemeClr val="tx2">
                    <a:lumMod val="50000"/>
                  </a:schemeClr>
                </a:solidFill>
                <a:effectLst/>
                <a:latin typeface="Roboto" panose="02000000000000000000" pitchFamily="2" charset="0"/>
              </a:rPr>
            </a:br>
            <a:br>
              <a:rPr lang="en-US" sz="1800" b="0" i="0" cap="none" dirty="0">
                <a:solidFill>
                  <a:schemeClr val="tx2">
                    <a:lumMod val="50000"/>
                  </a:schemeClr>
                </a:solidFill>
                <a:effectLst/>
                <a:latin typeface="Roboto" panose="02000000000000000000" pitchFamily="2" charset="0"/>
              </a:rPr>
            </a:br>
            <a:endParaRPr lang="en-IN" sz="1800" dirty="0">
              <a:solidFill>
                <a:schemeClr val="tx2">
                  <a:lumMod val="50000"/>
                </a:schemeClr>
              </a:solidFill>
              <a:latin typeface="Roboto" panose="02000000000000000000" pitchFamily="2" charset="0"/>
              <a:ea typeface="Roboto" panose="02000000000000000000" pitchFamily="2" charset="0"/>
            </a:endParaRPr>
          </a:p>
        </p:txBody>
      </p:sp>
      <p:sp>
        <p:nvSpPr>
          <p:cNvPr id="3" name="Content Placeholder 2"/>
          <p:cNvSpPr>
            <a:spLocks noGrp="1"/>
          </p:cNvSpPr>
          <p:nvPr>
            <p:ph idx="1"/>
          </p:nvPr>
        </p:nvSpPr>
        <p:spPr>
          <a:xfrm>
            <a:off x="1065321" y="301841"/>
            <a:ext cx="8534400" cy="1857652"/>
          </a:xfrm>
        </p:spPr>
        <p:txBody>
          <a:bodyPr>
            <a:normAutofit/>
          </a:bodyPr>
          <a:lstStyle/>
          <a:p>
            <a:pPr marL="0" indent="0" algn="ctr">
              <a:buNone/>
            </a:pPr>
            <a:r>
              <a:rPr lang="en-IN" sz="3200" dirty="0"/>
              <a:t>BRIEF INTRODUCTION TO CYBER PHYSICAL SYSTEM</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2773" y="377218"/>
            <a:ext cx="8534400" cy="1507067"/>
          </a:xfrm>
        </p:spPr>
        <p:txBody>
          <a:bodyPr/>
          <a:lstStyle/>
          <a:p>
            <a:pPr algn="ctr"/>
            <a:r>
              <a:rPr lang="en-IN" dirty="0">
                <a:solidFill>
                  <a:schemeClr val="tx2"/>
                </a:solidFill>
              </a:rPr>
              <a:t>Introduction Continuation</a:t>
            </a:r>
            <a:endParaRPr lang="en-IN" dirty="0">
              <a:solidFill>
                <a:schemeClr val="tx2"/>
              </a:solidFill>
            </a:endParaRPr>
          </a:p>
        </p:txBody>
      </p:sp>
      <p:sp>
        <p:nvSpPr>
          <p:cNvPr id="3" name="Content Placeholder 2"/>
          <p:cNvSpPr>
            <a:spLocks noGrp="1"/>
          </p:cNvSpPr>
          <p:nvPr>
            <p:ph idx="1"/>
          </p:nvPr>
        </p:nvSpPr>
        <p:spPr>
          <a:xfrm>
            <a:off x="516890" y="1124585"/>
            <a:ext cx="10350500" cy="4653280"/>
          </a:xfrm>
        </p:spPr>
        <p:txBody>
          <a:bodyPr/>
          <a:lstStyle/>
          <a:p>
            <a:r>
              <a:rPr lang="en-US" sz="1700" b="0" i="0" dirty="0">
                <a:solidFill>
                  <a:schemeClr val="tx2">
                    <a:lumMod val="50000"/>
                  </a:schemeClr>
                </a:solidFill>
                <a:effectLst/>
                <a:latin typeface="Times New Roman" panose="02020603050405020304" charset="0"/>
                <a:ea typeface="Roboto" panose="02000000000000000000" pitchFamily="2" charset="0"/>
                <a:cs typeface="Times New Roman" panose="02020603050405020304" charset="0"/>
              </a:rPr>
              <a:t>Cyber-physical systems (CPSs) are the integrations of computation, communication, and control </a:t>
            </a:r>
            <a:r>
              <a:rPr lang="en-US" sz="1700" b="0" i="0">
                <a:solidFill>
                  <a:schemeClr val="tx2">
                    <a:lumMod val="50000"/>
                  </a:schemeClr>
                </a:solidFill>
                <a:effectLst/>
                <a:latin typeface="Times New Roman" panose="02020603050405020304" charset="0"/>
                <a:ea typeface="Roboto" panose="02000000000000000000" pitchFamily="2" charset="0"/>
                <a:cs typeface="Times New Roman" panose="02020603050405020304" charset="0"/>
              </a:rPr>
              <a:t>that achieve </a:t>
            </a:r>
            <a:r>
              <a:rPr lang="en-US" sz="1700" b="0" i="0" dirty="0">
                <a:solidFill>
                  <a:schemeClr val="tx2">
                    <a:lumMod val="50000"/>
                  </a:schemeClr>
                </a:solidFill>
                <a:effectLst/>
                <a:latin typeface="Times New Roman" panose="02020603050405020304" charset="0"/>
                <a:ea typeface="Roboto" panose="02000000000000000000" pitchFamily="2" charset="0"/>
                <a:cs typeface="Times New Roman" panose="02020603050405020304" charset="0"/>
              </a:rPr>
              <a:t>the desired performance of physical processes.</a:t>
            </a:r>
            <a:endParaRPr lang="en-US" sz="1700" b="0" i="0" dirty="0">
              <a:solidFill>
                <a:schemeClr val="tx2">
                  <a:lumMod val="50000"/>
                </a:schemeClr>
              </a:solidFill>
              <a:effectLst/>
              <a:latin typeface="Times New Roman" panose="02020603050405020304" charset="0"/>
              <a:ea typeface="Roboto" panose="02000000000000000000" pitchFamily="2" charset="0"/>
              <a:cs typeface="Times New Roman" panose="02020603050405020304" charset="0"/>
            </a:endParaRPr>
          </a:p>
          <a:p>
            <a:r>
              <a:rPr lang="en-US" sz="1700" b="0" i="0" dirty="0">
                <a:solidFill>
                  <a:schemeClr val="tx2">
                    <a:lumMod val="50000"/>
                  </a:schemeClr>
                </a:solidFill>
                <a:effectLst/>
                <a:latin typeface="Times New Roman" panose="02020603050405020304" charset="0"/>
                <a:ea typeface="Roboto" panose="02000000000000000000" pitchFamily="2" charset="0"/>
                <a:cs typeface="Times New Roman" panose="02020603050405020304" charset="0"/>
              </a:rPr>
              <a:t>The term physical in CPS implies to all man-made and natural systems that obey all the standards and principles of physics.  </a:t>
            </a:r>
            <a:endParaRPr lang="en-US" sz="1700" b="0" i="0" dirty="0">
              <a:solidFill>
                <a:schemeClr val="tx2">
                  <a:lumMod val="50000"/>
                </a:schemeClr>
              </a:solidFill>
              <a:effectLst/>
              <a:latin typeface="Times New Roman" panose="02020603050405020304" charset="0"/>
              <a:ea typeface="Roboto" panose="02000000000000000000" pitchFamily="2" charset="0"/>
              <a:cs typeface="Times New Roman" panose="02020603050405020304" charset="0"/>
            </a:endParaRPr>
          </a:p>
          <a:p>
            <a:r>
              <a:rPr lang="en-US" sz="1700" b="0" i="0" dirty="0">
                <a:solidFill>
                  <a:schemeClr val="tx2">
                    <a:lumMod val="50000"/>
                  </a:schemeClr>
                </a:solidFill>
                <a:effectLst/>
                <a:latin typeface="Times New Roman" panose="02020603050405020304" charset="0"/>
                <a:ea typeface="Roboto" panose="02000000000000000000" pitchFamily="2" charset="0"/>
                <a:cs typeface="Times New Roman" panose="02020603050405020304" charset="0"/>
              </a:rPr>
              <a:t>In these systems, computing is utilized to fortify and increase the efficacy of traditionally physical systems—smart grids for power generation and distribution are commonly cited examples.</a:t>
            </a:r>
            <a:endParaRPr lang="en-US" sz="1700" b="0" i="0" dirty="0">
              <a:solidFill>
                <a:schemeClr val="tx2">
                  <a:lumMod val="50000"/>
                </a:schemeClr>
              </a:solidFill>
              <a:effectLst/>
              <a:latin typeface="Times New Roman" panose="02020603050405020304" charset="0"/>
              <a:ea typeface="Roboto" panose="02000000000000000000" pitchFamily="2" charset="0"/>
              <a:cs typeface="Times New Roman" panose="02020603050405020304" charset="0"/>
            </a:endParaRPr>
          </a:p>
          <a:p>
            <a:r>
              <a:rPr lang="en-US" sz="1700" b="0" i="0" dirty="0">
                <a:solidFill>
                  <a:schemeClr val="tx2">
                    <a:lumMod val="50000"/>
                  </a:schemeClr>
                </a:solidFill>
                <a:effectLst/>
                <a:latin typeface="Times New Roman" panose="02020603050405020304" charset="0"/>
                <a:ea typeface="Roboto" panose="02000000000000000000" pitchFamily="2" charset="0"/>
                <a:cs typeface="Times New Roman" panose="02020603050405020304" charset="0"/>
              </a:rPr>
              <a:t>Examples of CPS include industrial control systems, water systems, robotics systems, smart grid, etc. </a:t>
            </a:r>
            <a:endParaRPr lang="en-US" sz="1700" b="0" i="0" dirty="0">
              <a:solidFill>
                <a:schemeClr val="tx2">
                  <a:lumMod val="50000"/>
                </a:schemeClr>
              </a:solidFill>
              <a:effectLst/>
              <a:latin typeface="Times New Roman" panose="02020603050405020304" charset="0"/>
              <a:ea typeface="Roboto" panose="02000000000000000000" pitchFamily="2" charset="0"/>
              <a:cs typeface="Times New Roman" panose="02020603050405020304" charset="0"/>
            </a:endParaRPr>
          </a:p>
          <a:p>
            <a:r>
              <a:rPr lang="en-US" sz="1700" cap="none" dirty="0">
                <a:solidFill>
                  <a:schemeClr val="tx2">
                    <a:lumMod val="50000"/>
                  </a:schemeClr>
                </a:solidFill>
                <a:latin typeface="Times New Roman" panose="02020603050405020304" charset="0"/>
                <a:ea typeface="Roboto" panose="02000000000000000000" pitchFamily="2" charset="0"/>
                <a:cs typeface="Times New Roman" panose="02020603050405020304" charset="0"/>
              </a:rPr>
              <a:t>The</a:t>
            </a:r>
            <a:r>
              <a:rPr lang="en-US" sz="1700" b="0" i="0" cap="none" dirty="0">
                <a:solidFill>
                  <a:schemeClr val="tx2">
                    <a:lumMod val="50000"/>
                  </a:schemeClr>
                </a:solidFill>
                <a:effectLst/>
                <a:latin typeface="Times New Roman" panose="02020603050405020304" charset="0"/>
                <a:ea typeface="Roboto" panose="02000000000000000000" pitchFamily="2" charset="0"/>
                <a:cs typeface="Times New Roman" panose="02020603050405020304" charset="0"/>
              </a:rPr>
              <a:t> Use of CPS aims to increase the implementation of large-scale systems by improving the adaptability, autonomy , efficiency, functionality, reliability, safety, and usability of such systems. </a:t>
            </a:r>
            <a:br>
              <a:rPr lang="en-US" sz="1700" b="0" i="0" cap="none" dirty="0">
                <a:solidFill>
                  <a:schemeClr val="tx2">
                    <a:lumMod val="50000"/>
                  </a:schemeClr>
                </a:solidFill>
                <a:effectLst/>
                <a:latin typeface="Times New Roman" panose="02020603050405020304" charset="0"/>
                <a:ea typeface="Roboto" panose="02000000000000000000" pitchFamily="2" charset="0"/>
                <a:cs typeface="Times New Roman" panose="02020603050405020304" charset="0"/>
              </a:rPr>
            </a:br>
            <a:endParaRPr lang="en-IN" sz="1700" dirty="0">
              <a:solidFill>
                <a:schemeClr val="tx2">
                  <a:lumMod val="50000"/>
                </a:schemeClr>
              </a:solidFill>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456" y="609600"/>
            <a:ext cx="8596668" cy="1320800"/>
          </a:xfrm>
        </p:spPr>
        <p:txBody>
          <a:bodyPr>
            <a:normAutofit/>
          </a:bodyPr>
          <a:lstStyle/>
          <a:p>
            <a:pPr algn="ctr"/>
            <a:r>
              <a:rPr lang="en-IN" sz="4000" dirty="0"/>
              <a:t>CHARECTERISTICS</a:t>
            </a:r>
            <a:endParaRPr lang="en-IN" sz="4000" dirty="0"/>
          </a:p>
        </p:txBody>
      </p:sp>
      <p:sp>
        <p:nvSpPr>
          <p:cNvPr id="3" name="Content Placeholder 2"/>
          <p:cNvSpPr>
            <a:spLocks noGrp="1"/>
          </p:cNvSpPr>
          <p:nvPr>
            <p:ph idx="1"/>
          </p:nvPr>
        </p:nvSpPr>
        <p:spPr>
          <a:xfrm>
            <a:off x="810260" y="1271270"/>
            <a:ext cx="8957945" cy="4603750"/>
          </a:xfrm>
        </p:spPr>
        <p:txBody>
          <a:bodyPr>
            <a:normAutofit/>
          </a:bodyPr>
          <a:lstStyle/>
          <a:p>
            <a:r>
              <a:rPr lang="en-US" sz="2000" b="0" i="0" dirty="0">
                <a:solidFill>
                  <a:srgbClr val="2E2E2E"/>
                </a:solidFill>
                <a:effectLst/>
                <a:latin typeface="Times New Roman" panose="02020603050405020304" charset="0"/>
                <a:ea typeface="Roboto" panose="02000000000000000000" pitchFamily="2" charset="0"/>
                <a:cs typeface="Times New Roman" panose="02020603050405020304" charset="0"/>
              </a:rPr>
              <a:t>The emergence of new technologies is providing new ways to compete in the current context of changeable and unpredictable market requirements. Cyber-Physical Systems (CPSs) is as one of the most promising transformative technological concept of such a context, thus considered by literature as the building blocks of future smart factories. </a:t>
            </a:r>
            <a:endParaRPr lang="en-US" sz="2000" b="0" i="0" dirty="0">
              <a:solidFill>
                <a:srgbClr val="2E2E2E"/>
              </a:solidFill>
              <a:effectLst/>
              <a:latin typeface="Times New Roman" panose="02020603050405020304" charset="0"/>
              <a:ea typeface="Roboto" panose="02000000000000000000" pitchFamily="2" charset="0"/>
              <a:cs typeface="Times New Roman" panose="02020603050405020304" charset="0"/>
            </a:endParaRPr>
          </a:p>
          <a:p>
            <a:pPr algn="l"/>
            <a:r>
              <a:rPr lang="en-US" sz="2000" b="0" i="0" dirty="0">
                <a:solidFill>
                  <a:srgbClr val="000000"/>
                </a:solidFill>
                <a:effectLst/>
                <a:latin typeface="Times New Roman" panose="02020603050405020304" charset="0"/>
                <a:ea typeface="Roboto" panose="02000000000000000000" pitchFamily="2" charset="0"/>
                <a:cs typeface="Times New Roman" panose="02020603050405020304" charset="0"/>
              </a:rPr>
              <a:t>Computer numerical control (CNC) technology is a kind of technology using digital information to control and machining process. CNCMT is kind of machine tool equipped with CNC system. CNCMT is widely used in processing complex, precise, multi-varieties and small batch parts. As a typical mechatronic equipment, it is a kind of ﬂexible, highly eﬃcient automatic machine tool. </a:t>
            </a:r>
            <a:endParaRPr lang="en-US" b="0" i="0" dirty="0">
              <a:solidFill>
                <a:srgbClr val="2E2E2E"/>
              </a:solidFill>
              <a:effectLst/>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CHARECTERISTICS CONTINUED</a:t>
            </a:r>
            <a:endParaRPr lang="en-IN" dirty="0"/>
          </a:p>
        </p:txBody>
      </p:sp>
      <p:sp>
        <p:nvSpPr>
          <p:cNvPr id="3" name="Content Placeholder 2"/>
          <p:cNvSpPr>
            <a:spLocks noGrp="1"/>
          </p:cNvSpPr>
          <p:nvPr>
            <p:ph idx="1"/>
          </p:nvPr>
        </p:nvSpPr>
        <p:spPr>
          <a:xfrm>
            <a:off x="677545" y="1276350"/>
            <a:ext cx="8876665" cy="5142230"/>
          </a:xfrm>
        </p:spPr>
        <p:txBody>
          <a:bodyPr>
            <a:normAutofit/>
          </a:bodyPr>
          <a:lstStyle/>
          <a:p>
            <a:r>
              <a:rPr lang="en-US" b="0" i="0" dirty="0">
                <a:solidFill>
                  <a:srgbClr val="000000"/>
                </a:solidFill>
                <a:effectLst/>
                <a:latin typeface="Times New Roman" panose="02020603050405020304" charset="0"/>
                <a:ea typeface="Roboto" panose="02000000000000000000" pitchFamily="2" charset="0"/>
                <a:cs typeface="Times New Roman" panose="02020603050405020304" charset="0"/>
              </a:rPr>
              <a:t>The basic components of CNCMT are Control </a:t>
            </a:r>
            <a:r>
              <a:rPr lang="en-US" dirty="0">
                <a:solidFill>
                  <a:srgbClr val="000000"/>
                </a:solidFill>
                <a:latin typeface="Times New Roman" panose="02020603050405020304" charset="0"/>
                <a:ea typeface="Roboto" panose="02000000000000000000" pitchFamily="2" charset="0"/>
                <a:cs typeface="Times New Roman" panose="02020603050405020304" charset="0"/>
              </a:rPr>
              <a:t>S</a:t>
            </a:r>
            <a:r>
              <a:rPr lang="en-US" b="0" i="0" dirty="0">
                <a:solidFill>
                  <a:srgbClr val="000000"/>
                </a:solidFill>
                <a:effectLst/>
                <a:latin typeface="Times New Roman" panose="02020603050405020304" charset="0"/>
                <a:ea typeface="Roboto" panose="02000000000000000000" pitchFamily="2" charset="0"/>
                <a:cs typeface="Times New Roman" panose="02020603050405020304" charset="0"/>
              </a:rPr>
              <a:t>ystem, Servo </a:t>
            </a:r>
            <a:r>
              <a:rPr lang="en-US" dirty="0">
                <a:solidFill>
                  <a:srgbClr val="000000"/>
                </a:solidFill>
                <a:latin typeface="Times New Roman" panose="02020603050405020304" charset="0"/>
                <a:ea typeface="Roboto" panose="02000000000000000000" pitchFamily="2" charset="0"/>
                <a:cs typeface="Times New Roman" panose="02020603050405020304" charset="0"/>
              </a:rPr>
              <a:t>S</a:t>
            </a:r>
            <a:r>
              <a:rPr lang="en-US" b="0" i="0" dirty="0">
                <a:solidFill>
                  <a:srgbClr val="000000"/>
                </a:solidFill>
                <a:effectLst/>
                <a:latin typeface="Times New Roman" panose="02020603050405020304" charset="0"/>
                <a:ea typeface="Roboto" panose="02000000000000000000" pitchFamily="2" charset="0"/>
                <a:cs typeface="Times New Roman" panose="02020603050405020304" charset="0"/>
              </a:rPr>
              <a:t>ystem, Functional Unit and Auxiliaries.</a:t>
            </a:r>
            <a:endParaRPr lang="en-IN" dirty="0">
              <a:latin typeface="Times New Roman" panose="02020603050405020304" charset="0"/>
              <a:ea typeface="Roboto" panose="02000000000000000000" pitchFamily="2" charset="0"/>
              <a:cs typeface="Times New Roman" panose="02020603050405020304" charset="0"/>
            </a:endParaRPr>
          </a:p>
          <a:p>
            <a:pPr algn="l"/>
            <a:r>
              <a:rPr lang="en-US" b="0" i="0" dirty="0">
                <a:solidFill>
                  <a:srgbClr val="000000"/>
                </a:solidFill>
                <a:effectLst/>
                <a:latin typeface="Times New Roman" panose="02020603050405020304" charset="0"/>
                <a:ea typeface="Roboto" panose="02000000000000000000" pitchFamily="2" charset="0"/>
                <a:cs typeface="Times New Roman" panose="02020603050405020304" charset="0"/>
              </a:rPr>
              <a:t>The </a:t>
            </a:r>
            <a:r>
              <a:rPr lang="en-US" dirty="0">
                <a:solidFill>
                  <a:srgbClr val="000000"/>
                </a:solidFill>
                <a:latin typeface="Times New Roman" panose="02020603050405020304" charset="0"/>
                <a:ea typeface="Roboto" panose="02000000000000000000" pitchFamily="2" charset="0"/>
                <a:cs typeface="Times New Roman" panose="02020603050405020304" charset="0"/>
              </a:rPr>
              <a:t>C</a:t>
            </a:r>
            <a:r>
              <a:rPr lang="en-US" b="0" i="0" dirty="0">
                <a:solidFill>
                  <a:srgbClr val="000000"/>
                </a:solidFill>
                <a:effectLst/>
                <a:latin typeface="Times New Roman" panose="02020603050405020304" charset="0"/>
                <a:ea typeface="Roboto" panose="02000000000000000000" pitchFamily="2" charset="0"/>
                <a:cs typeface="Times New Roman" panose="02020603050405020304" charset="0"/>
              </a:rPr>
              <a:t>ontrol System is the brain of CNCMT, which consists of CNC, PLC, HMI and I/O. The </a:t>
            </a:r>
            <a:r>
              <a:rPr lang="en-US" dirty="0">
                <a:solidFill>
                  <a:srgbClr val="000000"/>
                </a:solidFill>
                <a:latin typeface="Times New Roman" panose="02020603050405020304" charset="0"/>
                <a:ea typeface="Roboto" panose="02000000000000000000" pitchFamily="2" charset="0"/>
                <a:cs typeface="Times New Roman" panose="02020603050405020304" charset="0"/>
              </a:rPr>
              <a:t>S</a:t>
            </a:r>
            <a:r>
              <a:rPr lang="en-US" b="0" i="0" dirty="0">
                <a:solidFill>
                  <a:srgbClr val="000000"/>
                </a:solidFill>
                <a:effectLst/>
                <a:latin typeface="Times New Roman" panose="02020603050405020304" charset="0"/>
                <a:ea typeface="Roboto" panose="02000000000000000000" pitchFamily="2" charset="0"/>
                <a:cs typeface="Times New Roman" panose="02020603050405020304" charset="0"/>
              </a:rPr>
              <a:t>ervo System receives the signal from control system, and then converts it to linear motion or angular motion after signal ampliﬁer and processing. The Functional </a:t>
            </a:r>
            <a:r>
              <a:rPr lang="en-US" dirty="0">
                <a:solidFill>
                  <a:srgbClr val="000000"/>
                </a:solidFill>
                <a:latin typeface="Times New Roman" panose="02020603050405020304" charset="0"/>
                <a:ea typeface="Roboto" panose="02000000000000000000" pitchFamily="2" charset="0"/>
                <a:cs typeface="Times New Roman" panose="02020603050405020304" charset="0"/>
              </a:rPr>
              <a:t>U</a:t>
            </a:r>
            <a:r>
              <a:rPr lang="en-US" b="0" i="0" dirty="0">
                <a:solidFill>
                  <a:srgbClr val="000000"/>
                </a:solidFill>
                <a:effectLst/>
                <a:latin typeface="Times New Roman" panose="02020603050405020304" charset="0"/>
                <a:ea typeface="Roboto" panose="02000000000000000000" pitchFamily="2" charset="0"/>
                <a:cs typeface="Times New Roman" panose="02020603050405020304" charset="0"/>
              </a:rPr>
              <a:t>nit is the components carrier of CNCMT and most of them are mechanical parts. It contains worktable, guide rail, lead screw, spindle unit, tool magazine and so on. The Auxiliary equipment includes chip conveyor, hydraulic system, pneumatic system, lubrication system, coolant system and protection devices.</a:t>
            </a:r>
            <a:endParaRPr lang="en-US" b="0" i="0" dirty="0">
              <a:solidFill>
                <a:srgbClr val="000000"/>
              </a:solidFill>
              <a:effectLst/>
              <a:latin typeface="Times New Roman" panose="02020603050405020304" charset="0"/>
              <a:ea typeface="Roboto" panose="02000000000000000000" pitchFamily="2" charset="0"/>
              <a:cs typeface="Times New Roman" panose="02020603050405020304" charset="0"/>
            </a:endParaRPr>
          </a:p>
          <a:p>
            <a:r>
              <a:rPr lang="en-US" b="0" i="0" dirty="0">
                <a:solidFill>
                  <a:schemeClr val="tx2">
                    <a:lumMod val="50000"/>
                  </a:schemeClr>
                </a:solidFill>
                <a:effectLst/>
                <a:latin typeface="Times New Roman" panose="02020603050405020304" charset="0"/>
                <a:ea typeface="Roboto" panose="02000000000000000000" pitchFamily="2" charset="0"/>
                <a:cs typeface="Times New Roman" panose="02020603050405020304" charset="0"/>
              </a:rPr>
              <a:t>However, CPSs are still in their conceptualization phase. To this end, much literature effort has been put on their technological characterization, while there is a lack of knowledge on the operations management characterization to manage such new systems.</a:t>
            </a:r>
            <a:r>
              <a:rPr lang="en-US" sz="2000" b="0" i="0" dirty="0">
                <a:solidFill>
                  <a:schemeClr val="tx2">
                    <a:lumMod val="50000"/>
                  </a:schemeClr>
                </a:solidFill>
                <a:effectLst/>
                <a:latin typeface="Times New Roman" panose="02020603050405020304" charset="0"/>
                <a:ea typeface="Roboto" panose="02000000000000000000" pitchFamily="2" charset="0"/>
                <a:cs typeface="Times New Roman" panose="02020603050405020304" charset="0"/>
              </a:rPr>
              <a:t> </a:t>
            </a:r>
            <a:endParaRPr lang="en-US" sz="2000" b="0" i="0" dirty="0">
              <a:solidFill>
                <a:schemeClr val="tx2">
                  <a:lumMod val="50000"/>
                </a:schemeClr>
              </a:solidFill>
              <a:effectLst/>
              <a:latin typeface="Times New Roman" panose="02020603050405020304" charset="0"/>
              <a:ea typeface="Roboto" panose="02000000000000000000" pitchFamily="2" charset="0"/>
              <a:cs typeface="Times New Roman" panose="02020603050405020304" charset="0"/>
            </a:endParaRPr>
          </a:p>
          <a:p>
            <a:endParaRPr lang="en-IN" dirty="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0" y="168676"/>
            <a:ext cx="8534400" cy="1507067"/>
          </a:xfrm>
        </p:spPr>
        <p:txBody>
          <a:bodyPr/>
          <a:lstStyle/>
          <a:p>
            <a:r>
              <a:rPr lang="en-IN" dirty="0">
                <a:solidFill>
                  <a:schemeClr val="tx2"/>
                </a:solidFill>
              </a:rPr>
              <a:t>APPLICATIONS</a:t>
            </a:r>
            <a:endParaRPr lang="en-IN" dirty="0">
              <a:solidFill>
                <a:schemeClr val="tx2"/>
              </a:solidFill>
            </a:endParaRPr>
          </a:p>
        </p:txBody>
      </p:sp>
      <p:sp>
        <p:nvSpPr>
          <p:cNvPr id="3" name="Content Placeholder 2"/>
          <p:cNvSpPr>
            <a:spLocks noGrp="1"/>
          </p:cNvSpPr>
          <p:nvPr>
            <p:ph idx="1"/>
          </p:nvPr>
        </p:nvSpPr>
        <p:spPr>
          <a:xfrm>
            <a:off x="1394426" y="1103050"/>
            <a:ext cx="8534400" cy="4907133"/>
          </a:xfrm>
        </p:spPr>
        <p:txBody>
          <a:bodyPr>
            <a:normAutofit/>
          </a:bodyPr>
          <a:lstStyle/>
          <a:p>
            <a:r>
              <a:rPr lang="en-US" b="0" i="0" dirty="0">
                <a:solidFill>
                  <a:srgbClr val="333333"/>
                </a:solidFill>
                <a:effectLst/>
                <a:latin typeface="Arial" panose="020B0604020202020204" pitchFamily="34" charset="0"/>
              </a:rPr>
              <a:t>Digital Twin </a:t>
            </a:r>
            <a:r>
              <a:rPr lang="en-US" dirty="0">
                <a:solidFill>
                  <a:srgbClr val="333333"/>
                </a:solidFill>
                <a:latin typeface="Arial" panose="020B0604020202020204" pitchFamily="34" charset="0"/>
              </a:rPr>
              <a:t>T</a:t>
            </a:r>
            <a:r>
              <a:rPr lang="en-US" b="0" i="0" dirty="0">
                <a:solidFill>
                  <a:srgbClr val="333333"/>
                </a:solidFill>
                <a:effectLst/>
                <a:latin typeface="Arial" panose="020B0604020202020204" pitchFamily="34" charset="0"/>
              </a:rPr>
              <a:t>echnology duplicates product and production system in cyberspace and makes their digital models and physical models interact and dynamic response in real time.</a:t>
            </a:r>
            <a:r>
              <a:rPr lang="en-US" b="0" i="0" baseline="30000" dirty="0">
                <a:solidFill>
                  <a:srgbClr val="006ACC"/>
                </a:solidFill>
                <a:effectLst/>
                <a:latin typeface="Arial" panose="020B0604020202020204" pitchFamily="34" charset="0"/>
              </a:rPr>
              <a:t> </a:t>
            </a:r>
            <a:endParaRPr lang="en-US" b="0" i="0" baseline="30000" dirty="0">
              <a:solidFill>
                <a:srgbClr val="006ACC"/>
              </a:solidFill>
              <a:effectLst/>
              <a:latin typeface="Arial" panose="020B0604020202020204" pitchFamily="34" charset="0"/>
            </a:endParaRPr>
          </a:p>
          <a:p>
            <a:r>
              <a:rPr lang="en-US" b="0" i="0" dirty="0">
                <a:solidFill>
                  <a:srgbClr val="333333"/>
                </a:solidFill>
                <a:effectLst/>
                <a:latin typeface="Arial" panose="020B0604020202020204" pitchFamily="34" charset="0"/>
              </a:rPr>
              <a:t>It provides a powerful guarantee for the product smart manufacturing and further accelerates the integration of production with IoT. </a:t>
            </a:r>
            <a:endParaRPr lang="en-US" b="0" i="0" dirty="0">
              <a:solidFill>
                <a:srgbClr val="333333"/>
              </a:solidFill>
              <a:effectLst/>
              <a:latin typeface="Arial" panose="020B0604020202020204" pitchFamily="34" charset="0"/>
            </a:endParaRPr>
          </a:p>
          <a:p>
            <a:r>
              <a:rPr lang="en-US" b="0" i="0" dirty="0">
                <a:solidFill>
                  <a:srgbClr val="333333"/>
                </a:solidFill>
                <a:effectLst/>
                <a:latin typeface="Arial" panose="020B0604020202020204" pitchFamily="34" charset="0"/>
              </a:rPr>
              <a:t>From the perspective of product smart manufacturing, digital twin can be divided into :</a:t>
            </a:r>
            <a:endParaRPr lang="en-US" b="0" i="0" dirty="0">
              <a:solidFill>
                <a:srgbClr val="333333"/>
              </a:solidFill>
              <a:effectLst/>
              <a:latin typeface="Arial" panose="020B0604020202020204" pitchFamily="34" charset="0"/>
            </a:endParaRPr>
          </a:p>
          <a:p>
            <a:pPr lvl="1">
              <a:buFont typeface="Wingdings" panose="05000000000000000000" pitchFamily="2" charset="2"/>
              <a:buChar char="ü"/>
            </a:pPr>
            <a:r>
              <a:rPr lang="en-US" sz="1800" dirty="0">
                <a:solidFill>
                  <a:srgbClr val="333333"/>
                </a:solidFill>
                <a:latin typeface="Arial" panose="020B0604020202020204" pitchFamily="34" charset="0"/>
              </a:rPr>
              <a:t>U</a:t>
            </a:r>
            <a:r>
              <a:rPr lang="en-US" sz="1800" b="0" i="0" dirty="0">
                <a:solidFill>
                  <a:srgbClr val="333333"/>
                </a:solidFill>
                <a:effectLst/>
                <a:latin typeface="Arial" panose="020B0604020202020204" pitchFamily="34" charset="0"/>
              </a:rPr>
              <a:t>nit </a:t>
            </a:r>
            <a:r>
              <a:rPr lang="en-US" sz="1800" dirty="0">
                <a:solidFill>
                  <a:srgbClr val="333333"/>
                </a:solidFill>
                <a:latin typeface="Arial" panose="020B0604020202020204" pitchFamily="34" charset="0"/>
              </a:rPr>
              <a:t>L</a:t>
            </a:r>
            <a:r>
              <a:rPr lang="en-US" sz="1800" b="0" i="0" dirty="0">
                <a:solidFill>
                  <a:srgbClr val="333333"/>
                </a:solidFill>
                <a:effectLst/>
                <a:latin typeface="Arial" panose="020B0604020202020204" pitchFamily="34" charset="0"/>
              </a:rPr>
              <a:t>evel – Diagnosis , Controlling and Optimizing the running mode of real </a:t>
            </a:r>
            <a:r>
              <a:rPr lang="en-US" sz="1800" b="0" i="0" dirty="0" err="1">
                <a:solidFill>
                  <a:srgbClr val="333333"/>
                </a:solidFill>
                <a:effectLst/>
                <a:latin typeface="Arial" panose="020B0604020202020204" pitchFamily="34" charset="0"/>
              </a:rPr>
              <a:t>equipments</a:t>
            </a:r>
            <a:r>
              <a:rPr lang="en-US" sz="1800" b="0" i="0" dirty="0">
                <a:solidFill>
                  <a:srgbClr val="333333"/>
                </a:solidFill>
                <a:effectLst/>
                <a:latin typeface="Arial" panose="020B0604020202020204" pitchFamily="34" charset="0"/>
              </a:rPr>
              <a:t> by interoperability between digital twin models. </a:t>
            </a:r>
            <a:endParaRPr lang="en-US" sz="1800" b="0" i="0" dirty="0">
              <a:solidFill>
                <a:srgbClr val="333333"/>
              </a:solidFill>
              <a:effectLst/>
              <a:latin typeface="Arial" panose="020B0604020202020204" pitchFamily="34" charset="0"/>
            </a:endParaRPr>
          </a:p>
          <a:p>
            <a:pPr lvl="1">
              <a:buFont typeface="Wingdings" panose="05000000000000000000" pitchFamily="2" charset="2"/>
              <a:buChar char="ü"/>
            </a:pPr>
            <a:r>
              <a:rPr lang="en-US" sz="1800" dirty="0">
                <a:solidFill>
                  <a:srgbClr val="333333"/>
                </a:solidFill>
                <a:latin typeface="Arial" panose="020B0604020202020204" pitchFamily="34" charset="0"/>
              </a:rPr>
              <a:t>S</a:t>
            </a:r>
            <a:r>
              <a:rPr lang="en-US" sz="1800" b="0" i="0" dirty="0">
                <a:solidFill>
                  <a:srgbClr val="333333"/>
                </a:solidFill>
                <a:effectLst/>
                <a:latin typeface="Arial" panose="020B0604020202020204" pitchFamily="34" charset="0"/>
              </a:rPr>
              <a:t>ystem </a:t>
            </a:r>
            <a:r>
              <a:rPr lang="en-US" sz="1800" dirty="0">
                <a:solidFill>
                  <a:srgbClr val="333333"/>
                </a:solidFill>
                <a:latin typeface="Arial" panose="020B0604020202020204" pitchFamily="34" charset="0"/>
              </a:rPr>
              <a:t>L</a:t>
            </a:r>
            <a:r>
              <a:rPr lang="en-US" sz="1800" b="0" i="0" dirty="0">
                <a:solidFill>
                  <a:srgbClr val="333333"/>
                </a:solidFill>
                <a:effectLst/>
                <a:latin typeface="Arial" panose="020B0604020202020204" pitchFamily="34" charset="0"/>
              </a:rPr>
              <a:t>evel – Planning and Optimizin</a:t>
            </a:r>
            <a:r>
              <a:rPr lang="en-US" sz="1800" dirty="0">
                <a:solidFill>
                  <a:srgbClr val="333333"/>
                </a:solidFill>
                <a:latin typeface="Arial" panose="020B0604020202020204" pitchFamily="34" charset="0"/>
              </a:rPr>
              <a:t>g more accurately the operation of real production line by building and simulating digital twin of the production line.</a:t>
            </a:r>
            <a:endParaRPr lang="en-US" sz="1800" dirty="0">
              <a:solidFill>
                <a:srgbClr val="333333"/>
              </a:solidFill>
              <a:latin typeface="Arial" panose="020B0604020202020204" pitchFamily="34" charset="0"/>
            </a:endParaRPr>
          </a:p>
          <a:p>
            <a:pPr lvl="1">
              <a:buFont typeface="Wingdings" panose="05000000000000000000" pitchFamily="2" charset="2"/>
              <a:buChar char="ü"/>
            </a:pPr>
            <a:r>
              <a:rPr lang="en-US" sz="1800" b="0" i="0" dirty="0">
                <a:solidFill>
                  <a:srgbClr val="333333"/>
                </a:solidFill>
                <a:effectLst/>
                <a:latin typeface="Arial" panose="020B0604020202020204" pitchFamily="34" charset="0"/>
              </a:rPr>
              <a:t> </a:t>
            </a:r>
            <a:r>
              <a:rPr lang="en-US" sz="1800" dirty="0">
                <a:solidFill>
                  <a:srgbClr val="333333"/>
                </a:solidFill>
                <a:latin typeface="Arial" panose="020B0604020202020204" pitchFamily="34" charset="0"/>
              </a:rPr>
              <a:t>S</a:t>
            </a:r>
            <a:r>
              <a:rPr lang="en-US" sz="1800" b="0" i="0" dirty="0">
                <a:solidFill>
                  <a:srgbClr val="333333"/>
                </a:solidFill>
                <a:effectLst/>
                <a:latin typeface="Arial" panose="020B0604020202020204" pitchFamily="34" charset="0"/>
              </a:rPr>
              <a:t>ystem of System </a:t>
            </a:r>
            <a:r>
              <a:rPr lang="en-US" sz="1800" dirty="0">
                <a:solidFill>
                  <a:srgbClr val="333333"/>
                </a:solidFill>
                <a:latin typeface="Arial" panose="020B0604020202020204" pitchFamily="34" charset="0"/>
              </a:rPr>
              <a:t>L</a:t>
            </a:r>
            <a:r>
              <a:rPr lang="en-US" sz="1800" b="0" i="0" dirty="0">
                <a:solidFill>
                  <a:srgbClr val="333333"/>
                </a:solidFill>
                <a:effectLst/>
                <a:latin typeface="Arial" panose="020B0604020202020204" pitchFamily="34" charset="0"/>
              </a:rPr>
              <a:t>evel – To achieve smart operations , simulation , control and optimization </a:t>
            </a:r>
            <a:r>
              <a:rPr lang="en-US" sz="1800" dirty="0">
                <a:solidFill>
                  <a:srgbClr val="333333"/>
                </a:solidFill>
                <a:latin typeface="Arial" panose="020B0604020202020204" pitchFamily="34" charset="0"/>
              </a:rPr>
              <a:t>of product manufacturing in the smart shop floor and smart factory.</a:t>
            </a:r>
            <a:endParaRPr lang="en-IN"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72490" y="657860"/>
            <a:ext cx="9034145" cy="3599815"/>
          </a:xfrm>
          <a:prstGeom prst="rect">
            <a:avLst/>
          </a:prstGeom>
          <a:noFill/>
        </p:spPr>
        <p:txBody>
          <a:bodyPr wrap="square" rtlCol="0">
            <a:spAutoFit/>
          </a:bodyPr>
          <a:lstStyle/>
          <a:p>
            <a:pPr algn="ctr"/>
            <a:r>
              <a:rPr lang="en-IN" sz="3200" dirty="0"/>
              <a:t>Digital Twin For CNC Machine Tool</a:t>
            </a:r>
            <a:endParaRPr lang="en-IN" sz="3200" dirty="0"/>
          </a:p>
          <a:p>
            <a:endParaRPr lang="en-IN" dirty="0"/>
          </a:p>
          <a:p>
            <a:endParaRPr lang="en-IN" dirty="0"/>
          </a:p>
          <a:p>
            <a:r>
              <a:rPr lang="en-US" sz="2000" b="0" i="0" dirty="0">
                <a:solidFill>
                  <a:srgbClr val="333333"/>
                </a:solidFill>
                <a:effectLst/>
                <a:latin typeface="Georgia" panose="02040502050405020303" pitchFamily="18" charset="0"/>
              </a:rPr>
              <a:t>As a typical manufacturing equipment, CNC machine tool (CNCMT), which is the mother machine of industry . It plays an important role in the new trend of smart manufacturing.</a:t>
            </a:r>
            <a:endParaRPr lang="en-US" sz="2000" b="0" i="0" dirty="0">
              <a:solidFill>
                <a:srgbClr val="333333"/>
              </a:solidFill>
              <a:effectLst/>
              <a:latin typeface="Georgia" panose="02040502050405020303" pitchFamily="18" charset="0"/>
            </a:endParaRPr>
          </a:p>
          <a:p>
            <a:endParaRPr lang="en-US" sz="2000" b="0" i="0" dirty="0">
              <a:solidFill>
                <a:srgbClr val="333333"/>
              </a:solidFill>
              <a:effectLst/>
              <a:latin typeface="Georgia" panose="02040502050405020303" pitchFamily="18" charset="0"/>
            </a:endParaRPr>
          </a:p>
          <a:p>
            <a:r>
              <a:rPr lang="en-US" sz="2000" b="0" i="0" dirty="0">
                <a:solidFill>
                  <a:srgbClr val="333333"/>
                </a:solidFill>
                <a:effectLst/>
                <a:latin typeface="Georgia" panose="02040502050405020303" pitchFamily="18" charset="0"/>
              </a:rPr>
              <a:t>As the requirement of smart manufacturing, the abilities of its self-sensing, self-prediction and self-maintenance are necessary. In order to make CNCMT become more intelligent, a research about Digital twin (DT) for CNCMT is conducted. </a:t>
            </a: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to Apply the Digital Twin to CPS </a:t>
            </a:r>
            <a:r>
              <a:rPr lang="en-IN" sz="4800" dirty="0"/>
              <a:t>?</a:t>
            </a:r>
            <a:endParaRPr lang="en-IN" sz="4800" dirty="0"/>
          </a:p>
        </p:txBody>
      </p:sp>
      <p:sp>
        <p:nvSpPr>
          <p:cNvPr id="3" name="Content Placeholder 2"/>
          <p:cNvSpPr>
            <a:spLocks noGrp="1"/>
          </p:cNvSpPr>
          <p:nvPr>
            <p:ph idx="1"/>
          </p:nvPr>
        </p:nvSpPr>
        <p:spPr>
          <a:xfrm>
            <a:off x="917032" y="1779479"/>
            <a:ext cx="8596668" cy="4847207"/>
          </a:xfrm>
        </p:spPr>
        <p:txBody>
          <a:bodyPr>
            <a:normAutofit/>
          </a:bodyPr>
          <a:lstStyle/>
          <a:p>
            <a:r>
              <a:rPr lang="en-US" sz="2000" b="0" i="0" dirty="0">
                <a:solidFill>
                  <a:srgbClr val="111111"/>
                </a:solidFill>
                <a:effectLst/>
                <a:latin typeface="Times New Roman" panose="02020603050405020304" charset="0"/>
                <a:cs typeface="Times New Roman" panose="02020603050405020304" charset="0"/>
              </a:rPr>
              <a:t>The Digital Twin concept can be applied by organizations to cyber-systems by linking probabilistic engineering models with test, operational, and maintenance data</a:t>
            </a:r>
            <a:r>
              <a:rPr lang="en-US" sz="2000" b="1" i="0" dirty="0">
                <a:solidFill>
                  <a:srgbClr val="111111"/>
                </a:solidFill>
                <a:effectLst/>
                <a:latin typeface="Times New Roman" panose="02020603050405020304" charset="0"/>
                <a:cs typeface="Times New Roman" panose="02020603050405020304" charset="0"/>
              </a:rPr>
              <a:t> </a:t>
            </a:r>
            <a:r>
              <a:rPr lang="en-US" sz="2000" b="0" i="0" dirty="0">
                <a:solidFill>
                  <a:srgbClr val="111111"/>
                </a:solidFill>
                <a:effectLst/>
                <a:latin typeface="Times New Roman" panose="02020603050405020304" charset="0"/>
                <a:cs typeface="Times New Roman" panose="02020603050405020304" charset="0"/>
              </a:rPr>
              <a:t>to evaluate the security of their physical and virtual physical systems.</a:t>
            </a:r>
            <a:endParaRPr lang="en-IN" sz="2000" dirty="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accent4">
                    <a:lumMod val="50000"/>
                  </a:schemeClr>
                </a:solidFill>
              </a:rPr>
              <a:t>CONCLUSION</a:t>
            </a:r>
            <a:endParaRPr lang="en-IN" dirty="0">
              <a:solidFill>
                <a:schemeClr val="accent4">
                  <a:lumMod val="50000"/>
                </a:schemeClr>
              </a:solidFill>
            </a:endParaRPr>
          </a:p>
        </p:txBody>
      </p:sp>
      <p:sp>
        <p:nvSpPr>
          <p:cNvPr id="3" name="Content Placeholder 2"/>
          <p:cNvSpPr>
            <a:spLocks noGrp="1"/>
          </p:cNvSpPr>
          <p:nvPr>
            <p:ph idx="1"/>
          </p:nvPr>
        </p:nvSpPr>
        <p:spPr>
          <a:xfrm>
            <a:off x="677334" y="1491449"/>
            <a:ext cx="9017082" cy="4345727"/>
          </a:xfrm>
        </p:spPr>
        <p:txBody>
          <a:bodyPr>
            <a:normAutofit/>
          </a:bodyPr>
          <a:lstStyle/>
          <a:p>
            <a:pPr>
              <a:buClr>
                <a:srgbClr val="7030A0"/>
              </a:buClr>
              <a:buFont typeface="Wingdings" panose="05000000000000000000" pitchFamily="2" charset="2"/>
              <a:buChar char="v"/>
            </a:pPr>
            <a:r>
              <a:rPr lang="en-US" sz="2000" b="0" i="0" dirty="0">
                <a:solidFill>
                  <a:schemeClr val="tx2">
                    <a:lumMod val="50000"/>
                  </a:schemeClr>
                </a:solidFill>
                <a:effectLst/>
                <a:latin typeface="Times New Roman" panose="02020603050405020304" charset="0"/>
                <a:cs typeface="Times New Roman" panose="02020603050405020304" charset="0"/>
              </a:rPr>
              <a:t>The Cyber Physical systems have pervaded everywhere. It captures the data using sensors, computes and communicates alerts to the systems. The need of the hour is to look at the machines in the cyber systems as a system of systems and not as a single object/machine. The outer covering, the moving parts and connections are different layers of the same machine. When they are categorized into different sub systems then CPS will also be able to work like the human systems where the subsystems work together.</a:t>
            </a:r>
            <a:endParaRPr lang="en-US" sz="2000" b="0" i="0" dirty="0">
              <a:solidFill>
                <a:schemeClr val="tx2">
                  <a:lumMod val="50000"/>
                </a:schemeClr>
              </a:solidFill>
              <a:effectLst/>
              <a:latin typeface="Times New Roman" panose="02020603050405020304" charset="0"/>
              <a:cs typeface="Times New Roman" panose="02020603050405020304" charset="0"/>
            </a:endParaRPr>
          </a:p>
          <a:p>
            <a:pPr>
              <a:buClr>
                <a:srgbClr val="7030A0"/>
              </a:buClr>
              <a:buFont typeface="Wingdings" panose="05000000000000000000" pitchFamily="2" charset="2"/>
              <a:buChar char="v"/>
            </a:pPr>
            <a:r>
              <a:rPr lang="en-US" sz="2000" b="0" i="0" dirty="0">
                <a:solidFill>
                  <a:schemeClr val="tx2">
                    <a:lumMod val="50000"/>
                  </a:schemeClr>
                </a:solidFill>
                <a:effectLst/>
                <a:latin typeface="Times New Roman" panose="02020603050405020304" charset="0"/>
                <a:ea typeface="Roboto" panose="02000000000000000000" pitchFamily="2" charset="0"/>
                <a:cs typeface="Times New Roman" panose="02020603050405020304" charset="0"/>
              </a:rPr>
              <a:t>Modern critical infrastructure C</a:t>
            </a:r>
            <a:r>
              <a:rPr lang="en-US" sz="2000" dirty="0">
                <a:solidFill>
                  <a:schemeClr val="tx2">
                    <a:lumMod val="50000"/>
                  </a:schemeClr>
                </a:solidFill>
                <a:latin typeface="Times New Roman" panose="02020603050405020304" charset="0"/>
                <a:ea typeface="Roboto" panose="02000000000000000000" pitchFamily="2" charset="0"/>
                <a:cs typeface="Times New Roman" panose="02020603050405020304" charset="0"/>
              </a:rPr>
              <a:t>yber Physical Systems</a:t>
            </a:r>
            <a:r>
              <a:rPr lang="en-US" sz="2000" b="0" i="0" dirty="0">
                <a:solidFill>
                  <a:schemeClr val="tx2">
                    <a:lumMod val="50000"/>
                  </a:schemeClr>
                </a:solidFill>
                <a:effectLst/>
                <a:latin typeface="Times New Roman" panose="02020603050405020304" charset="0"/>
                <a:ea typeface="Roboto" panose="02000000000000000000" pitchFamily="2" charset="0"/>
                <a:cs typeface="Times New Roman" panose="02020603050405020304" charset="0"/>
              </a:rPr>
              <a:t> are designed to meet very high performance standards. This is only achievable using sophisticated intelligent autonomous control systems which are extremely data dependent. Therefore, it is essential to provide accurate real-time data to the control system.</a:t>
            </a:r>
            <a:endParaRPr lang="en-US" sz="2000" b="0" i="0" dirty="0">
              <a:solidFill>
                <a:schemeClr val="tx2">
                  <a:lumMod val="50000"/>
                </a:schemeClr>
              </a:solidFill>
              <a:effectLst/>
              <a:latin typeface="Times New Roman" panose="02020603050405020304" charset="0"/>
              <a:ea typeface="Roboto" panose="02000000000000000000" pitchFamily="2" charset="0"/>
              <a:cs typeface="Times New Roman" panose="02020603050405020304" charset="0"/>
            </a:endParaRPr>
          </a:p>
          <a:p>
            <a:pPr marL="0" indent="0">
              <a:buClr>
                <a:srgbClr val="7030A0"/>
              </a:buClr>
              <a:buNone/>
            </a:pPr>
            <a:r>
              <a:rPr lang="en-US" sz="2000" b="0" i="0" dirty="0">
                <a:solidFill>
                  <a:schemeClr val="tx2">
                    <a:lumMod val="50000"/>
                  </a:schemeClr>
                </a:solidFill>
                <a:effectLst/>
                <a:latin typeface="Times New Roman" panose="02020603050405020304" charset="0"/>
                <a:cs typeface="Times New Roman" panose="02020603050405020304" charset="0"/>
              </a:rPr>
              <a:t>The Study of the security mechanism of the cyber physical system is a wide area that has to be explored to derive parallels to enhance the security and safety of the CPS.</a:t>
            </a:r>
            <a:endParaRPr lang="en-IN" sz="2000" dirty="0">
              <a:solidFill>
                <a:schemeClr val="tx2">
                  <a:lumMod val="50000"/>
                </a:schemeClr>
              </a:solidFill>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0</TotalTime>
  <Words>5841</Words>
  <Application>WPS Presentation</Application>
  <PresentationFormat>Widescreen</PresentationFormat>
  <Paragraphs>56</Paragraphs>
  <Slides>10</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10</vt:i4>
      </vt:variant>
    </vt:vector>
  </HeadingPairs>
  <TitlesOfParts>
    <vt:vector size="28" baseType="lpstr">
      <vt:lpstr>Arial</vt:lpstr>
      <vt:lpstr>SimSun</vt:lpstr>
      <vt:lpstr>Wingdings</vt:lpstr>
      <vt:lpstr>Wingdings 3</vt:lpstr>
      <vt:lpstr>Arial</vt:lpstr>
      <vt:lpstr>Roboto</vt:lpstr>
      <vt:lpstr>Wide Latin</vt:lpstr>
      <vt:lpstr>ff2</vt:lpstr>
      <vt:lpstr>NexusSerif</vt:lpstr>
      <vt:lpstr>Georgia</vt:lpstr>
      <vt:lpstr>NexusSans</vt:lpstr>
      <vt:lpstr>Segoe Print</vt:lpstr>
      <vt:lpstr>Trebuchet MS</vt:lpstr>
      <vt:lpstr>Microsoft YaHei</vt:lpstr>
      <vt:lpstr>Arial Unicode MS</vt:lpstr>
      <vt:lpstr>Calibri</vt:lpstr>
      <vt:lpstr>Times New Roman</vt:lpstr>
      <vt:lpstr>Facet</vt:lpstr>
      <vt:lpstr>CYBER PHYSICAL SYSTEM DIGITAL TWIN FOR CNC TURNING</vt:lpstr>
      <vt:lpstr>Cyber-Physical System (CPS), a new generation of digital system, mainly focuses on complex interdependencies and integration between cyberspace and physical world. A CPS is composed of highly-integrated computation, communication, control, and physical elements. CPS is currently of interest in academia, industry, and government.   CPS represents a new generation of digital system, which consists of two main functional components:   1. The advanced connectivity that ensures real-time data      acquisition from the physical world and information feedback from the cyber space.  2. Intelligent data management, analytics and computational capability that con-      structs the cyber space .   </vt:lpstr>
      <vt:lpstr>Introduction Continuation</vt:lpstr>
      <vt:lpstr>CHARECTERISTICS</vt:lpstr>
      <vt:lpstr>CHARECTERISTICS CONTINUED</vt:lpstr>
      <vt:lpstr>APPLICATIONS</vt:lpstr>
      <vt:lpstr>PowerPoint 演示文稿</vt:lpstr>
      <vt:lpstr>How to Apply the Digital Twin to CPS ?</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PHYSICAL SYSTEM DIGITAL TWIN FOR CNC TURNING</dc:title>
  <dc:creator>NOOR DARGA</dc:creator>
  <cp:lastModifiedBy>NOOR MOHAMMED</cp:lastModifiedBy>
  <cp:revision>7</cp:revision>
  <cp:lastPrinted>2021-12-02T16:40:00Z</cp:lastPrinted>
  <dcterms:created xsi:type="dcterms:W3CDTF">2021-12-02T13:06:00Z</dcterms:created>
  <dcterms:modified xsi:type="dcterms:W3CDTF">2022-05-16T08:27:45Z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52D202D970C244EAA61151D533D53C2C</vt:lpwstr>
  </property>
  <property fmtid="{D5CDD505-2E9C-101B-9397-08002B2CF9AE}" pid="3" name="KSOProductBuildVer">
    <vt:lpwstr>1033-11.2.0.11130</vt:lpwstr>
  </property>
</Properties>
</file>