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4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2" name="Google Shape;122;p13: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9" name="Google Shape;129;p14: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p15: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1176afa14c8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3" name="Google Shape;143;g1176afa14c8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1176afa14c8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g1176afa14c8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9" name="Google Shape;159;p16: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1176afa14c8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6" name="Google Shape;166;g1176afa14c8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1176afa14c8_0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3" name="Google Shape;173;g1176afa14c8_0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1176afa14c8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0" name="Google Shape;180;g1176afa14c8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1176afa14c8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7" name="Google Shape;187;g1176afa14c8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4" name="Google Shape;64;p2: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1176afa14c8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76afa14c8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6" name="Google Shape;76;p4: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6" name="Google Shape;96;p8: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0" name="Google Shape;110;p10: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6" name="Google Shape;116;p11: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3" name="Shape 43"/>
        <p:cNvGrpSpPr/>
        <p:nvPr/>
      </p:nvGrpSpPr>
      <p:grpSpPr>
        <a:xfrm>
          <a:off x="0" y="0"/>
          <a:ext cx="0" cy="0"/>
          <a:chOff x="0" y="0"/>
          <a:chExt cx="0" cy="0"/>
        </a:xfrm>
      </p:grpSpPr>
      <p:sp>
        <p:nvSpPr>
          <p:cNvPr id="44" name="Google Shape;44;p29"/>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p:txBody>
      </p:sp>
      <p:sp>
        <p:nvSpPr>
          <p:cNvPr id="45" name="Google Shape;45;p2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6" name="Shape 46"/>
        <p:cNvGrpSpPr/>
        <p:nvPr/>
      </p:nvGrpSpPr>
      <p:grpSpPr>
        <a:xfrm>
          <a:off x="0" y="0"/>
          <a:ext cx="0" cy="0"/>
          <a:chOff x="0" y="0"/>
          <a:chExt cx="0" cy="0"/>
        </a:xfrm>
      </p:grpSpPr>
      <p:sp>
        <p:nvSpPr>
          <p:cNvPr id="47" name="Google Shape;47;p30"/>
          <p:cNvSpPr txBox="1"/>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0"/>
          <p:cNvSpPr txBox="1"/>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49" name="Google Shape;49;p3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6" name="Shape 16"/>
        <p:cNvGrpSpPr/>
        <p:nvPr/>
      </p:nvGrpSpPr>
      <p:grpSpPr>
        <a:xfrm>
          <a:off x="0" y="0"/>
          <a:ext cx="0" cy="0"/>
          <a:chOff x="0" y="0"/>
          <a:chExt cx="0" cy="0"/>
        </a:xfrm>
      </p:grpSpPr>
      <p:sp>
        <p:nvSpPr>
          <p:cNvPr id="17" name="Google Shape;17;p2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2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9" name="Shape 19"/>
        <p:cNvGrpSpPr/>
        <p:nvPr/>
      </p:nvGrpSpPr>
      <p:grpSpPr>
        <a:xfrm>
          <a:off x="0" y="0"/>
          <a:ext cx="0" cy="0"/>
          <a:chOff x="0" y="0"/>
          <a:chExt cx="0" cy="0"/>
        </a:xfrm>
      </p:grpSpPr>
      <p:sp>
        <p:nvSpPr>
          <p:cNvPr id="20" name="Google Shape;20;p2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sp>
        <p:nvSpPr>
          <p:cNvPr id="22" name="Google Shape;22;p2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4"/>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24" name="Google Shape;24;p2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 name="Shape 25"/>
        <p:cNvGrpSpPr/>
        <p:nvPr/>
      </p:nvGrpSpPr>
      <p:grpSpPr>
        <a:xfrm>
          <a:off x="0" y="0"/>
          <a:ext cx="0" cy="0"/>
          <a:chOff x="0" y="0"/>
          <a:chExt cx="0" cy="0"/>
        </a:xfrm>
      </p:grpSpPr>
      <p:sp>
        <p:nvSpPr>
          <p:cNvPr id="26" name="Google Shape;26;p2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8" name="Google Shape;28;p2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9" name="Google Shape;29;p2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0" name="Shape 30"/>
        <p:cNvGrpSpPr/>
        <p:nvPr/>
      </p:nvGrpSpPr>
      <p:grpSpPr>
        <a:xfrm>
          <a:off x="0" y="0"/>
          <a:ext cx="0" cy="0"/>
          <a:chOff x="0" y="0"/>
          <a:chExt cx="0" cy="0"/>
        </a:xfrm>
      </p:grpSpPr>
      <p:sp>
        <p:nvSpPr>
          <p:cNvPr id="31" name="Google Shape;31;p26"/>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6"/>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33" name="Google Shape;33;p2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4" name="Shape 34"/>
        <p:cNvGrpSpPr/>
        <p:nvPr/>
      </p:nvGrpSpPr>
      <p:grpSpPr>
        <a:xfrm>
          <a:off x="0" y="0"/>
          <a:ext cx="0" cy="0"/>
          <a:chOff x="0" y="0"/>
          <a:chExt cx="0" cy="0"/>
        </a:xfrm>
      </p:grpSpPr>
      <p:sp>
        <p:nvSpPr>
          <p:cNvPr id="35" name="Google Shape;35;p27"/>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28"/>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8"/>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8"/>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42" name="Google Shape;42;p2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9"/>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903575"/>
            <a:ext cx="8520600" cy="1211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altLang="en-GB" sz="2800"/>
              <a:t>Cyber Physical System</a:t>
            </a:r>
            <a:br>
              <a:rPr lang="en-US" altLang="en-GB" sz="2800"/>
            </a:br>
            <a:r>
              <a:rPr lang="en-US" altLang="en-GB" sz="2800"/>
              <a:t>Digital Twin For CNC Tuning</a:t>
            </a:r>
            <a:endParaRPr lang="en-US" altLang="en-GB" sz="2800"/>
          </a:p>
        </p:txBody>
      </p:sp>
      <p:pic>
        <p:nvPicPr>
          <p:cNvPr id="55" name="Google Shape;55;p1"/>
          <p:cNvPicPr preferRelativeResize="0"/>
          <p:nvPr/>
        </p:nvPicPr>
        <p:blipFill rotWithShape="1">
          <a:blip r:embed="rId1"/>
          <a:srcRect/>
          <a:stretch>
            <a:fillRect/>
          </a:stretch>
        </p:blipFill>
        <p:spPr>
          <a:xfrm>
            <a:off x="3014625" y="4100475"/>
            <a:ext cx="795025" cy="795025"/>
          </a:xfrm>
          <a:prstGeom prst="rect">
            <a:avLst/>
          </a:prstGeom>
          <a:noFill/>
          <a:ln>
            <a:noFill/>
          </a:ln>
        </p:spPr>
      </p:pic>
      <p:pic>
        <p:nvPicPr>
          <p:cNvPr id="56" name="Google Shape;56;p1"/>
          <p:cNvPicPr preferRelativeResize="0"/>
          <p:nvPr/>
        </p:nvPicPr>
        <p:blipFill rotWithShape="1">
          <a:blip r:embed="rId2"/>
          <a:srcRect b="27714"/>
          <a:stretch>
            <a:fillRect/>
          </a:stretch>
        </p:blipFill>
        <p:spPr>
          <a:xfrm>
            <a:off x="0" y="0"/>
            <a:ext cx="1009627" cy="579800"/>
          </a:xfrm>
          <a:prstGeom prst="rect">
            <a:avLst/>
          </a:prstGeom>
          <a:noFill/>
          <a:ln>
            <a:noFill/>
          </a:ln>
        </p:spPr>
      </p:pic>
      <p:pic>
        <p:nvPicPr>
          <p:cNvPr id="57" name="Google Shape;57;p1"/>
          <p:cNvPicPr preferRelativeResize="0"/>
          <p:nvPr/>
        </p:nvPicPr>
        <p:blipFill rotWithShape="1">
          <a:blip r:embed="rId3"/>
          <a:srcRect l="39664" t="8081" r="38426" b="32235"/>
          <a:stretch>
            <a:fillRect/>
          </a:stretch>
        </p:blipFill>
        <p:spPr>
          <a:xfrm>
            <a:off x="5434525" y="4100475"/>
            <a:ext cx="524499" cy="795025"/>
          </a:xfrm>
          <a:prstGeom prst="rect">
            <a:avLst/>
          </a:prstGeom>
          <a:noFill/>
          <a:ln>
            <a:noFill/>
          </a:ln>
        </p:spPr>
      </p:pic>
      <p:sp>
        <p:nvSpPr>
          <p:cNvPr id="58" name="Google Shape;58;p1"/>
          <p:cNvSpPr txBox="1"/>
          <p:nvPr/>
        </p:nvSpPr>
        <p:spPr>
          <a:xfrm>
            <a:off x="2712538" y="3700275"/>
            <a:ext cx="13992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Conducted by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1"/>
          <p:cNvSpPr txBox="1"/>
          <p:nvPr/>
        </p:nvSpPr>
        <p:spPr>
          <a:xfrm>
            <a:off x="4997163" y="3700275"/>
            <a:ext cx="13992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Sponsored by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1"/>
          <p:cNvSpPr txBox="1"/>
          <p:nvPr/>
        </p:nvSpPr>
        <p:spPr>
          <a:xfrm>
            <a:off x="7170600" y="89800"/>
            <a:ext cx="1973400" cy="396875"/>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panose="020B0604020202020204"/>
              <a:buNone/>
            </a:pPr>
            <a:r>
              <a:rPr lang="en-GB" sz="1400" b="0" i="1" u="none" strike="noStrike" cap="none">
                <a:solidFill>
                  <a:srgbClr val="000000"/>
                </a:solidFill>
                <a:latin typeface="Calibri" panose="020F0502020204030204"/>
                <a:ea typeface="Calibri" panose="020F0502020204030204"/>
                <a:cs typeface="Calibri" panose="020F0502020204030204"/>
                <a:sym typeface="Calibri" panose="020F0502020204030204"/>
              </a:rPr>
              <a:t>Internship </a:t>
            </a:r>
            <a:r>
              <a:rPr lang="en-US" altLang="en-GB" sz="1400" b="0" i="1" u="none" strike="noStrike" cap="none">
                <a:solidFill>
                  <a:srgbClr val="000000"/>
                </a:solidFill>
                <a:latin typeface="Calibri" panose="020F0502020204030204"/>
                <a:ea typeface="Calibri" panose="020F0502020204030204"/>
                <a:cs typeface="Calibri" panose="020F0502020204030204"/>
                <a:sym typeface="Calibri" panose="020F0502020204030204"/>
              </a:rPr>
              <a:t>P</a:t>
            </a:r>
            <a:r>
              <a:rPr lang="en-GB" sz="1400" b="0" i="1" u="none" strike="noStrike" cap="none">
                <a:solidFill>
                  <a:srgbClr val="000000"/>
                </a:solidFill>
                <a:latin typeface="Calibri" panose="020F0502020204030204"/>
                <a:ea typeface="Calibri" panose="020F0502020204030204"/>
                <a:cs typeface="Calibri" panose="020F0502020204030204"/>
                <a:sym typeface="Calibri" panose="020F0502020204030204"/>
              </a:rPr>
              <a:t>resentation</a:t>
            </a:r>
            <a:endParaRPr sz="1400" b="0"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1"/>
          <p:cNvSpPr txBox="1"/>
          <p:nvPr/>
        </p:nvSpPr>
        <p:spPr>
          <a:xfrm>
            <a:off x="3072000" y="2435325"/>
            <a:ext cx="3000000" cy="763905"/>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alt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Darga Noor Mohammed Ali </a:t>
            </a:r>
            <a:endParaRPr lang="en-US" altLang="en-GB"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15000"/>
              </a:lnSpc>
              <a:spcBef>
                <a:spcPts val="0"/>
              </a:spcBef>
              <a:spcAft>
                <a:spcPts val="0"/>
              </a:spcAft>
              <a:buClr>
                <a:srgbClr val="000000"/>
              </a:buClr>
              <a:buSzPts val="1100"/>
              <a:buFont typeface="Arial" panose="020B0604020202020204"/>
              <a:buNone/>
            </a:pPr>
            <a:r>
              <a:rPr lang="en-US" alt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T</a:t>
            </a: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hird Year , </a:t>
            </a:r>
            <a:r>
              <a:rPr lang="en-GB" sz="1100">
                <a:solidFill>
                  <a:schemeClr val="dk1"/>
                </a:solidFill>
              </a:rPr>
              <a:t>Fifth</a:t>
            </a: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 Semester</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15000"/>
              </a:lnSpc>
              <a:spcBef>
                <a:spcPts val="0"/>
              </a:spcBef>
              <a:spcAft>
                <a:spcPts val="0"/>
              </a:spcAft>
              <a:buClr>
                <a:srgbClr val="000000"/>
              </a:buClr>
              <a:buSzPts val="1100"/>
              <a:buFont typeface="Arial" panose="020B0604020202020204"/>
              <a:buNone/>
            </a:pPr>
            <a:r>
              <a:rPr lang="en-GB" sz="1100">
                <a:solidFill>
                  <a:schemeClr val="dk1"/>
                </a:solidFill>
              </a:rPr>
              <a:t>R N S Institute of Technology, Bangalore</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13"/>
          <p:cNvSpPr txBox="1"/>
          <p:nvPr>
            <p:ph type="title"/>
          </p:nvPr>
        </p:nvSpPr>
        <p:spPr>
          <a:xfrm>
            <a:off x="113992" y="129928"/>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pic>
        <p:nvPicPr>
          <p:cNvPr id="2" name="Picture 1"/>
          <p:cNvPicPr>
            <a:picLocks noChangeAspect="1"/>
          </p:cNvPicPr>
          <p:nvPr/>
        </p:nvPicPr>
        <p:blipFill>
          <a:blip r:embed="rId1"/>
          <a:stretch>
            <a:fillRect/>
          </a:stretch>
        </p:blipFill>
        <p:spPr>
          <a:xfrm>
            <a:off x="1221105" y="861695"/>
            <a:ext cx="5844540" cy="2484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4"/>
          <p:cNvSpPr txBox="1"/>
          <p:nvPr>
            <p:ph type="title"/>
          </p:nvPr>
        </p:nvSpPr>
        <p:spPr>
          <a:xfrm>
            <a:off x="212846" y="166998"/>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32" name="Google Shape;132;p14"/>
          <p:cNvSpPr txBox="1"/>
          <p:nvPr/>
        </p:nvSpPr>
        <p:spPr>
          <a:xfrm>
            <a:off x="6386525" y="1578125"/>
            <a:ext cx="2346900" cy="1075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a:t>Based on the</a:t>
            </a:r>
            <a:r>
              <a:rPr lang="en-IN" altLang="en-GB" sz="1600"/>
              <a:t> datasets given the bar charts we have get by using Matplotlib library.</a:t>
            </a:r>
            <a:endParaRPr sz="1600"/>
          </a:p>
        </p:txBody>
      </p:sp>
      <p:pic>
        <p:nvPicPr>
          <p:cNvPr id="2" name="Picture 1"/>
          <p:cNvPicPr>
            <a:picLocks noChangeAspect="1"/>
          </p:cNvPicPr>
          <p:nvPr/>
        </p:nvPicPr>
        <p:blipFill>
          <a:blip r:embed="rId1"/>
          <a:stretch>
            <a:fillRect/>
          </a:stretch>
        </p:blipFill>
        <p:spPr>
          <a:xfrm>
            <a:off x="394970" y="716280"/>
            <a:ext cx="5829300" cy="37109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15"/>
          <p:cNvSpPr txBox="1"/>
          <p:nvPr>
            <p:ph type="title"/>
          </p:nvPr>
        </p:nvSpPr>
        <p:spPr>
          <a:xfrm>
            <a:off x="163419" y="117571"/>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39" name="Google Shape;139;p15"/>
          <p:cNvSpPr txBox="1"/>
          <p:nvPr/>
        </p:nvSpPr>
        <p:spPr>
          <a:xfrm>
            <a:off x="6890150" y="2068125"/>
            <a:ext cx="2036100" cy="9518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altLang="en-GB"/>
              <a:t>This is the data sets that visualized by using random under sampler method.</a:t>
            </a:r>
            <a:endParaRPr lang="en-IN" altLang="en-GB"/>
          </a:p>
        </p:txBody>
      </p:sp>
      <p:pic>
        <p:nvPicPr>
          <p:cNvPr id="2" name="Picture 1"/>
          <p:cNvPicPr>
            <a:picLocks noChangeAspect="1"/>
          </p:cNvPicPr>
          <p:nvPr/>
        </p:nvPicPr>
        <p:blipFill>
          <a:blip r:embed="rId1"/>
          <a:stretch>
            <a:fillRect/>
          </a:stretch>
        </p:blipFill>
        <p:spPr>
          <a:xfrm>
            <a:off x="702945" y="690245"/>
            <a:ext cx="5295900" cy="39547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g1176afa14c8_0_22"/>
          <p:cNvSpPr txBox="1"/>
          <p:nvPr>
            <p:ph type="title"/>
          </p:nvPr>
        </p:nvSpPr>
        <p:spPr>
          <a:xfrm>
            <a:off x="163419" y="117571"/>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46" name="Google Shape;146;g1176afa14c8_0_22"/>
          <p:cNvSpPr txBox="1"/>
          <p:nvPr/>
        </p:nvSpPr>
        <p:spPr>
          <a:xfrm>
            <a:off x="6890150" y="2068125"/>
            <a:ext cx="2036100" cy="9518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altLang="en-GB"/>
              <a:t>This is the linear SVC model we have get by using datasets with sklearn library.</a:t>
            </a:r>
            <a:endParaRPr lang="en-IN" altLang="en-GB"/>
          </a:p>
        </p:txBody>
      </p:sp>
      <p:pic>
        <p:nvPicPr>
          <p:cNvPr id="2" name="Picture 1"/>
          <p:cNvPicPr>
            <a:picLocks noChangeAspect="1"/>
          </p:cNvPicPr>
          <p:nvPr/>
        </p:nvPicPr>
        <p:blipFill>
          <a:blip r:embed="rId1"/>
          <a:stretch>
            <a:fillRect/>
          </a:stretch>
        </p:blipFill>
        <p:spPr>
          <a:xfrm>
            <a:off x="210820" y="591820"/>
            <a:ext cx="6430645" cy="42310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g1176afa14c8_0_16"/>
          <p:cNvSpPr txBox="1"/>
          <p:nvPr>
            <p:ph type="title"/>
          </p:nvPr>
        </p:nvSpPr>
        <p:spPr>
          <a:xfrm>
            <a:off x="163419" y="117571"/>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56" name="Google Shape;156;g1176afa14c8_0_16"/>
          <p:cNvSpPr txBox="1"/>
          <p:nvPr/>
        </p:nvSpPr>
        <p:spPr>
          <a:xfrm>
            <a:off x="5122075" y="3075375"/>
            <a:ext cx="2304000" cy="82740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tLang="en-GB"/>
              <a:t>This is the scatter plot visualization by using Matplotlib and seaborn.</a:t>
            </a:r>
            <a:endParaRPr lang="en-IN" altLang="en-GB"/>
          </a:p>
        </p:txBody>
      </p:sp>
      <p:pic>
        <p:nvPicPr>
          <p:cNvPr id="2" name="Picture 1"/>
          <p:cNvPicPr>
            <a:picLocks noChangeAspect="1"/>
          </p:cNvPicPr>
          <p:nvPr/>
        </p:nvPicPr>
        <p:blipFill>
          <a:blip r:embed="rId1"/>
          <a:stretch>
            <a:fillRect/>
          </a:stretch>
        </p:blipFill>
        <p:spPr>
          <a:xfrm>
            <a:off x="511810" y="855345"/>
            <a:ext cx="4610100" cy="31470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200489" y="17935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63" name="Google Shape;163;p16"/>
          <p:cNvSpPr txBox="1"/>
          <p:nvPr/>
        </p:nvSpPr>
        <p:spPr>
          <a:xfrm>
            <a:off x="6106375" y="2369625"/>
            <a:ext cx="2388900" cy="1566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tLang="en-GB" sz="1800"/>
              <a:t>This is the logistic regression accuracy of the taken data sets where we have got 96%.</a:t>
            </a:r>
            <a:endParaRPr lang="en-IN" altLang="en-GB" sz="1800"/>
          </a:p>
        </p:txBody>
      </p:sp>
      <p:pic>
        <p:nvPicPr>
          <p:cNvPr id="2" name="Picture 1"/>
          <p:cNvPicPr>
            <a:picLocks noChangeAspect="1"/>
          </p:cNvPicPr>
          <p:nvPr/>
        </p:nvPicPr>
        <p:blipFill>
          <a:blip r:embed="rId1"/>
          <a:stretch>
            <a:fillRect/>
          </a:stretch>
        </p:blipFill>
        <p:spPr>
          <a:xfrm>
            <a:off x="468630" y="941070"/>
            <a:ext cx="5411470" cy="32613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g1176afa14c8_0_41"/>
          <p:cNvSpPr txBox="1"/>
          <p:nvPr>
            <p:ph type="title"/>
          </p:nvPr>
        </p:nvSpPr>
        <p:spPr>
          <a:xfrm>
            <a:off x="200489" y="9363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69" name="Google Shape;169;g1176afa14c8_0_41"/>
          <p:cNvSpPr txBox="1"/>
          <p:nvPr/>
        </p:nvSpPr>
        <p:spPr>
          <a:xfrm>
            <a:off x="200500" y="3943350"/>
            <a:ext cx="8575500" cy="3968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tLang="en-GB"/>
              <a:t>This is the confusion matrix where accuracy score is 0.96 and the mean squared error is 0.38 </a:t>
            </a:r>
            <a:endParaRPr lang="en-IN" altLang="en-GB"/>
          </a:p>
        </p:txBody>
      </p:sp>
      <p:pic>
        <p:nvPicPr>
          <p:cNvPr id="2" name="Picture 1"/>
          <p:cNvPicPr>
            <a:picLocks noChangeAspect="1"/>
          </p:cNvPicPr>
          <p:nvPr/>
        </p:nvPicPr>
        <p:blipFill>
          <a:blip r:embed="rId1"/>
          <a:stretch>
            <a:fillRect/>
          </a:stretch>
        </p:blipFill>
        <p:spPr>
          <a:xfrm>
            <a:off x="807720" y="600075"/>
            <a:ext cx="6117590" cy="32753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g1176afa14c8_0_35"/>
          <p:cNvSpPr txBox="1"/>
          <p:nvPr>
            <p:ph type="title"/>
          </p:nvPr>
        </p:nvSpPr>
        <p:spPr>
          <a:xfrm>
            <a:off x="200489" y="17935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76" name="Google Shape;176;g1176afa14c8_0_35"/>
          <p:cNvSpPr txBox="1"/>
          <p:nvPr/>
        </p:nvSpPr>
        <p:spPr>
          <a:xfrm>
            <a:off x="412300" y="4391450"/>
            <a:ext cx="8272500" cy="3968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tLang="en-GB"/>
              <a:t>This the sns.regplot of the datasets of feed rate and rotational rate.</a:t>
            </a:r>
            <a:endParaRPr lang="en-IN" altLang="en-GB"/>
          </a:p>
        </p:txBody>
      </p:sp>
      <p:pic>
        <p:nvPicPr>
          <p:cNvPr id="2" name="Picture 1"/>
          <p:cNvPicPr>
            <a:picLocks noChangeAspect="1"/>
          </p:cNvPicPr>
          <p:nvPr/>
        </p:nvPicPr>
        <p:blipFill>
          <a:blip r:embed="rId1"/>
          <a:stretch>
            <a:fillRect/>
          </a:stretch>
        </p:blipFill>
        <p:spPr>
          <a:xfrm>
            <a:off x="1802130" y="798830"/>
            <a:ext cx="5539740" cy="35585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g1176afa14c8_0_50"/>
          <p:cNvSpPr txBox="1"/>
          <p:nvPr>
            <p:ph type="title"/>
          </p:nvPr>
        </p:nvSpPr>
        <p:spPr>
          <a:xfrm>
            <a:off x="200489" y="17935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83" name="Google Shape;183;g1176afa14c8_0_50"/>
          <p:cNvSpPr txBox="1"/>
          <p:nvPr/>
        </p:nvSpPr>
        <p:spPr>
          <a:xfrm>
            <a:off x="263525" y="4139990"/>
            <a:ext cx="8520600" cy="3968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The Above image is shown for </a:t>
            </a:r>
            <a:r>
              <a:rPr lang="en-IN" altLang="en-GB"/>
              <a:t>heat map of data sets</a:t>
            </a:r>
            <a:r>
              <a:rPr lang="en-GB"/>
              <a:t> </a:t>
            </a:r>
            <a:r>
              <a:rPr lang="en-IN" altLang="en-GB"/>
              <a:t>(where this after plotting the data sets)</a:t>
            </a:r>
            <a:endParaRPr lang="en-IN" altLang="en-GB"/>
          </a:p>
        </p:txBody>
      </p:sp>
      <p:pic>
        <p:nvPicPr>
          <p:cNvPr id="2" name="Picture 1"/>
          <p:cNvPicPr>
            <a:picLocks noChangeAspect="1"/>
          </p:cNvPicPr>
          <p:nvPr/>
        </p:nvPicPr>
        <p:blipFill>
          <a:blip r:embed="rId1"/>
          <a:stretch>
            <a:fillRect/>
          </a:stretch>
        </p:blipFill>
        <p:spPr>
          <a:xfrm>
            <a:off x="1547495" y="655955"/>
            <a:ext cx="5532120" cy="30899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g1176afa14c8_0_57"/>
          <p:cNvSpPr txBox="1"/>
          <p:nvPr>
            <p:ph type="title"/>
          </p:nvPr>
        </p:nvSpPr>
        <p:spPr>
          <a:xfrm>
            <a:off x="200489" y="17935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Workdone</a:t>
            </a:r>
            <a:endParaRPr lang="en-GB"/>
          </a:p>
        </p:txBody>
      </p:sp>
      <p:sp>
        <p:nvSpPr>
          <p:cNvPr id="192" name="Google Shape;192;g1176afa14c8_0_57"/>
          <p:cNvSpPr txBox="1"/>
          <p:nvPr/>
        </p:nvSpPr>
        <p:spPr>
          <a:xfrm>
            <a:off x="6040450" y="3427425"/>
            <a:ext cx="2550300" cy="9658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tLang="en-GB" sz="1700"/>
              <a:t>This is the ols regression results of data sets.</a:t>
            </a:r>
            <a:endParaRPr lang="en-IN" altLang="en-GB" sz="1700"/>
          </a:p>
        </p:txBody>
      </p:sp>
      <p:pic>
        <p:nvPicPr>
          <p:cNvPr id="2" name="Picture 1"/>
          <p:cNvPicPr>
            <a:picLocks noChangeAspect="1"/>
          </p:cNvPicPr>
          <p:nvPr/>
        </p:nvPicPr>
        <p:blipFill>
          <a:blip r:embed="rId1"/>
          <a:stretch>
            <a:fillRect/>
          </a:stretch>
        </p:blipFill>
        <p:spPr>
          <a:xfrm>
            <a:off x="302260" y="671830"/>
            <a:ext cx="5278120" cy="43319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2"/>
          <p:cNvSpPr txBox="1"/>
          <p:nvPr>
            <p:ph type="title"/>
          </p:nvPr>
        </p:nvSpPr>
        <p:spPr>
          <a:xfrm>
            <a:off x="0" y="49609"/>
            <a:ext cx="8520600" cy="5002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latin typeface="Arial" panose="020B0604020202020204"/>
                <a:ea typeface="Arial" panose="020B0604020202020204"/>
                <a:cs typeface="Arial" panose="020B0604020202020204"/>
                <a:sym typeface="Arial" panose="020B0604020202020204"/>
              </a:rPr>
              <a:t>Acknowledgement</a:t>
            </a:r>
            <a:br>
              <a:rPr lang="en-GB" sz="2000">
                <a:latin typeface="Arial" panose="020B0604020202020204"/>
                <a:ea typeface="Arial" panose="020B0604020202020204"/>
                <a:cs typeface="Arial" panose="020B0604020202020204"/>
                <a:sym typeface="Arial" panose="020B0604020202020204"/>
              </a:rPr>
            </a:br>
            <a:endParaRPr sz="3200"/>
          </a:p>
        </p:txBody>
      </p:sp>
      <p:sp>
        <p:nvSpPr>
          <p:cNvPr id="67" name="Google Shape;67;p2"/>
          <p:cNvSpPr txBox="1"/>
          <p:nvPr/>
        </p:nvSpPr>
        <p:spPr>
          <a:xfrm>
            <a:off x="117389" y="549876"/>
            <a:ext cx="8736300" cy="536956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Since I began my work in the internship programme, in Dec. 2021, many people have given invaluable support and have been influential in shaping my thoughts on how to perform best and gain beneficial knowledge from the work. I want to say A BIG THANKS to everyone who helped me in successfully completing this internship and gain a lot of knowledge at the end.</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I would like to express my deepest gratitude to our respected Mentors</a:t>
            </a:r>
            <a:r>
              <a:rPr lang="en-US" alt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lt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Dr.M. Kantha Babu</a:t>
            </a: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and </a:t>
            </a: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M</a:t>
            </a:r>
            <a:r>
              <a:rPr lang="en-US" alt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r. Prabhu</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for their continuous support and wonderful guidance through various stages of internship activities, which led to the successful completion of internship task.They provided us with materials and other resources to learn and get an idea on the working of model, we were designing. They checked the working of our models and confirmed our meeting’s works. They motivated us and shared a lot of knowledge with us.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SzPts val="1100"/>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Next I would like to thank my team members </a:t>
            </a: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Mr. </a:t>
            </a:r>
            <a:r>
              <a:rPr lang="en-US" alt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Ayush Patil</a:t>
            </a: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and </a:t>
            </a: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Mr. </a:t>
            </a:r>
            <a:r>
              <a:rPr lang="en-US" alt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Allapathi Sharon Kumar</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We were in one team, working for development of </a:t>
            </a:r>
            <a:r>
              <a:rPr lang="en-US" alt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Digital twin for CNC tuning.</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They shared their ideas and we together designed the code and really it took less time than expected.</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SzPts val="1100"/>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Finally I would like to thank </a:t>
            </a: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AMTDC</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for providing such a nice platform for students to learn industrial and real time works and contribute their works to the Government. Also I would like to express my thanks to my parents and colleagues to provide immense support to me for successfully completing this task.</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SzPts val="1100"/>
              <a:buNone/>
            </a:pPr>
            <a:r>
              <a:rPr lang="en-GB" sz="13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None/>
            </a:pP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12"/>
          <p:cNvSpPr txBox="1"/>
          <p:nvPr>
            <p:ph type="title"/>
          </p:nvPr>
        </p:nvSpPr>
        <p:spPr>
          <a:xfrm>
            <a:off x="0" y="0"/>
            <a:ext cx="9144000" cy="541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2000"/>
              </a:spcBef>
              <a:spcAft>
                <a:spcPts val="600"/>
              </a:spcAft>
              <a:buSzPts val="2800"/>
              <a:buNone/>
            </a:pPr>
            <a:r>
              <a:rPr lang="en-GB" sz="2500" b="1">
                <a:latin typeface="Calibri" panose="020F0502020204030204"/>
                <a:ea typeface="Calibri" panose="020F0502020204030204"/>
                <a:cs typeface="Calibri" panose="020F0502020204030204"/>
                <a:sym typeface="Calibri" panose="020F0502020204030204"/>
              </a:rPr>
              <a:t>Summary</a:t>
            </a:r>
            <a:endParaRPr sz="3220" b="1">
              <a:latin typeface="Calibri" panose="020F0502020204030204"/>
              <a:ea typeface="Calibri" panose="020F0502020204030204"/>
              <a:cs typeface="Calibri" panose="020F0502020204030204"/>
              <a:sym typeface="Calibri" panose="020F0502020204030204"/>
            </a:endParaRPr>
          </a:p>
        </p:txBody>
      </p:sp>
      <p:sp>
        <p:nvSpPr>
          <p:cNvPr id="198" name="Google Shape;198;p12"/>
          <p:cNvSpPr txBox="1"/>
          <p:nvPr/>
        </p:nvSpPr>
        <p:spPr>
          <a:xfrm>
            <a:off x="226130" y="607030"/>
            <a:ext cx="8175900" cy="453644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During this internship activity we performed a lot of tasks; first of all we were made clear about our problem statement and were asked to study the working of some of the simulation models. We always used to make PPTs for our works and tasks we completed and present our works during the meeting conducted. Mentors used to take 2 meetings every week.</a:t>
            </a:r>
            <a:endPar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Then after getting a clear idea of our tasks, we divided ourselves into groups and divided the tasks to work based on their domain of experience.</a:t>
            </a:r>
            <a:endPar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We were mainly working on regression models and preparing a model which could predict the accuracy of the model based on the train and testing datasets</a:t>
            </a:r>
            <a:endPar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We also used sklearn to </a:t>
            </a:r>
            <a:r>
              <a:rPr lang="en-US" alt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p</a:t>
            </a: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lot bar charts and scatter plot to analyse the choosed dataset from various online sources.</a:t>
            </a:r>
            <a:endPar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g1176afa14c8_0_68"/>
          <p:cNvSpPr txBox="1"/>
          <p:nvPr>
            <p:ph type="title"/>
          </p:nvPr>
        </p:nvSpPr>
        <p:spPr>
          <a:xfrm>
            <a:off x="214300" y="2256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520"/>
              <a:t>References</a:t>
            </a:r>
            <a:endParaRPr sz="2520"/>
          </a:p>
        </p:txBody>
      </p:sp>
      <p:sp>
        <p:nvSpPr>
          <p:cNvPr id="204" name="Google Shape;204;g1176afa14c8_0_68"/>
          <p:cNvSpPr txBox="1"/>
          <p:nvPr/>
        </p:nvSpPr>
        <p:spPr>
          <a:xfrm>
            <a:off x="214300" y="871075"/>
            <a:ext cx="8454600" cy="347472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Times New Roman" panose="02020603050405020304"/>
              <a:buChar char="●"/>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D. Jones, C. Snider, A. Nassehi, J. Yon, and B. Hicks, “Characterising the Digital Twin: A systematic literature review,” CIRP J. Manuf. Sci. Technol., 2020. </a:t>
            </a:r>
            <a:endPar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Clr>
                <a:schemeClr val="dk1"/>
              </a:buClr>
              <a:buSzPts val="1800"/>
              <a:buFont typeface="Times New Roman" panose="02020603050405020304"/>
              <a:buChar char="●"/>
            </a:pPr>
            <a:r>
              <a:rPr sz="2000">
                <a:solidFill>
                  <a:srgbClr val="0D0D0D"/>
                </a:solidFill>
                <a:latin typeface="Times New Roman" panose="02020603050405020304"/>
                <a:ea typeface="Times New Roman" panose="02020603050405020304"/>
                <a:cs typeface="Times New Roman" panose="02020603050405020304"/>
                <a:sym typeface="Times New Roman" panose="02020603050405020304"/>
              </a:rPr>
              <a:t> F. Tao, Q. Qi, A. Liu, and A. Kusiak, “Data-driven smart manufacturing,” J. Manuf. Syst., vol. 48, pp. 157–169, 2018.</a:t>
            </a:r>
            <a:endParaRPr sz="20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Clr>
                <a:schemeClr val="dk1"/>
              </a:buClr>
              <a:buSzPts val="1800"/>
              <a:buFont typeface="Times New Roman" panose="02020603050405020304"/>
              <a:buChar char="●"/>
            </a:pPr>
            <a:r>
              <a:rPr sz="2000">
                <a:solidFill>
                  <a:srgbClr val="0D0D0D"/>
                </a:solidFill>
                <a:latin typeface="Times New Roman" panose="02020603050405020304"/>
                <a:ea typeface="Times New Roman" panose="02020603050405020304"/>
                <a:cs typeface="Times New Roman" panose="02020603050405020304"/>
                <a:sym typeface="Times New Roman" panose="02020603050405020304"/>
              </a:rPr>
              <a:t>M. Dr. Grieves, “Digital Twin : Manufacturing Excellence through Virtual Factory Replication This paper introduces the concept of a A Whitepaper by Dr . Michael Grieves,” White Pap., no. March, 2015.</a:t>
            </a:r>
            <a:endParaRPr sz="20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spcBef>
                <a:spcPts val="0"/>
              </a:spcBef>
              <a:spcAft>
                <a:spcPts val="0"/>
              </a:spcAft>
              <a:buClr>
                <a:schemeClr val="dk1"/>
              </a:buClr>
              <a:buSzPts val="1800"/>
              <a:buFont typeface="Times New Roman" panose="02020603050405020304"/>
              <a:buNone/>
            </a:pPr>
            <a:r>
              <a:rPr sz="1800">
                <a:solidFill>
                  <a:srgbClr val="0D0D0D"/>
                </a:solidFill>
                <a:latin typeface="Times New Roman" panose="02020603050405020304"/>
                <a:ea typeface="Times New Roman" panose="02020603050405020304"/>
                <a:cs typeface="Times New Roman" panose="02020603050405020304"/>
                <a:sym typeface="Times New Roman" panose="02020603050405020304"/>
              </a:rPr>
              <a:t>  </a:t>
            </a:r>
            <a:endParaRPr sz="18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8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8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0" y="0"/>
            <a:ext cx="9144000" cy="4689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15000"/>
              </a:lnSpc>
              <a:spcBef>
                <a:spcPts val="2000"/>
              </a:spcBef>
              <a:spcAft>
                <a:spcPts val="600"/>
              </a:spcAft>
              <a:buSzPct val="156000"/>
              <a:buNone/>
            </a:pPr>
            <a:r>
              <a:rPr lang="en-GB" sz="2000" b="1">
                <a:latin typeface="Calibri" panose="020F0502020204030204"/>
                <a:ea typeface="Calibri" panose="020F0502020204030204"/>
                <a:cs typeface="Calibri" panose="020F0502020204030204"/>
                <a:sym typeface="Calibri" panose="020F0502020204030204"/>
              </a:rPr>
              <a:t>Video of the work done</a:t>
            </a:r>
            <a:endParaRPr b="1">
              <a:latin typeface="Calibri" panose="020F0502020204030204"/>
              <a:ea typeface="Calibri" panose="020F0502020204030204"/>
              <a:cs typeface="Calibri" panose="020F0502020204030204"/>
              <a:sym typeface="Calibri" panose="020F0502020204030204"/>
            </a:endParaRPr>
          </a:p>
        </p:txBody>
      </p:sp>
      <p:sp>
        <p:nvSpPr>
          <p:cNvPr id="210" name="Google Shape;210;p17"/>
          <p:cNvSpPr txBox="1"/>
          <p:nvPr/>
        </p:nvSpPr>
        <p:spPr>
          <a:xfrm>
            <a:off x="1881000" y="1343500"/>
            <a:ext cx="5382000" cy="18285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Brief introduction about the problem / challenge</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Objectives of the work</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Scope of your work</a:t>
            </a: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18"/>
          <p:cNvSpPr txBox="1"/>
          <p:nvPr/>
        </p:nvSpPr>
        <p:spPr>
          <a:xfrm>
            <a:off x="2690886" y="1482811"/>
            <a:ext cx="3271249" cy="161649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200"/>
              <a:buFont typeface="Arial" panose="020B0604020202020204"/>
              <a:buNone/>
            </a:pPr>
            <a:r>
              <a:rPr lang="en-GB" sz="3200" b="1" i="0" u="none" strike="noStrike" cap="none">
                <a:solidFill>
                  <a:srgbClr val="000000"/>
                </a:solidFill>
                <a:latin typeface="Calibri" panose="020F0502020204030204"/>
                <a:ea typeface="Calibri" panose="020F0502020204030204"/>
                <a:cs typeface="Calibri" panose="020F0502020204030204"/>
                <a:sym typeface="Calibri" panose="020F0502020204030204"/>
              </a:rPr>
              <a:t>Thank </a:t>
            </a:r>
            <a:r>
              <a:rPr lang="en-US" altLang="en-GB" sz="3200" b="1" i="0" u="none" strike="noStrike" cap="none">
                <a:solidFill>
                  <a:srgbClr val="000000"/>
                </a:solidFill>
                <a:latin typeface="Calibri" panose="020F0502020204030204"/>
                <a:ea typeface="Calibri" panose="020F0502020204030204"/>
                <a:cs typeface="Calibri" panose="020F0502020204030204"/>
                <a:sym typeface="Calibri" panose="020F0502020204030204"/>
              </a:rPr>
              <a:t>Y</a:t>
            </a:r>
            <a:r>
              <a:rPr lang="en-GB" sz="3200" b="1" i="0" u="none" strike="noStrike" cap="none">
                <a:solidFill>
                  <a:srgbClr val="000000"/>
                </a:solidFill>
                <a:latin typeface="Calibri" panose="020F0502020204030204"/>
                <a:ea typeface="Calibri" panose="020F0502020204030204"/>
                <a:cs typeface="Calibri" panose="020F0502020204030204"/>
                <a:sym typeface="Calibri" panose="020F0502020204030204"/>
              </a:rPr>
              <a:t>ou</a:t>
            </a:r>
            <a:endParaRPr sz="32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3"/>
          <p:cNvSpPr txBox="1"/>
          <p:nvPr/>
        </p:nvSpPr>
        <p:spPr>
          <a:xfrm>
            <a:off x="482843" y="841020"/>
            <a:ext cx="7604700" cy="35280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Abstract</a:t>
            </a:r>
            <a:endPar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a:t>
            </a:r>
            <a:endPar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Introduction</a:t>
            </a:r>
            <a:endPar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lvl="0" indent="-381000" algn="l" rtl="0">
              <a:lnSpc>
                <a:spcPct val="115000"/>
              </a:lnSpc>
              <a:spcBef>
                <a:spcPts val="0"/>
              </a:spcBef>
              <a:spcAft>
                <a:spcPts val="0"/>
              </a:spcAft>
              <a:buClr>
                <a:schemeClr val="dk1"/>
              </a:buClr>
              <a:buSzPts val="2400"/>
              <a:buFont typeface="Calibri" panose="020F0502020204030204"/>
              <a:buChar char="●"/>
            </a:pPr>
            <a:r>
              <a:rPr lang="en-GB" sz="2400">
                <a:solidFill>
                  <a:schemeClr val="dk1"/>
                </a:solidFill>
                <a:latin typeface="Calibri" panose="020F0502020204030204"/>
                <a:ea typeface="Calibri" panose="020F0502020204030204"/>
                <a:cs typeface="Calibri" panose="020F0502020204030204"/>
                <a:sym typeface="Calibri" panose="020F0502020204030204"/>
              </a:rPr>
              <a:t>Precise Summary Of Internship Activities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81000" algn="l" rtl="0">
              <a:lnSpc>
                <a:spcPct val="115000"/>
              </a:lnSpc>
              <a:spcBef>
                <a:spcPts val="0"/>
              </a:spcBef>
              <a:spcAft>
                <a:spcPts val="0"/>
              </a:spcAft>
              <a:buClr>
                <a:schemeClr val="dk1"/>
              </a:buClr>
              <a:buSzPts val="2400"/>
              <a:buFont typeface="Calibri" panose="020F0502020204030204"/>
              <a:buChar char="●"/>
            </a:pPr>
            <a:r>
              <a:rPr lang="en-GB" sz="2400">
                <a:solidFill>
                  <a:schemeClr val="dk1"/>
                </a:solidFill>
                <a:latin typeface="Calibri" panose="020F0502020204030204"/>
                <a:ea typeface="Calibri" panose="020F0502020204030204"/>
                <a:cs typeface="Calibri" panose="020F0502020204030204"/>
                <a:sym typeface="Calibri" panose="020F0502020204030204"/>
              </a:rPr>
              <a:t>Work</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Summary</a:t>
            </a:r>
            <a:endPar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References</a:t>
            </a:r>
            <a:endParaRPr lang="en-GB"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6200" marR="0" lvl="0" indent="0" algn="l" rtl="0">
              <a:lnSpc>
                <a:spcPct val="115000"/>
              </a:lnSpc>
              <a:spcBef>
                <a:spcPts val="0"/>
              </a:spcBef>
              <a:spcAft>
                <a:spcPts val="0"/>
              </a:spcAft>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 name="Google Shape;73;p3"/>
          <p:cNvSpPr txBox="1"/>
          <p:nvPr/>
        </p:nvSpPr>
        <p:spPr>
          <a:xfrm>
            <a:off x="482843" y="154460"/>
            <a:ext cx="606716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800" b="0" i="0" u="none" strike="noStrike" cap="none">
                <a:solidFill>
                  <a:srgbClr val="000000"/>
                </a:solidFill>
                <a:latin typeface="Arial" panose="020B0604020202020204"/>
                <a:ea typeface="Arial" panose="020B0604020202020204"/>
                <a:cs typeface="Arial" panose="020B0604020202020204"/>
                <a:sym typeface="Arial" panose="020B0604020202020204"/>
              </a:rPr>
              <a:t>Agenda</a:t>
            </a:r>
            <a:endParaRPr lang="en-GB" sz="2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4"/>
          <p:cNvSpPr txBox="1"/>
          <p:nvPr>
            <p:ph type="title"/>
          </p:nvPr>
        </p:nvSpPr>
        <p:spPr>
          <a:xfrm>
            <a:off x="339810" y="191839"/>
            <a:ext cx="8492489"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Abstract</a:t>
            </a:r>
            <a:endParaRPr lang="en-GB"/>
          </a:p>
        </p:txBody>
      </p:sp>
      <p:sp>
        <p:nvSpPr>
          <p:cNvPr id="79" name="Google Shape;79;p4"/>
          <p:cNvSpPr txBox="1"/>
          <p:nvPr/>
        </p:nvSpPr>
        <p:spPr>
          <a:xfrm>
            <a:off x="339811" y="864973"/>
            <a:ext cx="8520600" cy="375793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SzPts val="1100"/>
              <a:buNone/>
            </a:pP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During this internship we were assigned the task to </a:t>
            </a:r>
            <a:r>
              <a:rPr lang="en-US" alt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do Machine level concepts from the data obtained from the output obtained</a:t>
            </a: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The Work is conducted around a machine learning model</a:t>
            </a:r>
            <a:r>
              <a:rPr lang="en-US" alt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The main concepts </a:t>
            </a:r>
            <a:r>
              <a:rPr lang="en-US" alt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like big data analytics (BDA), and artificial intelligence (AI) have greatly stimulated the development of smart manufacturing.</a:t>
            </a:r>
            <a:endParaRPr lang="en-US" alt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During this internship, we prepared a machine learning model using sklearn, matplotlib, numpy, pandas  which can simulate working of reading datasets under any given condition. Regular meets were conducted to showcase the progress and guidance was provided. In this report we are presenting the problem statement and what work we had done.</a:t>
            </a:r>
            <a:endPar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6"/>
          <p:cNvSpPr txBox="1"/>
          <p:nvPr>
            <p:ph type="title"/>
          </p:nvPr>
        </p:nvSpPr>
        <p:spPr>
          <a:xfrm>
            <a:off x="210065" y="228600"/>
            <a:ext cx="9144000" cy="4689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15000"/>
              </a:lnSpc>
              <a:spcBef>
                <a:spcPts val="2000"/>
              </a:spcBef>
              <a:spcAft>
                <a:spcPts val="600"/>
              </a:spcAft>
              <a:buSzPct val="111000"/>
              <a:buNone/>
            </a:pPr>
            <a:r>
              <a:rPr lang="en-GB">
                <a:latin typeface="Calibri" panose="020F0502020204030204"/>
                <a:ea typeface="Calibri" panose="020F0502020204030204"/>
                <a:cs typeface="Calibri" panose="020F0502020204030204"/>
                <a:sym typeface="Calibri" panose="020F0502020204030204"/>
              </a:rPr>
              <a:t>Objective:</a:t>
            </a:r>
            <a:endParaRPr>
              <a:latin typeface="Calibri" panose="020F0502020204030204"/>
              <a:ea typeface="Calibri" panose="020F0502020204030204"/>
              <a:cs typeface="Calibri" panose="020F0502020204030204"/>
              <a:sym typeface="Calibri" panose="020F0502020204030204"/>
            </a:endParaRPr>
          </a:p>
        </p:txBody>
      </p:sp>
      <p:sp>
        <p:nvSpPr>
          <p:cNvPr id="85" name="Google Shape;85;p6"/>
          <p:cNvSpPr txBox="1"/>
          <p:nvPr/>
        </p:nvSpPr>
        <p:spPr>
          <a:xfrm>
            <a:off x="586945" y="970005"/>
            <a:ext cx="8248135" cy="2658745"/>
          </a:xfrm>
          <a:prstGeom prst="rect">
            <a:avLst/>
          </a:prstGeom>
          <a:noFill/>
          <a:ln>
            <a:noFill/>
          </a:ln>
        </p:spPr>
        <p:txBody>
          <a:bodyPr spcFirstLastPara="1" wrap="square" lIns="91425" tIns="91425" rIns="91425" bIns="91425" anchor="t" anchorCtr="0">
            <a:spAutoFit/>
          </a:bodyPr>
          <a:lstStyle/>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To create a </a:t>
            </a:r>
            <a:r>
              <a:rPr lang="en-IN" alt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machine learning model</a:t>
            </a: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that can predict the </a:t>
            </a:r>
            <a:r>
              <a:rPr lang="en-IN" alt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surface roughness of CNC tuning machine.</a:t>
            </a: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Objectives of the </a:t>
            </a:r>
            <a:r>
              <a:rPr lang="en-IN" alt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work to find the data and to visualize by over sampling method.</a:t>
            </a:r>
            <a:endParaRPr lang="en-IN" alt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15000"/>
              </a:lnSpc>
              <a:spcBef>
                <a:spcPts val="0"/>
              </a:spcBef>
              <a:spcAft>
                <a:spcPts val="0"/>
              </a:spcAft>
              <a:buClr>
                <a:schemeClr val="dk1"/>
              </a:buClr>
              <a:buSzPts val="2400"/>
              <a:buFont typeface="Calibri" panose="020F0502020204030204"/>
              <a:buChar char="●"/>
            </a:pP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following are the main output parameters that the </a:t>
            </a:r>
            <a:r>
              <a:rPr lang="en-IN" alt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model</a:t>
            </a: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will predict:</a:t>
            </a:r>
            <a:endPar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6200" marR="0" lvl="0" indent="0" algn="l" rtl="0">
              <a:lnSpc>
                <a:spcPct val="115000"/>
              </a:lnSpc>
              <a:spcBef>
                <a:spcPts val="0"/>
              </a:spcBef>
              <a:spcAft>
                <a:spcPts val="0"/>
              </a:spcAft>
              <a:buNone/>
            </a:pP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-&gt;</a:t>
            </a:r>
            <a:r>
              <a:rPr lang="en-IN" alt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Accuracy of the Model of Surface Roughness</a:t>
            </a:r>
            <a:endParaRPr lang="en-IN" alt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8"/>
          <p:cNvSpPr txBox="1"/>
          <p:nvPr>
            <p:ph type="title"/>
          </p:nvPr>
        </p:nvSpPr>
        <p:spPr>
          <a:xfrm>
            <a:off x="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620"/>
              <a:t>Introduction</a:t>
            </a:r>
            <a:endParaRPr sz="2620"/>
          </a:p>
        </p:txBody>
      </p:sp>
      <p:sp>
        <p:nvSpPr>
          <p:cNvPr id="101" name="Google Shape;101;p8"/>
          <p:cNvSpPr txBox="1"/>
          <p:nvPr/>
        </p:nvSpPr>
        <p:spPr>
          <a:xfrm>
            <a:off x="104320" y="712565"/>
            <a:ext cx="8416200" cy="438277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Clr>
                <a:schemeClr val="dk1"/>
              </a:buClr>
              <a:buSzPts val="1100"/>
              <a:buFont typeface="Arial" panose="020B06040202020202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Th</a:t>
            </a:r>
            <a:r>
              <a:rPr lang="en-US" alt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e</a:t>
            </a: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lt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C</a:t>
            </a: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yber twin, better known as digital twin, is a digitalization of the machine tool. Some partial versions of this virtual representation of the machine are currently well known by machine tool builders, like computer-aided design (CAD), computer-aided manufacturing (CAM) and finite element modelling (FEM). These tools are very useful to optimize machine tool designs and reduce design and mechanical set-up stages. </a:t>
            </a:r>
            <a:endPar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1200"/>
              </a:spcAft>
              <a:buClr>
                <a:schemeClr val="dk1"/>
              </a:buClr>
              <a:buSzPts val="1100"/>
              <a:buFont typeface="Arial" panose="020B0604020202020204"/>
              <a:buNone/>
            </a:pP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In process planning stage, a process planner generates toolpaths, defines cutting parameters, simulates machining setup in a G-code machine simulator module and converts toolpaths as NC codes . Quality evaluation in the simulator considers CAD geometry of the product, generated toolpath, and machine kinematics information. </a:t>
            </a:r>
            <a:endPar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9"/>
          <p:cNvSpPr txBox="1"/>
          <p:nvPr>
            <p:ph type="title"/>
          </p:nvPr>
        </p:nvSpPr>
        <p:spPr>
          <a:xfrm>
            <a:off x="266100" y="150025"/>
            <a:ext cx="8877900" cy="589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2000"/>
              </a:spcBef>
              <a:spcAft>
                <a:spcPts val="600"/>
              </a:spcAft>
              <a:buSzPts val="2800"/>
              <a:buNone/>
            </a:pPr>
            <a:r>
              <a:rPr lang="en-GB" sz="2200" u="sng"/>
              <a:t>Precise Summary Of Internship Activities :-</a:t>
            </a:r>
            <a:endParaRPr sz="3000" u="sng">
              <a:latin typeface="Arial" panose="020B0604020202020204"/>
              <a:ea typeface="Arial" panose="020B0604020202020204"/>
              <a:cs typeface="Arial" panose="020B0604020202020204"/>
              <a:sym typeface="Arial" panose="020B0604020202020204"/>
            </a:endParaRPr>
          </a:p>
        </p:txBody>
      </p:sp>
      <p:sp>
        <p:nvSpPr>
          <p:cNvPr id="107" name="Google Shape;107;p9"/>
          <p:cNvSpPr txBox="1"/>
          <p:nvPr/>
        </p:nvSpPr>
        <p:spPr>
          <a:xfrm>
            <a:off x="133062" y="802046"/>
            <a:ext cx="8877900" cy="319595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During this internship activity we performed a lot of tasks; first of all we were made clear about our problem statement and were asked to study the working of some of the simulation models. We always used to make PPTs for our works and tasks we completed and present our works during the meeting conducted. Mentors used to take 2 meetings every week.</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 Then after getting a clear idea of our tasks, we were divided into groups and each were assigned tasks to work based on their domain of experience.</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1200"/>
              </a:spcAft>
              <a:buSzPts val="1100"/>
              <a:buNone/>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 We were mainly working on </a:t>
            </a:r>
            <a:r>
              <a:rPr lang="en-IN" alt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to predict the surface roughness of the cnc tuning machine.We mainly focused on the machin learning model that gives the best accuracy.So that we are using some of the machine learning models like logistic regression etc.</a:t>
            </a:r>
            <a:endParaRPr lang="en-IN" altLang="en-GB" sz="17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226062" y="103557"/>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u="sng"/>
              <a:t>Work</a:t>
            </a:r>
            <a:endParaRPr lang="en-IN" altLang="en-GB" u="sng"/>
          </a:p>
        </p:txBody>
      </p:sp>
      <p:sp>
        <p:nvSpPr>
          <p:cNvPr id="113" name="Google Shape;113;p10"/>
          <p:cNvSpPr txBox="1"/>
          <p:nvPr/>
        </p:nvSpPr>
        <p:spPr>
          <a:xfrm>
            <a:off x="290384" y="784654"/>
            <a:ext cx="8520600" cy="64516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SzPts val="1100"/>
              <a:buNone/>
            </a:pPr>
            <a:r>
              <a:rPr lang="en-IN" sz="2000">
                <a:solidFill>
                  <a:schemeClr val="dk1"/>
                </a:solidFill>
              </a:rPr>
              <a:t>Firstly, they have given the instructions to select the data.Then we have researched for the data on the sciencedirect.com, then we have taken that data for our project work.A</a:t>
            </a:r>
            <a:r>
              <a:rPr lang="en-GB" sz="2000">
                <a:solidFill>
                  <a:schemeClr val="dk1"/>
                </a:solidFill>
                <a:sym typeface="+mn-ea"/>
              </a:rPr>
              <a:t>fterward we were asked to build a machine learning model that learned from the traning and testing datasets and predicted the </a:t>
            </a:r>
            <a:r>
              <a:rPr lang="en-GB" sz="2000" b="1">
                <a:solidFill>
                  <a:schemeClr val="dk1"/>
                </a:solidFill>
                <a:sym typeface="+mn-ea"/>
              </a:rPr>
              <a:t>accuracy</a:t>
            </a:r>
            <a:r>
              <a:rPr lang="en-GB" sz="2000">
                <a:solidFill>
                  <a:schemeClr val="dk1"/>
                </a:solidFill>
                <a:sym typeface="+mn-ea"/>
              </a:rPr>
              <a:t>.</a:t>
            </a:r>
            <a:endParaRPr lang="en-IN" sz="2000">
              <a:solidFill>
                <a:schemeClr val="dk1"/>
              </a:solidFill>
            </a:endParaRPr>
          </a:p>
          <a:p>
            <a:pPr marL="0" lvl="0" indent="0" algn="l" rtl="0">
              <a:lnSpc>
                <a:spcPct val="115000"/>
              </a:lnSpc>
              <a:spcBef>
                <a:spcPts val="1200"/>
              </a:spcBef>
              <a:spcAft>
                <a:spcPts val="0"/>
              </a:spcAft>
              <a:buSzPts val="1100"/>
              <a:buNone/>
            </a:pPr>
            <a:r>
              <a:rPr lang="en-IN" sz="2000">
                <a:solidFill>
                  <a:schemeClr val="dk1"/>
                </a:solidFill>
              </a:rPr>
              <a:t>The working principle of a CNC machine is the execution of cutting tasks with the aid of a computer as well as written commands and codes.CNC machines are advanced and are therefore capable of making repetitive cuts to specifications with incredible accuracuy.</a:t>
            </a:r>
            <a:endParaRPr sz="2000">
              <a:solidFill>
                <a:schemeClr val="dk1"/>
              </a:solidFill>
            </a:endParaRPr>
          </a:p>
          <a:p>
            <a:pPr marL="0" lvl="0" indent="0" algn="l" rtl="0">
              <a:lnSpc>
                <a:spcPct val="115000"/>
              </a:lnSpc>
              <a:spcBef>
                <a:spcPts val="1200"/>
              </a:spcBef>
              <a:spcAft>
                <a:spcPts val="0"/>
              </a:spcAft>
              <a:buSzPts val="1100"/>
              <a:buNone/>
            </a:pPr>
            <a:r>
              <a:rPr lang="en-IN" altLang="en-GB" sz="2000">
                <a:solidFill>
                  <a:schemeClr val="dk1"/>
                </a:solidFill>
              </a:rPr>
              <a:t>We have created a machine learning model to find out the surface roughness of tuning machine with the data taken as mentioned above.I have picked many python </a:t>
            </a:r>
            <a:r>
              <a:rPr lang="en-IN" altLang="en-GB" sz="2000" b="1">
                <a:solidFill>
                  <a:schemeClr val="dk1"/>
                </a:solidFill>
              </a:rPr>
              <a:t>embedded libraries </a:t>
            </a:r>
            <a:r>
              <a:rPr lang="en-IN" altLang="en-GB" sz="2000">
                <a:solidFill>
                  <a:schemeClr val="dk1"/>
                </a:solidFill>
              </a:rPr>
              <a:t>that helped me in the process.</a:t>
            </a:r>
            <a:endParaRPr lang="en-IN" altLang="en-GB" sz="2000">
              <a:solidFill>
                <a:schemeClr val="dk1"/>
              </a:solidFill>
            </a:endParaRPr>
          </a:p>
          <a:p>
            <a:pPr marL="0" lvl="0" indent="0" algn="l" rtl="0">
              <a:lnSpc>
                <a:spcPct val="115000"/>
              </a:lnSpc>
              <a:spcBef>
                <a:spcPts val="1200"/>
              </a:spcBef>
              <a:spcAft>
                <a:spcPts val="0"/>
              </a:spcAft>
              <a:buSzPts val="1100"/>
              <a:buNone/>
            </a:pPr>
            <a:endParaRPr lang="en-GB" sz="1700">
              <a:solidFill>
                <a:schemeClr val="dk1"/>
              </a:solidFill>
            </a:endParaRPr>
          </a:p>
          <a:p>
            <a:pPr marL="0" lvl="0" indent="0" algn="l" rtl="0">
              <a:lnSpc>
                <a:spcPct val="115000"/>
              </a:lnSpc>
              <a:spcBef>
                <a:spcPts val="1200"/>
              </a:spcBef>
              <a:spcAft>
                <a:spcPts val="0"/>
              </a:spcAft>
              <a:buSzPts val="1100"/>
              <a:buNone/>
            </a:pPr>
            <a:endParaRPr lang="en-GB" sz="1700">
              <a:solidFill>
                <a:schemeClr val="dk1"/>
              </a:solidFill>
            </a:endParaRPr>
          </a:p>
          <a:p>
            <a:pPr marL="0" lvl="0" indent="0" algn="l" rtl="0">
              <a:lnSpc>
                <a:spcPct val="115000"/>
              </a:lnSpc>
              <a:spcBef>
                <a:spcPts val="1200"/>
              </a:spcBef>
              <a:spcAft>
                <a:spcPts val="1200"/>
              </a:spcAft>
              <a:buSzPts val="1100"/>
              <a:buNone/>
            </a:pPr>
            <a:endParaRPr sz="2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111501" y="38956"/>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u="sng"/>
              <a:t>Work</a:t>
            </a:r>
            <a:endParaRPr u="sng"/>
          </a:p>
        </p:txBody>
      </p:sp>
      <p:sp>
        <p:nvSpPr>
          <p:cNvPr id="119" name="Google Shape;119;p11"/>
          <p:cNvSpPr txBox="1"/>
          <p:nvPr/>
        </p:nvSpPr>
        <p:spPr>
          <a:xfrm>
            <a:off x="175776" y="611659"/>
            <a:ext cx="8649600" cy="5321935"/>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sz="1800">
                <a:solidFill>
                  <a:schemeClr val="dk1"/>
                </a:solidFill>
              </a:rPr>
              <a:t>We used </a:t>
            </a:r>
            <a:r>
              <a:rPr lang="en-GB" sz="1800" b="1">
                <a:solidFill>
                  <a:schemeClr val="dk1"/>
                </a:solidFill>
              </a:rPr>
              <a:t>pandas</a:t>
            </a:r>
            <a:r>
              <a:rPr lang="en-GB" sz="1800">
                <a:solidFill>
                  <a:schemeClr val="dk1"/>
                </a:solidFill>
              </a:rPr>
              <a:t> to read the csv files containing the raw data sets.</a:t>
            </a:r>
            <a:r>
              <a:rPr lang="en-IN" altLang="en-GB" sz="1800">
                <a:solidFill>
                  <a:schemeClr val="dk1"/>
                </a:solidFill>
              </a:rPr>
              <a:t>The data which are got through experimental values results in an overfitting , so as to overcome this fitting we have used cross-validation.</a:t>
            </a:r>
            <a:endParaRPr lang="en-GB" sz="18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GB" sz="1800">
                <a:solidFill>
                  <a:schemeClr val="dk1"/>
                </a:solidFill>
              </a:rPr>
              <a:t>With pandas we could visualize the number of rows and coloumns,we could even describe the head of the dataset and display a part of it in the python work</a:t>
            </a:r>
            <a:r>
              <a:rPr lang="en-IN" altLang="en-GB" sz="1800">
                <a:solidFill>
                  <a:schemeClr val="dk1"/>
                </a:solidFill>
              </a:rPr>
              <a:t> </a:t>
            </a:r>
            <a:r>
              <a:rPr lang="en-GB" sz="1800">
                <a:solidFill>
                  <a:schemeClr val="dk1"/>
                </a:solidFill>
              </a:rPr>
              <a:t>book,</a:t>
            </a:r>
            <a:r>
              <a:rPr lang="en-IN" altLang="en-GB" sz="1800">
                <a:solidFill>
                  <a:schemeClr val="dk1"/>
                </a:solidFill>
              </a:rPr>
              <a:t>a</a:t>
            </a:r>
            <a:r>
              <a:rPr lang="en-GB" sz="1800">
                <a:solidFill>
                  <a:schemeClr val="dk1"/>
                </a:solidFill>
              </a:rPr>
              <a:t>fter the help of pandas, we used another librar</a:t>
            </a:r>
            <a:r>
              <a:rPr lang="en-IN" altLang="en-GB" sz="1800">
                <a:solidFill>
                  <a:schemeClr val="dk1"/>
                </a:solidFill>
              </a:rPr>
              <a:t>ies</a:t>
            </a:r>
            <a:r>
              <a:rPr lang="en-GB" sz="1800">
                <a:solidFill>
                  <a:schemeClr val="dk1"/>
                </a:solidFill>
              </a:rPr>
              <a:t> called matplotlib</a:t>
            </a:r>
            <a:r>
              <a:rPr lang="en-IN" altLang="en-GB" sz="1800">
                <a:solidFill>
                  <a:schemeClr val="dk1"/>
                </a:solidFill>
              </a:rPr>
              <a:t>,seaborn</a:t>
            </a:r>
            <a:r>
              <a:rPr lang="en-GB" sz="1800">
                <a:solidFill>
                  <a:schemeClr val="dk1"/>
                </a:solidFill>
              </a:rPr>
              <a:t> and the attribute under matplotlib was matplotlib.pyplot  to draw bar charts to anaylse the variations of any to attributes in the dat</a:t>
            </a:r>
            <a:r>
              <a:rPr lang="en-IN" altLang="en-GB" sz="1800">
                <a:solidFill>
                  <a:schemeClr val="dk1"/>
                </a:solidFill>
              </a:rPr>
              <a:t>a</a:t>
            </a:r>
            <a:r>
              <a:rPr lang="en-GB" sz="1800">
                <a:solidFill>
                  <a:schemeClr val="dk1"/>
                </a:solidFill>
              </a:rPr>
              <a:t>sset of our choice.</a:t>
            </a:r>
            <a:r>
              <a:rPr lang="en-IN" altLang="en-GB" sz="1800">
                <a:solidFill>
                  <a:schemeClr val="dk1"/>
                </a:solidFill>
              </a:rPr>
              <a:t>Where a seaborn was used to visualize the datasets by graphs.</a:t>
            </a:r>
            <a:endParaRPr lang="en-GB" sz="18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IN" altLang="en-GB" sz="1800">
                <a:solidFill>
                  <a:schemeClr val="dk1"/>
                </a:solidFill>
              </a:rPr>
              <a:t>Now we increased our samples by using </a:t>
            </a:r>
            <a:r>
              <a:rPr lang="en-IN" altLang="en-GB" sz="1800" b="1">
                <a:solidFill>
                  <a:schemeClr val="dk1"/>
                </a:solidFill>
              </a:rPr>
              <a:t>under/over sampling methods</a:t>
            </a:r>
            <a:r>
              <a:rPr lang="en-IN" altLang="en-GB" sz="1800">
                <a:solidFill>
                  <a:schemeClr val="dk1"/>
                </a:solidFill>
              </a:rPr>
              <a:t>.After that,</a:t>
            </a:r>
            <a:r>
              <a:rPr lang="en-GB" sz="1800">
                <a:solidFill>
                  <a:schemeClr val="dk1"/>
                </a:solidFill>
              </a:rPr>
              <a:t>we categorised the training and testing datasets based on </a:t>
            </a:r>
            <a:r>
              <a:rPr lang="en-IN" altLang="en-GB" sz="1800">
                <a:solidFill>
                  <a:schemeClr val="dk1"/>
                </a:solidFill>
              </a:rPr>
              <a:t>constraints of the data sets</a:t>
            </a:r>
            <a:r>
              <a:rPr lang="en-GB" sz="1800">
                <a:solidFill>
                  <a:schemeClr val="dk1"/>
                </a:solidFill>
              </a:rPr>
              <a:t>.</a:t>
            </a:r>
            <a:endParaRPr lang="en-GB" sz="18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GB" sz="1800">
                <a:solidFill>
                  <a:schemeClr val="dk1"/>
                </a:solidFill>
              </a:rPr>
              <a:t>With the help of these conditions we came up with a</a:t>
            </a:r>
            <a:r>
              <a:rPr lang="en-IN" altLang="en-GB" sz="1800">
                <a:solidFill>
                  <a:schemeClr val="dk1"/>
                </a:solidFill>
              </a:rPr>
              <a:t> machine learning models called </a:t>
            </a:r>
            <a:r>
              <a:rPr lang="en-IN" altLang="en-GB" sz="1800" b="1">
                <a:solidFill>
                  <a:schemeClr val="dk1"/>
                </a:solidFill>
              </a:rPr>
              <a:t>logistic regression,linearSVC and confusion matrix</a:t>
            </a:r>
            <a:r>
              <a:rPr lang="en-IN" altLang="en-GB" sz="1800">
                <a:solidFill>
                  <a:schemeClr val="dk1"/>
                </a:solidFill>
              </a:rPr>
              <a:t> to find out the accuracy.</a:t>
            </a:r>
            <a:endParaRPr lang="en-IN" altLang="en-GB" sz="18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8198</Words>
  <Application>WPS Presentation</Application>
  <PresentationFormat/>
  <Paragraphs>135</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Arial</vt:lpstr>
      <vt:lpstr>Calibri</vt:lpstr>
      <vt:lpstr>Times New Roman</vt:lpstr>
      <vt:lpstr>Microsoft YaHei</vt:lpstr>
      <vt:lpstr>Arial Unicode MS</vt:lpstr>
      <vt:lpstr>Simple Light</vt:lpstr>
      <vt:lpstr>Cyber Physical System Digital Twin For CNC Tuning</vt:lpstr>
      <vt:lpstr>Acknowledgement </vt:lpstr>
      <vt:lpstr>PowerPoint 演示文稿</vt:lpstr>
      <vt:lpstr>Abstract</vt:lpstr>
      <vt:lpstr>Objective:</vt:lpstr>
      <vt:lpstr>Introduction</vt:lpstr>
      <vt:lpstr>Precise Summary Of Internship Activities :-</vt:lpstr>
      <vt:lpstr>Work</vt:lpstr>
      <vt:lpstr>Work</vt:lpstr>
      <vt:lpstr>Workdone</vt:lpstr>
      <vt:lpstr>Workdone</vt:lpstr>
      <vt:lpstr>Workdone</vt:lpstr>
      <vt:lpstr>Workdone</vt:lpstr>
      <vt:lpstr>Workdone</vt:lpstr>
      <vt:lpstr>Workdone</vt:lpstr>
      <vt:lpstr>Workdone</vt:lpstr>
      <vt:lpstr>Workdone</vt:lpstr>
      <vt:lpstr>Workdone</vt:lpstr>
      <vt:lpstr>Workdone</vt:lpstr>
      <vt:lpstr>Summary</vt:lpstr>
      <vt:lpstr>References</vt:lpstr>
      <vt:lpstr>Video of the work done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Physical System Digital Twin For CNC Turing</dc:title>
  <dc:creator/>
  <cp:lastModifiedBy>NOOR MOHAMMED</cp:lastModifiedBy>
  <cp:revision>78</cp:revision>
  <dcterms:created xsi:type="dcterms:W3CDTF">2022-04-22T13:28:00Z</dcterms:created>
  <dcterms:modified xsi:type="dcterms:W3CDTF">2022-05-17T16:35:29Z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9FC91279EA804998905216BA47759155</vt:lpwstr>
  </property>
  <property fmtid="{D5CDD505-2E9C-101B-9397-08002B2CF9AE}" pid="3" name="KSOProductBuildVer">
    <vt:lpwstr>1033-11.2.0.11130</vt:lpwstr>
  </property>
</Properties>
</file>