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9" r:id="rId1"/>
  </p:sldMasterIdLst>
  <p:notesMasterIdLst>
    <p:notesMasterId r:id="rId8"/>
  </p:notesMasterIdLst>
  <p:handoutMasterIdLst>
    <p:handoutMasterId r:id="rId9"/>
  </p:handoutMasterIdLst>
  <p:sldIdLst>
    <p:sldId id="256" r:id="rId2"/>
    <p:sldId id="260" r:id="rId3"/>
    <p:sldId id="268" r:id="rId4"/>
    <p:sldId id="270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3707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4056" y="1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6311DD2-1404-4AD4-9614-501E06A89033}" type="datetime1">
              <a:rPr lang="es-ES" smtClean="0"/>
              <a:t>30/05/2023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C4B79F2-7C6A-497B-9A4A-8ACE18746CB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6342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2FCFB-5C3A-4B64-B75C-00008EE5FFC6}" type="datetime1">
              <a:rPr lang="es-ES" smtClean="0"/>
              <a:pPr/>
              <a:t>30/05/2023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62A795-6F94-4A96-B820-B9038480D04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¿Los colores de la clase son diferentes de lo que ve en esta plantilla? Ningún problema. Haga clic en Diseño -&gt; Variantes (la flecha hacia abajo) -&gt; Elija la combinación de colores que le convenga.</a:t>
            </a:r>
          </a:p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Puede cambiar cualquier instrucción de "Deberá..." y "Yo voy a..." para asegurarse de que se alinean con sus procedimientos de clase y reglas.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221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s-E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fld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164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26C8FCF1-F3AA-4FDB-8A17-2C171E308741}" type="datetime1">
              <a:rPr lang="es-ES" noProof="0" smtClean="0"/>
              <a:t>30/05/2023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4085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6F2DB0-AA7B-40EF-A1F6-597D5286B151}" type="datetime1">
              <a:rPr lang="es-ES" noProof="0" smtClean="0"/>
              <a:t>30/05/2023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848919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6F2DB0-AA7B-40EF-A1F6-597D5286B151}" type="datetime1">
              <a:rPr lang="es-ES" noProof="0" smtClean="0"/>
              <a:t>30/05/2023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9023239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6F2DB0-AA7B-40EF-A1F6-597D5286B151}" type="datetime1">
              <a:rPr lang="es-ES" noProof="0" smtClean="0"/>
              <a:t>30/05/2023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786588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245D95F4-6294-46FB-BED2-470C54CD309B}" type="datetime1">
              <a:rPr lang="es-ES" noProof="0" smtClean="0"/>
              <a:t>30/05/2023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7005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6F2DB0-AA7B-40EF-A1F6-597D5286B151}" type="datetime1">
              <a:rPr lang="es-ES" noProof="0" smtClean="0"/>
              <a:t>30/05/2023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9741093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6F2DB0-AA7B-40EF-A1F6-597D5286B151}" type="datetime1">
              <a:rPr lang="es-ES" noProof="0" smtClean="0"/>
              <a:t>30/05/2023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8739056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723C4E6-6BAB-45D7-A331-7972B0412103}" type="datetime1">
              <a:rPr lang="es-ES" noProof="0" smtClean="0"/>
              <a:t>30/05/2023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446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6E4CD3-F2CC-42DA-BE22-23AE45D6EF47}" type="datetime1">
              <a:rPr lang="es-ES" noProof="0" smtClean="0"/>
              <a:t>30/05/2023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3747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A6F2DB0-AA7B-40EF-A1F6-597D5286B151}" type="datetime1">
              <a:rPr lang="es-ES" noProof="0" smtClean="0"/>
              <a:t>30/05/2023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59455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A6F2DB0-AA7B-40EF-A1F6-597D5286B151}" type="datetime1">
              <a:rPr lang="es-ES" noProof="0" smtClean="0"/>
              <a:t>30/05/2023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005424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FA6F2DB0-AA7B-40EF-A1F6-597D5286B151}" type="datetime1">
              <a:rPr lang="es-ES" noProof="0" smtClean="0"/>
              <a:t>30/05/2023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47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2BC3C002-1B9F-C87A-7AAF-AB6534008C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t="88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4219BC8-72E1-42DA-9CA0-C1C23393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66E3ED26-51B7-4773-A737-34D228CE4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40EDACA3-3BD4-41EF-A3A1-ACD4F732C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chemeClr val="bg2"/>
                </a:solidFill>
                <a:latin typeface="Rockwell" panose="02060603020205020403" pitchFamily="18" charset="0"/>
              </a:rPr>
              <a:t>Java 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Funcionalidades de entrada/salida de datos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B0245FC1-669A-4558-8341-5A7148C77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F2D3FC59-9FB9-48FC-8D66-9ACDB840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27D0D12F-DDEA-45FE-91AE-E35A03B65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485326CE-E8C0-4DD9-B97D-BFB0DFF3F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23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cap="all"/>
              <a:t>Archivos</a:t>
            </a: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5ECBBE91-3592-462A-8700-B36554E6A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3" name="Freeform 6">
            <a:extLst>
              <a:ext uri="{FF2B5EF4-FFF2-40B4-BE49-F238E27FC236}">
                <a16:creationId xmlns:a16="http://schemas.microsoft.com/office/drawing/2014/main" id="{646AE209-CD2C-4804-A22E-978C38614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27" name="Marcador de contenido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9568408"/>
              </p:ext>
            </p:extLst>
          </p:nvPr>
        </p:nvGraphicFramePr>
        <p:xfrm>
          <a:off x="1132514" y="1216404"/>
          <a:ext cx="6115574" cy="4739779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  <a:tableStyleId>{8FD4443E-F989-4FC4-A0C8-D5A2AF1F390B}</a:tableStyleId>
              </a:tblPr>
              <a:tblGrid>
                <a:gridCol w="266443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3451142">
                  <a:extLst>
                    <a:ext uri="{9D8B030D-6E8A-4147-A177-3AD203B41FA5}">
                      <a16:colId xmlns:a16="http://schemas.microsoft.com/office/drawing/2014/main" val="777156215"/>
                    </a:ext>
                  </a:extLst>
                </a:gridCol>
              </a:tblGrid>
              <a:tr h="538107">
                <a:tc>
                  <a:txBody>
                    <a:bodyPr/>
                    <a:lstStyle/>
                    <a:p>
                      <a:pPr rtl="0"/>
                      <a:r>
                        <a:rPr lang="es-AR" sz="1600" b="0" cap="none" spc="0" dirty="0">
                          <a:solidFill>
                            <a:schemeClr val="bg1"/>
                          </a:solidFill>
                        </a:rPr>
                        <a:t>Paquete ja</a:t>
                      </a:r>
                      <a:r>
                        <a:rPr lang="es" sz="1600" b="0" cap="none" spc="0" dirty="0">
                          <a:solidFill>
                            <a:schemeClr val="bg1"/>
                          </a:solidFill>
                        </a:rPr>
                        <a:t>va.io</a:t>
                      </a:r>
                      <a:endParaRPr lang="es" sz="1600" b="0" cap="none" spc="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6432" marR="75256" marT="104948" marB="104948" anchor="ctr">
                    <a:lnL w="1905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b="0" cap="none" spc="0" dirty="0">
                          <a:solidFill>
                            <a:schemeClr val="bg1"/>
                          </a:solidFill>
                        </a:rPr>
                        <a:t>Paquete ja</a:t>
                      </a:r>
                      <a:r>
                        <a:rPr lang="es" sz="1600" b="0" cap="none" spc="0" dirty="0">
                          <a:solidFill>
                            <a:schemeClr val="bg1"/>
                          </a:solidFill>
                        </a:rPr>
                        <a:t>va.nio</a:t>
                      </a:r>
                      <a:endParaRPr lang="es" sz="1600" b="0" cap="none" spc="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6432" marR="75256" marT="104948" marB="10494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420167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" sz="1600" cap="none" spc="0">
                          <a:solidFill>
                            <a:schemeClr val="tx1"/>
                          </a:solidFill>
                        </a:rPr>
                        <a:t>Bloqueante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" sz="1600" cap="none" spc="0">
                          <a:solidFill>
                            <a:schemeClr val="tx1"/>
                          </a:solidFill>
                        </a:rPr>
                        <a:t>Operaciones por streams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" sz="1600" cap="none" spc="0">
                          <a:solidFill>
                            <a:schemeClr val="tx1"/>
                          </a:solidFill>
                        </a:rPr>
                        <a:t>Unidireccional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" sz="1600" cap="none" spc="0">
                          <a:solidFill>
                            <a:schemeClr val="tx1"/>
                          </a:solidFill>
                        </a:rPr>
                        <a:t>Monohilo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" sz="1600" cap="none" spc="0">
                          <a:solidFill>
                            <a:schemeClr val="tx1"/>
                          </a:solidFill>
                        </a:rPr>
                        <a:t>Caso de uso: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" sz="1600" cap="none" spc="0">
                          <a:solidFill>
                            <a:schemeClr val="tx1"/>
                          </a:solidFill>
                        </a:rPr>
                        <a:t>      Pocas conexiones con mucho ancho de banda</a:t>
                      </a:r>
                      <a:endParaRPr lang="es" sz="1600" cap="none" spc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6432" marR="75256" marT="104948" marB="104948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s-AR" sz="1600" cap="none" spc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s" sz="1600" cap="none" spc="0" dirty="0">
                          <a:solidFill>
                            <a:schemeClr val="tx1"/>
                          </a:solidFill>
                        </a:rPr>
                        <a:t>o bloqueante </a:t>
                      </a:r>
                    </a:p>
                    <a:p>
                      <a:pPr marL="285750" indent="-285750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s" sz="1600" cap="none" spc="0" dirty="0">
                          <a:solidFill>
                            <a:schemeClr val="tx1"/>
                          </a:solidFill>
                        </a:rPr>
                        <a:t>Operaciones en bloques de bytes</a:t>
                      </a:r>
                    </a:p>
                    <a:p>
                      <a:pPr marL="285750" indent="-285750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s" sz="1600" cap="none" spc="0" dirty="0">
                          <a:solidFill>
                            <a:schemeClr val="tx1"/>
                          </a:solidFill>
                        </a:rPr>
                        <a:t>Bidireccional </a:t>
                      </a:r>
                      <a:r>
                        <a:rPr lang="es" sz="1600" cap="none" spc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s" sz="1600" cap="none" spc="0" dirty="0">
                          <a:solidFill>
                            <a:schemeClr val="tx1"/>
                          </a:solidFill>
                        </a:rPr>
                        <a:t> Lectoescritura</a:t>
                      </a:r>
                    </a:p>
                    <a:p>
                      <a:pPr marL="285750" indent="-285750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s" sz="1600" cap="none" spc="0" dirty="0">
                          <a:solidFill>
                            <a:schemeClr val="tx1"/>
                          </a:solidFill>
                        </a:rPr>
                        <a:t>Soporte multihilo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" sz="1600" cap="none" spc="0" dirty="0">
                          <a:solidFill>
                            <a:schemeClr val="tx1"/>
                          </a:solidFill>
                        </a:rPr>
                        <a:t>Caso de uso: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" sz="1600" cap="none" spc="0" dirty="0">
                          <a:solidFill>
                            <a:schemeClr val="tx1"/>
                          </a:solidFill>
                        </a:rPr>
                        <a:t>      Muchas conexiones y necesidad de procesamiento paralelo</a:t>
                      </a:r>
                      <a:endParaRPr lang="es" sz="1600" cap="none" spc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6432" marR="75256" marT="104948" marB="104948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07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0245FC1-669A-4558-8341-5A7148C77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2D3FC59-9FB9-48FC-8D66-9ACDB840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7D0D12F-DDEA-45FE-91AE-E35A03B65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85326CE-E8C0-4DD9-B97D-BFB0DFF3F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23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 cap="all" dirty="0"/>
              <a:t>Sockets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5ECBBE91-3592-462A-8700-B36554E6A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646AE209-CD2C-4804-A22E-978C38614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247715"/>
              </p:ext>
            </p:extLst>
          </p:nvPr>
        </p:nvGraphicFramePr>
        <p:xfrm>
          <a:off x="1328292" y="1266870"/>
          <a:ext cx="5659222" cy="210704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65922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</a:tblGrid>
              <a:tr h="171961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" sz="1800" b="0" cap="none" spc="3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Endpoints entre procesos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" sz="1800" b="0" cap="none" spc="3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Sockets cliente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" sz="1800" b="0" cap="none" spc="3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r>
                        <a:rPr lang="es-AR" sz="1800" b="0" cap="none" spc="3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</a:t>
                      </a:r>
                      <a:r>
                        <a:rPr lang="es" sz="1800" b="0" cap="none" spc="3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ckets servidor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" sz="1800" b="0" cap="none" spc="3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Closeables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" sz="1800" b="1" cap="none" spc="3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</a:t>
                      </a:r>
                    </a:p>
                  </a:txBody>
                  <a:tcPr marL="0" marR="10553" marT="52764" marB="5276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graphicFrame>
        <p:nvGraphicFramePr>
          <p:cNvPr id="3" name="Marcador de contenido 3">
            <a:extLst>
              <a:ext uri="{FF2B5EF4-FFF2-40B4-BE49-F238E27FC236}">
                <a16:creationId xmlns:a16="http://schemas.microsoft.com/office/drawing/2014/main" id="{36117059-0DE0-975B-BA8A-29EA06C6F0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8166110"/>
              </p:ext>
            </p:extLst>
          </p:nvPr>
        </p:nvGraphicFramePr>
        <p:xfrm>
          <a:off x="1204938" y="3122669"/>
          <a:ext cx="5659222" cy="133373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65922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</a:tblGrid>
              <a:tr h="6108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" sz="1800" b="1" cap="none" spc="3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Socket cliente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" sz="1800" b="1" cap="none" spc="3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10553" marT="52764" marB="52764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  <a:tr h="35034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" sz="1800" b="1" cap="none" spc="3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10553" marT="52764" marB="52764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393191"/>
                  </a:ext>
                </a:extLst>
              </a:tr>
            </a:tbl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AB7CBE2C-B4E8-86E5-40C0-D99856F892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867019"/>
              </p:ext>
            </p:extLst>
          </p:nvPr>
        </p:nvGraphicFramePr>
        <p:xfrm>
          <a:off x="2032000" y="719138"/>
          <a:ext cx="812800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3" imgW="0" imgH="0" progId="Paint.Picture">
                  <p:embed/>
                </p:oleObj>
              </mc:Choice>
              <mc:Fallback>
                <p:oleObj name="Imagen de mapa de bits" r:id="rId3" imgW="0" imgH="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2032000" y="719138"/>
                        <a:ext cx="812800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Imagen 11">
            <a:extLst>
              <a:ext uri="{FF2B5EF4-FFF2-40B4-BE49-F238E27FC236}">
                <a16:creationId xmlns:a16="http://schemas.microsoft.com/office/drawing/2014/main" id="{AA3148C1-AB30-AF58-99EA-C37D3ED1B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909" y="3619819"/>
            <a:ext cx="4201111" cy="238158"/>
          </a:xfrm>
          <a:prstGeom prst="rect">
            <a:avLst/>
          </a:prstGeom>
        </p:spPr>
      </p:pic>
      <p:graphicFrame>
        <p:nvGraphicFramePr>
          <p:cNvPr id="18" name="Marcador de contenido 3">
            <a:extLst>
              <a:ext uri="{FF2B5EF4-FFF2-40B4-BE49-F238E27FC236}">
                <a16:creationId xmlns:a16="http://schemas.microsoft.com/office/drawing/2014/main" id="{25289497-0935-E1BC-9853-0E06B55CBB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3002448"/>
              </p:ext>
            </p:extLst>
          </p:nvPr>
        </p:nvGraphicFramePr>
        <p:xfrm>
          <a:off x="1180364" y="4035438"/>
          <a:ext cx="5659222" cy="92225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65922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" sz="1800" b="1" cap="none" spc="30" dirty="0">
                          <a:solidFill>
                            <a:schemeClr val="bg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Socket servidor</a:t>
                      </a:r>
                    </a:p>
                  </a:txBody>
                  <a:tcPr marL="0" marR="10553" marT="52764" marB="52764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  <a:tr h="35034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" sz="1800" b="1" cap="none" spc="3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10553" marT="52764" marB="52764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393191"/>
                  </a:ext>
                </a:extLst>
              </a:tr>
            </a:tbl>
          </a:graphicData>
        </a:graphic>
      </p:graphicFrame>
      <p:pic>
        <p:nvPicPr>
          <p:cNvPr id="20" name="Imagen 19">
            <a:extLst>
              <a:ext uri="{FF2B5EF4-FFF2-40B4-BE49-F238E27FC236}">
                <a16:creationId xmlns:a16="http://schemas.microsoft.com/office/drawing/2014/main" id="{87AF1144-CA98-6EB9-1C62-2A1D9E8A8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159" y="4527072"/>
            <a:ext cx="4286848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3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0245FC1-669A-4558-8341-5A7148C77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2D3FC59-9FB9-48FC-8D66-9ACDB840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7D0D12F-DDEA-45FE-91AE-E35A03B65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E1197D-6004-40B7-9DB2-F05F07C11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4FF660-87C8-60CA-C234-2CC5ADC4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885" y="634028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 err="1"/>
              <a:t>Patrones</a:t>
            </a:r>
            <a:r>
              <a:rPr lang="en-US" sz="7200" cap="all" dirty="0"/>
              <a:t> blob </a:t>
            </a:r>
            <a:r>
              <a:rPr lang="en-US" sz="7200" cap="all" dirty="0" err="1"/>
              <a:t>básicos</a:t>
            </a:r>
            <a:endParaRPr lang="en-US" sz="7200" cap="all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3470B8B5-F0F1-4665-A962-83498B2E2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C2B904FF-98E7-4A18-B733-B26AD46BA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721D287D-012B-11F7-820F-E62699761DC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1072155"/>
              </p:ext>
            </p:extLst>
          </p:nvPr>
        </p:nvGraphicFramePr>
        <p:xfrm>
          <a:off x="1371403" y="1427594"/>
          <a:ext cx="4320270" cy="3732834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833258">
                  <a:extLst>
                    <a:ext uri="{9D8B030D-6E8A-4147-A177-3AD203B41FA5}">
                      <a16:colId xmlns:a16="http://schemas.microsoft.com/office/drawing/2014/main" val="582110355"/>
                    </a:ext>
                  </a:extLst>
                </a:gridCol>
                <a:gridCol w="3487012">
                  <a:extLst>
                    <a:ext uri="{9D8B030D-6E8A-4147-A177-3AD203B41FA5}">
                      <a16:colId xmlns:a16="http://schemas.microsoft.com/office/drawing/2014/main" val="859316396"/>
                    </a:ext>
                  </a:extLst>
                </a:gridCol>
              </a:tblGrid>
              <a:tr h="357185">
                <a:tc>
                  <a:txBody>
                    <a:bodyPr/>
                    <a:lstStyle/>
                    <a:p>
                      <a:r>
                        <a:rPr lang="es-AR" sz="1000" b="0" cap="none" spc="0" err="1">
                          <a:solidFill>
                            <a:schemeClr val="bg1"/>
                          </a:solidFill>
                        </a:rPr>
                        <a:t>Wildcard</a:t>
                      </a:r>
                      <a:endParaRPr lang="es-AR" sz="10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85748" marR="65960" marT="65960" marB="6596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00" b="0" cap="none" spc="0">
                          <a:solidFill>
                            <a:schemeClr val="bg1"/>
                          </a:solidFill>
                        </a:rPr>
                        <a:t>Descripción</a:t>
                      </a:r>
                    </a:p>
                  </a:txBody>
                  <a:tcPr marL="85748" marR="65960" marT="65960" marB="6596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85020"/>
                  </a:ext>
                </a:extLst>
              </a:tr>
              <a:tr h="533262">
                <a:tc>
                  <a:txBody>
                    <a:bodyPr/>
                    <a:lstStyle/>
                    <a:p>
                      <a:r>
                        <a:rPr lang="es-AR" sz="1000" cap="none" spc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marL="85748" marR="65960" marT="65960" marB="6596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000" cap="none" spc="0" dirty="0">
                          <a:solidFill>
                            <a:schemeClr val="tx1"/>
                          </a:solidFill>
                        </a:rPr>
                        <a:t>Busca cualquier número de caracteres incluyendo vacío/nulo dentro del mismo nivel del árbol de directorios</a:t>
                      </a:r>
                    </a:p>
                  </a:txBody>
                  <a:tcPr marL="85748" marR="65960" marT="65960" marB="6596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806624"/>
                  </a:ext>
                </a:extLst>
              </a:tr>
              <a:tr h="709339">
                <a:tc>
                  <a:txBody>
                    <a:bodyPr/>
                    <a:lstStyle/>
                    <a:p>
                      <a:r>
                        <a:rPr lang="es-AR" sz="1000" cap="none" spc="0">
                          <a:solidFill>
                            <a:schemeClr val="tx1"/>
                          </a:solidFill>
                        </a:rPr>
                        <a:t>**</a:t>
                      </a:r>
                    </a:p>
                  </a:txBody>
                  <a:tcPr marL="85748" marR="65960" marT="65960" marB="6596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000" cap="none" spc="0" dirty="0">
                          <a:solidFill>
                            <a:schemeClr val="tx1"/>
                          </a:solidFill>
                        </a:rPr>
                        <a:t>Busca cualquier número de caracteres incluyendo vacío/nulo sin tener en cuenta los niveles del árbol de directorios</a:t>
                      </a:r>
                    </a:p>
                  </a:txBody>
                  <a:tcPr marL="85748" marR="65960" marT="65960" marB="6596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833896"/>
                  </a:ext>
                </a:extLst>
              </a:tr>
              <a:tr h="357185">
                <a:tc>
                  <a:txBody>
                    <a:bodyPr/>
                    <a:lstStyle/>
                    <a:p>
                      <a:r>
                        <a:rPr lang="es-AR" sz="1000" cap="none" spc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5748" marR="65960" marT="65960" marB="6596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000" cap="none" spc="0">
                          <a:solidFill>
                            <a:schemeClr val="tx1"/>
                          </a:solidFill>
                        </a:rPr>
                        <a:t>Busca cualquier carácter simple</a:t>
                      </a:r>
                    </a:p>
                  </a:txBody>
                  <a:tcPr marL="85748" marR="65960" marT="65960" marB="6596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703409"/>
                  </a:ext>
                </a:extLst>
              </a:tr>
              <a:tr h="533262">
                <a:tc>
                  <a:txBody>
                    <a:bodyPr/>
                    <a:lstStyle/>
                    <a:p>
                      <a:r>
                        <a:rPr lang="es-AR" sz="1000" cap="none" spc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s-AR" sz="1000" cap="none" spc="0" err="1">
                          <a:solidFill>
                            <a:schemeClr val="tx1"/>
                          </a:solidFill>
                        </a:rPr>
                        <a:t>abc</a:t>
                      </a:r>
                      <a:r>
                        <a:rPr lang="es-AR" sz="1000" cap="none" spc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marL="85748" marR="65960" marT="65960" marB="6596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000" cap="none" spc="0" dirty="0">
                          <a:solidFill>
                            <a:schemeClr val="tx1"/>
                          </a:solidFill>
                        </a:rPr>
                        <a:t>Busca un </a:t>
                      </a:r>
                      <a:r>
                        <a:rPr lang="es-AR" sz="1000" cap="none" spc="0" dirty="0" err="1">
                          <a:solidFill>
                            <a:schemeClr val="tx1"/>
                          </a:solidFill>
                        </a:rPr>
                        <a:t>caracter</a:t>
                      </a:r>
                      <a:r>
                        <a:rPr lang="es-AR" sz="1000" cap="none" spc="0" dirty="0">
                          <a:solidFill>
                            <a:schemeClr val="tx1"/>
                          </a:solidFill>
                        </a:rPr>
                        <a:t> cualquiera que corresponda a los ingresados entre corchetes</a:t>
                      </a:r>
                    </a:p>
                  </a:txBody>
                  <a:tcPr marL="85748" marR="65960" marT="65960" marB="6596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51419"/>
                  </a:ext>
                </a:extLst>
              </a:tr>
              <a:tr h="533262">
                <a:tc>
                  <a:txBody>
                    <a:bodyPr/>
                    <a:lstStyle/>
                    <a:p>
                      <a:r>
                        <a:rPr lang="es-AR" sz="10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[a-z], [1-9]</a:t>
                      </a:r>
                      <a:endParaRPr lang="es-AR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748" marR="65960" marT="65960" marB="6596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000" cap="none" spc="0">
                          <a:solidFill>
                            <a:schemeClr val="tx1"/>
                          </a:solidFill>
                        </a:rPr>
                        <a:t>Busca un </a:t>
                      </a:r>
                      <a:r>
                        <a:rPr lang="es-AR" sz="1000" cap="none" spc="0" err="1">
                          <a:solidFill>
                            <a:schemeClr val="tx1"/>
                          </a:solidFill>
                        </a:rPr>
                        <a:t>caracter</a:t>
                      </a:r>
                      <a:r>
                        <a:rPr lang="es-AR" sz="1000" cap="none" spc="0">
                          <a:solidFill>
                            <a:schemeClr val="tx1"/>
                          </a:solidFill>
                        </a:rPr>
                        <a:t> comprendido en el intervalo entre corchetes</a:t>
                      </a:r>
                    </a:p>
                  </a:txBody>
                  <a:tcPr marL="85748" marR="65960" marT="65960" marB="6596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700590"/>
                  </a:ext>
                </a:extLst>
              </a:tr>
              <a:tr h="709339">
                <a:tc>
                  <a:txBody>
                    <a:bodyPr/>
                    <a:lstStyle/>
                    <a:p>
                      <a:r>
                        <a:rPr lang="es-AR" sz="1000" cap="none" spc="0">
                          <a:solidFill>
                            <a:schemeClr val="tx1"/>
                          </a:solidFill>
                        </a:rPr>
                        <a:t>*.</a:t>
                      </a:r>
                      <a:r>
                        <a:rPr lang="es-AR" sz="1000" cap="none" spc="0" err="1">
                          <a:solidFill>
                            <a:schemeClr val="tx1"/>
                          </a:solidFill>
                        </a:rPr>
                        <a:t>txt</a:t>
                      </a:r>
                      <a:endParaRPr lang="es-AR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748" marR="65960" marT="65960" marB="6596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000" cap="none" spc="0" dirty="0">
                          <a:solidFill>
                            <a:schemeClr val="tx1"/>
                          </a:solidFill>
                        </a:rPr>
                        <a:t>Busca cualquier nombre de archivo con extensión </a:t>
                      </a:r>
                      <a:r>
                        <a:rPr lang="es-AR" sz="1000" cap="none" spc="0" dirty="0" err="1">
                          <a:solidFill>
                            <a:schemeClr val="tx1"/>
                          </a:solidFill>
                        </a:rPr>
                        <a:t>txt</a:t>
                      </a:r>
                      <a:r>
                        <a:rPr lang="es-AR" sz="1000" cap="none" spc="0" dirty="0">
                          <a:solidFill>
                            <a:schemeClr val="tx1"/>
                          </a:solidFill>
                        </a:rPr>
                        <a:t>. Por ejemplo, /bar.txt daría un valor de verdad falso mientras que bar.txt daría un valor de verdad verdadero</a:t>
                      </a:r>
                    </a:p>
                  </a:txBody>
                  <a:tcPr marL="85748" marR="65960" marT="65960" marB="6596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3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832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0245FC1-669A-4558-8341-5A7148C77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F2D3FC59-9FB9-48FC-8D66-9ACDB840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27D0D12F-DDEA-45FE-91AE-E35A03B65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85326CE-E8C0-4DD9-B97D-BFB0DFF3F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23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4FF660-87C8-60CA-C234-2CC5ADC4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cap="all"/>
              <a:t>Ejemplos patrones blob</a:t>
            </a:r>
          </a:p>
        </p:txBody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5ECBBE91-3592-462A-8700-B36554E6A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646AE209-CD2C-4804-A22E-978C38614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10" name="Tabla 10">
            <a:extLst>
              <a:ext uri="{FF2B5EF4-FFF2-40B4-BE49-F238E27FC236}">
                <a16:creationId xmlns:a16="http://schemas.microsoft.com/office/drawing/2014/main" id="{20BE3C8E-5E7D-5B4F-6481-E3A79E129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319690"/>
              </p:ext>
            </p:extLst>
          </p:nvPr>
        </p:nvGraphicFramePr>
        <p:xfrm>
          <a:off x="1379023" y="1886556"/>
          <a:ext cx="5659225" cy="3516649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881476">
                  <a:extLst>
                    <a:ext uri="{9D8B030D-6E8A-4147-A177-3AD203B41FA5}">
                      <a16:colId xmlns:a16="http://schemas.microsoft.com/office/drawing/2014/main" val="1688299723"/>
                    </a:ext>
                  </a:extLst>
                </a:gridCol>
                <a:gridCol w="787344">
                  <a:extLst>
                    <a:ext uri="{9D8B030D-6E8A-4147-A177-3AD203B41FA5}">
                      <a16:colId xmlns:a16="http://schemas.microsoft.com/office/drawing/2014/main" val="2858755369"/>
                    </a:ext>
                  </a:extLst>
                </a:gridCol>
                <a:gridCol w="875677">
                  <a:extLst>
                    <a:ext uri="{9D8B030D-6E8A-4147-A177-3AD203B41FA5}">
                      <a16:colId xmlns:a16="http://schemas.microsoft.com/office/drawing/2014/main" val="1860994380"/>
                    </a:ext>
                  </a:extLst>
                </a:gridCol>
                <a:gridCol w="1026247">
                  <a:extLst>
                    <a:ext uri="{9D8B030D-6E8A-4147-A177-3AD203B41FA5}">
                      <a16:colId xmlns:a16="http://schemas.microsoft.com/office/drawing/2014/main" val="3691904157"/>
                    </a:ext>
                  </a:extLst>
                </a:gridCol>
                <a:gridCol w="1088481">
                  <a:extLst>
                    <a:ext uri="{9D8B030D-6E8A-4147-A177-3AD203B41FA5}">
                      <a16:colId xmlns:a16="http://schemas.microsoft.com/office/drawing/2014/main" val="3110859379"/>
                    </a:ext>
                  </a:extLst>
                </a:gridCol>
              </a:tblGrid>
              <a:tr h="547347">
                <a:tc>
                  <a:txBody>
                    <a:bodyPr/>
                    <a:lstStyle/>
                    <a:p>
                      <a:r>
                        <a:rPr lang="es-AR" sz="1800" b="0" cap="none" spc="0">
                          <a:solidFill>
                            <a:schemeClr val="bg1"/>
                          </a:solidFill>
                        </a:rPr>
                        <a:t>Ruta</a:t>
                      </a:r>
                    </a:p>
                  </a:txBody>
                  <a:tcPr marL="150328" marR="100590" marT="115637" marB="11563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b="0" cap="none" spc="0">
                          <a:solidFill>
                            <a:schemeClr val="bg1"/>
                          </a:solidFill>
                        </a:rPr>
                        <a:t>*.txt</a:t>
                      </a:r>
                    </a:p>
                  </a:txBody>
                  <a:tcPr marL="150328" marR="100590" marT="115637" marB="11563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b="0" cap="none" spc="0">
                          <a:solidFill>
                            <a:schemeClr val="bg1"/>
                          </a:solidFill>
                        </a:rPr>
                        <a:t>**.</a:t>
                      </a:r>
                      <a:r>
                        <a:rPr lang="es-AR" sz="1800" b="0" cap="none" spc="0" err="1">
                          <a:solidFill>
                            <a:schemeClr val="bg1"/>
                          </a:solidFill>
                        </a:rPr>
                        <a:t>txt</a:t>
                      </a:r>
                      <a:endParaRPr lang="es-AR" sz="18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50328" marR="100590" marT="115637" marB="11563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b="0" cap="none" spc="0">
                          <a:solidFill>
                            <a:schemeClr val="bg1"/>
                          </a:solidFill>
                        </a:rPr>
                        <a:t>**/*.txt</a:t>
                      </a:r>
                    </a:p>
                  </a:txBody>
                  <a:tcPr marL="150328" marR="100590" marT="115637" marB="11563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b="0" i="0" kern="12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/**/*.txt</a:t>
                      </a:r>
                      <a:endParaRPr lang="es-AR" sz="18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50328" marR="100590" marT="115637" marB="11563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302648"/>
                  </a:ext>
                </a:extLst>
              </a:tr>
              <a:tr h="547347">
                <a:tc>
                  <a:txBody>
                    <a:bodyPr/>
                    <a:lstStyle/>
                    <a:p>
                      <a:pPr algn="l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/bar.txt</a:t>
                      </a:r>
                    </a:p>
                  </a:txBody>
                  <a:tcPr marL="150328" marR="100590" marT="115637" marB="11563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349008"/>
                  </a:ext>
                </a:extLst>
              </a:tr>
              <a:tr h="547347">
                <a:tc>
                  <a:txBody>
                    <a:bodyPr/>
                    <a:lstStyle/>
                    <a:p>
                      <a:pPr algn="l"/>
                      <a:r>
                        <a:rPr lang="es-AR" sz="18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/foo/bar.txt</a:t>
                      </a:r>
                      <a:endParaRPr lang="es-AR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444027"/>
                  </a:ext>
                </a:extLst>
              </a:tr>
              <a:tr h="547347">
                <a:tc>
                  <a:txBody>
                    <a:bodyPr/>
                    <a:lstStyle/>
                    <a:p>
                      <a:pPr algn="l"/>
                      <a:r>
                        <a:rPr lang="es-AR" sz="1800" cap="none" spc="0">
                          <a:solidFill>
                            <a:schemeClr val="tx1"/>
                          </a:solidFill>
                          <a:effectLst/>
                        </a:rPr>
                        <a:t>/foo/bar/baz.txt</a:t>
                      </a:r>
                    </a:p>
                  </a:txBody>
                  <a:tcPr marL="150328" marR="100590" marT="115637" marB="11563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251089"/>
                  </a:ext>
                </a:extLst>
              </a:tr>
              <a:tr h="547347">
                <a:tc>
                  <a:txBody>
                    <a:bodyPr/>
                    <a:lstStyle/>
                    <a:p>
                      <a:pPr algn="l"/>
                      <a:r>
                        <a:rPr lang="es-AR" sz="1800" cap="none" spc="0">
                          <a:solidFill>
                            <a:schemeClr val="tx1"/>
                          </a:solidFill>
                          <a:effectLst/>
                        </a:rPr>
                        <a:t>foo/bar.txt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326761"/>
                  </a:ext>
                </a:extLst>
              </a:tr>
              <a:tr h="547347">
                <a:tc>
                  <a:txBody>
                    <a:bodyPr/>
                    <a:lstStyle/>
                    <a:p>
                      <a:pPr algn="l"/>
                      <a:r>
                        <a:rPr lang="es-AR" sz="1800" cap="none" spc="0">
                          <a:solidFill>
                            <a:schemeClr val="tx1"/>
                          </a:solidFill>
                          <a:effectLst/>
                        </a:rPr>
                        <a:t>bar.txt</a:t>
                      </a:r>
                    </a:p>
                  </a:txBody>
                  <a:tcPr marL="150328" marR="100590" marT="115637" marB="11563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cap="none" spc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150328" marR="100590" marT="115637" marB="1156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884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671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CD4F02C-6F85-4E6E-A2F2-CCE22886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024D02-87BB-4538-BB35-BD297D94E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4FF660-87C8-60CA-C234-2CC5ADC4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Archivos mapeados en memoria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B419CED-4462-6594-BD2C-B2332BC557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01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673DA661-0AB2-4196-A6A3-7A92321CC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46625B3-9FEB-6CA6-4ECE-B7A35F5734CA}"/>
              </a:ext>
            </a:extLst>
          </p:cNvPr>
          <p:cNvSpPr txBox="1"/>
          <p:nvPr/>
        </p:nvSpPr>
        <p:spPr>
          <a:xfrm>
            <a:off x="5100824" y="2286000"/>
            <a:ext cx="6176776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</a:rPr>
              <a:t>Acceso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directo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desde</a:t>
            </a:r>
            <a:r>
              <a:rPr lang="en-US" dirty="0">
                <a:solidFill>
                  <a:schemeClr val="tx2"/>
                </a:solidFill>
              </a:rPr>
              <a:t> RAM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</a:rPr>
              <a:t>Paquete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java.nio</a:t>
            </a:r>
            <a:endParaRPr lang="en-US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No consume heap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</a:rPr>
              <a:t>Utilidades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pPr marL="841248" lvl="3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AutoNum type="arabicPeriod"/>
            </a:pPr>
            <a:r>
              <a:rPr lang="en-US" dirty="0" err="1">
                <a:solidFill>
                  <a:schemeClr val="tx2"/>
                </a:solidFill>
              </a:rPr>
              <a:t>MappedByteBuffer</a:t>
            </a:r>
            <a:endParaRPr lang="en-US" dirty="0">
              <a:solidFill>
                <a:schemeClr val="tx2"/>
              </a:solidFill>
            </a:endParaRPr>
          </a:p>
          <a:p>
            <a:pPr marL="841248" lvl="3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Indirect Buffer (</a:t>
            </a:r>
            <a:r>
              <a:rPr lang="en-US" dirty="0" err="1">
                <a:solidFill>
                  <a:schemeClr val="tx2"/>
                </a:solidFill>
              </a:rPr>
              <a:t>mejor</a:t>
            </a:r>
            <a:r>
              <a:rPr lang="en-US" dirty="0">
                <a:solidFill>
                  <a:schemeClr val="tx2"/>
                </a:solidFill>
              </a:rPr>
              <a:t> performance)</a:t>
            </a:r>
          </a:p>
        </p:txBody>
      </p:sp>
    </p:spTree>
    <p:extLst>
      <p:ext uri="{BB962C8B-B14F-4D97-AF65-F5344CB8AC3E}">
        <p14:creationId xmlns:p14="http://schemas.microsoft.com/office/powerpoint/2010/main" val="3041062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70</TotalTime>
  <Words>347</Words>
  <Application>Microsoft Office PowerPoint</Application>
  <PresentationFormat>Panorámica</PresentationFormat>
  <Paragraphs>84</Paragraphs>
  <Slides>6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</vt:lpstr>
      <vt:lpstr>Calibri</vt:lpstr>
      <vt:lpstr>Franklin Gothic Book</vt:lpstr>
      <vt:lpstr>Rockwell</vt:lpstr>
      <vt:lpstr>Tahoma</vt:lpstr>
      <vt:lpstr>Wingdings</vt:lpstr>
      <vt:lpstr>Recorte</vt:lpstr>
      <vt:lpstr>Imagen de Paintbrush</vt:lpstr>
      <vt:lpstr>Java IO</vt:lpstr>
      <vt:lpstr>Archivos</vt:lpstr>
      <vt:lpstr>Sockets</vt:lpstr>
      <vt:lpstr>Patrones blob básicos</vt:lpstr>
      <vt:lpstr>Ejemplos patrones blob</vt:lpstr>
      <vt:lpstr>Archivos mapeados en memoria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IO</dc:title>
  <dc:creator>Francisco Masera</dc:creator>
  <cp:lastModifiedBy>Francisco Masera</cp:lastModifiedBy>
  <cp:revision>1</cp:revision>
  <dcterms:created xsi:type="dcterms:W3CDTF">2023-05-30T03:21:58Z</dcterms:created>
  <dcterms:modified xsi:type="dcterms:W3CDTF">2023-05-30T04:32:40Z</dcterms:modified>
</cp:coreProperties>
</file>