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9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8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64DF7-5706-3274-77F8-F75391A184A7}" v="20" dt="2023-05-30T16:01:47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Masera" userId="S::francisco.masera@alumnos.frm.utn.edu.ar::394ef87a-3cd0-4d32-85f6-71f54635c6b0" providerId="AD" clId="Web-{6B164DF7-5706-3274-77F8-F75391A184A7}"/>
    <pc:docChg chg="modSld">
      <pc:chgData name="Francisco Masera" userId="S::francisco.masera@alumnos.frm.utn.edu.ar::394ef87a-3cd0-4d32-85f6-71f54635c6b0" providerId="AD" clId="Web-{6B164DF7-5706-3274-77F8-F75391A184A7}" dt="2023-05-30T16:01:39.999" v="15"/>
      <pc:docMkLst>
        <pc:docMk/>
      </pc:docMkLst>
      <pc:sldChg chg="modSp">
        <pc:chgData name="Francisco Masera" userId="S::francisco.masera@alumnos.frm.utn.edu.ar::394ef87a-3cd0-4d32-85f6-71f54635c6b0" providerId="AD" clId="Web-{6B164DF7-5706-3274-77F8-F75391A184A7}" dt="2023-05-30T16:01:39.999" v="15"/>
        <pc:sldMkLst>
          <pc:docMk/>
          <pc:sldMk cId="1524077779" sldId="260"/>
        </pc:sldMkLst>
        <pc:graphicFrameChg chg="mod modGraphic">
          <ac:chgData name="Francisco Masera" userId="S::francisco.masera@alumnos.frm.utn.edu.ar::394ef87a-3cd0-4d32-85f6-71f54635c6b0" providerId="AD" clId="Web-{6B164DF7-5706-3274-77F8-F75391A184A7}" dt="2023-05-30T16:01:39.999" v="15"/>
          <ac:graphicFrameMkLst>
            <pc:docMk/>
            <pc:sldMk cId="1524077779" sldId="260"/>
            <ac:graphicFrameMk id="27" creationId="{31F44B22-324B-4DE8-B32C-85312184904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1DD2-1404-4AD4-9614-501E06A89033}" type="datetime1">
              <a:rPr lang="es-ES" smtClean="0"/>
              <a:t>30/05/2023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FCFB-5C3A-4B64-B75C-00008EE5FFC6}" type="datetime1">
              <a:rPr lang="es-ES" smtClean="0"/>
              <a:pPr/>
              <a:t>30/05/2023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¿Los colores de la clase son diferentes de lo que ve en esta plantilla? Ningún problema. Haga clic en Diseño -&gt; Variantes (la flecha hacia abajo) -&gt; Elija la combinación de colores que le convenga.</a:t>
            </a:r>
          </a:p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cambiar cualquier instrucción de "Deberá..." y "Yo voy a..." para asegurarse de que se alinean con sus procedimientos de clase y reglas.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6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6C8FCF1-F3AA-4FDB-8A17-2C171E30874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085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48919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0232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865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45D95F4-6294-46FB-BED2-470C54CD309B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00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7410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73905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23C4E6-6BAB-45D7-A331-7972B0412103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46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E4CD3-F2CC-42DA-BE22-23AE45D6EF47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47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9455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054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4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BC3C002-1B9F-C87A-7AAF-AB6534008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8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219BC8-72E1-42DA-9CA0-C1C23393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66E3ED26-51B7-4773-A737-34D228CE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0EDACA3-3BD4-41EF-A3A1-ACD4F732C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  <a:latin typeface="Rockwell" panose="02060603020205020403" pitchFamily="18" charset="0"/>
              </a:rPr>
              <a:t>Java 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de entrada/salida de datos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/>
              <a:t>Archivos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27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5089"/>
              </p:ext>
            </p:extLst>
          </p:nvPr>
        </p:nvGraphicFramePr>
        <p:xfrm>
          <a:off x="1132514" y="1216404"/>
          <a:ext cx="6115574" cy="473977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{8FD4443E-F989-4FC4-A0C8-D5A2AF1F390B}</a:tableStyleId>
              </a:tblPr>
              <a:tblGrid>
                <a:gridCol w="26644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345114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38107">
                <a:tc>
                  <a:txBody>
                    <a:bodyPr/>
                    <a:lstStyle/>
                    <a:p>
                      <a:pPr rtl="0"/>
                      <a:r>
                        <a:rPr lang="es-AR" sz="1600" b="0" cap="none" spc="0" dirty="0">
                          <a:solidFill>
                            <a:schemeClr val="bg1"/>
                          </a:solidFill>
                        </a:rPr>
                        <a:t>Paquete ja</a:t>
                      </a:r>
                      <a:r>
                        <a:rPr lang="es" sz="1600" b="0" cap="none" spc="0" dirty="0">
                          <a:solidFill>
                            <a:schemeClr val="bg1"/>
                          </a:solidFill>
                        </a:rPr>
                        <a:t>va.io</a:t>
                      </a:r>
                      <a:endParaRPr lang="es" sz="1600" b="0" cap="none" spc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 anchor="ctr">
                    <a:lnL w="1905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cap="none" spc="0" dirty="0">
                          <a:solidFill>
                            <a:schemeClr val="bg1"/>
                          </a:solidFill>
                        </a:rPr>
                        <a:t>Paquete ja</a:t>
                      </a:r>
                      <a:r>
                        <a:rPr lang="es" sz="1600" b="0" cap="none" spc="0" dirty="0">
                          <a:solidFill>
                            <a:schemeClr val="bg1"/>
                          </a:solidFill>
                        </a:rPr>
                        <a:t>va.nio</a:t>
                      </a:r>
                      <a:endParaRPr lang="es" sz="1600" b="0" cap="none" spc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20167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Bloqueante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Operaciones por </a:t>
                      </a:r>
                      <a:r>
                        <a:rPr lang="es" sz="1600" cap="none" spc="0" dirty="0" err="1">
                          <a:solidFill>
                            <a:schemeClr val="tx1"/>
                          </a:solidFill>
                        </a:rPr>
                        <a:t>streams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Unidireccional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 err="1">
                          <a:solidFill>
                            <a:schemeClr val="tx1"/>
                          </a:solidFill>
                        </a:rPr>
                        <a:t>Monohilo</a:t>
                      </a:r>
                    </a:p>
                    <a:p>
                      <a:pPr marL="285750" marR="0" lvl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 err="1">
                          <a:solidFill>
                            <a:schemeClr val="tx1"/>
                          </a:solidFill>
                        </a:rPr>
                        <a:t>Closeables</a:t>
                      </a:r>
                    </a:p>
                    <a:p>
                      <a:pPr marL="285750" marR="0" lvl="0" indent="-28575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Caso de uso: 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      Pocas conexiones con mucho ancho de banda</a:t>
                      </a:r>
                      <a:endParaRPr lang="es" sz="1600" cap="none" spc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AR" sz="1600" cap="none" spc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o bloqueante 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Operaciones en bloques de bytes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Bidireccional </a:t>
                      </a:r>
                      <a:r>
                        <a:rPr lang="es" sz="1600" cap="none" spc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 Lectoescritura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Soporte multihilo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b="0" i="0" u="none" strike="noStrike" cap="none" spc="0" noProof="0" dirty="0" err="1">
                          <a:solidFill>
                            <a:schemeClr val="tx1"/>
                          </a:solidFill>
                          <a:latin typeface="Franklin Gothic Book"/>
                        </a:rPr>
                        <a:t>Closeables</a:t>
                      </a:r>
                      <a:endParaRPr lang="es" sz="1600" cap="none" spc="0" dirty="0" err="1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Caso de uso: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      Muchas conexiones y necesidad de procesamiento paralelo</a:t>
                      </a:r>
                      <a:endParaRPr lang="es" sz="1600" cap="none" spc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Sockets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47715"/>
              </p:ext>
            </p:extLst>
          </p:nvPr>
        </p:nvGraphicFramePr>
        <p:xfrm>
          <a:off x="1328292" y="1266870"/>
          <a:ext cx="5659222" cy="21070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5922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17196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Endpoints entre procesos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Sockets cliente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r>
                        <a:rPr lang="es-AR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ckets servidor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800" b="1" cap="none" spc="3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</a:t>
                      </a:r>
                    </a:p>
                  </a:txBody>
                  <a:tcPr marL="0" marR="10553" marT="52764" marB="52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36117059-0DE0-975B-BA8A-29EA06C6F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66110"/>
              </p:ext>
            </p:extLst>
          </p:nvPr>
        </p:nvGraphicFramePr>
        <p:xfrm>
          <a:off x="1204938" y="3122669"/>
          <a:ext cx="5659222" cy="13337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5922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61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800" b="1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Socket cliente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" sz="1800" b="1" cap="none" spc="3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  <a:tr h="3503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" sz="1800" b="1" cap="none" spc="3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393191"/>
                  </a:ext>
                </a:extLst>
              </a:tr>
            </a:tbl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AB7CBE2C-B4E8-86E5-40C0-D99856F89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867019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0" imgH="0" progId="Paint.Picture">
                  <p:embed/>
                </p:oleObj>
              </mc:Choice>
              <mc:Fallback>
                <p:oleObj name="Imagen de mapa de bits" r:id="rId3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AA3148C1-AB30-AF58-99EA-C37D3ED1B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909" y="3619819"/>
            <a:ext cx="4201111" cy="238158"/>
          </a:xfrm>
          <a:prstGeom prst="rect">
            <a:avLst/>
          </a:prstGeom>
        </p:spPr>
      </p:pic>
      <p:graphicFrame>
        <p:nvGraphicFramePr>
          <p:cNvPr id="18" name="Marcador de contenido 3">
            <a:extLst>
              <a:ext uri="{FF2B5EF4-FFF2-40B4-BE49-F238E27FC236}">
                <a16:creationId xmlns:a16="http://schemas.microsoft.com/office/drawing/2014/main" id="{25289497-0935-E1BC-9853-0E06B55CB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002448"/>
              </p:ext>
            </p:extLst>
          </p:nvPr>
        </p:nvGraphicFramePr>
        <p:xfrm>
          <a:off x="1180364" y="4035438"/>
          <a:ext cx="5659222" cy="9222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5922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800" b="1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Socket servidor</a:t>
                      </a: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  <a:tr h="3503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" sz="1800" b="1" cap="none" spc="3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393191"/>
                  </a:ext>
                </a:extLst>
              </a:tr>
            </a:tbl>
          </a:graphicData>
        </a:graphic>
      </p:graphicFrame>
      <p:pic>
        <p:nvPicPr>
          <p:cNvPr id="20" name="Imagen 19">
            <a:extLst>
              <a:ext uri="{FF2B5EF4-FFF2-40B4-BE49-F238E27FC236}">
                <a16:creationId xmlns:a16="http://schemas.microsoft.com/office/drawing/2014/main" id="{87AF1144-CA98-6EB9-1C62-2A1D9E8A8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59" y="4527072"/>
            <a:ext cx="428684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E1197D-6004-40B7-9DB2-F05F07C11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FF660-87C8-60CA-C234-2CC5ADC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Patrones</a:t>
            </a:r>
            <a:r>
              <a:rPr lang="en-US" sz="7200" cap="all" dirty="0"/>
              <a:t> blob </a:t>
            </a:r>
            <a:r>
              <a:rPr lang="en-US" sz="7200" cap="all" dirty="0" err="1"/>
              <a:t>básicos</a:t>
            </a:r>
            <a:endParaRPr lang="en-US" sz="72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470B8B5-F0F1-4665-A962-83498B2E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2B904FF-98E7-4A18-B733-B26AD46B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21D287D-012B-11F7-820F-E62699761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1072155"/>
              </p:ext>
            </p:extLst>
          </p:nvPr>
        </p:nvGraphicFramePr>
        <p:xfrm>
          <a:off x="1371403" y="1427594"/>
          <a:ext cx="4320270" cy="373283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833258">
                  <a:extLst>
                    <a:ext uri="{9D8B030D-6E8A-4147-A177-3AD203B41FA5}">
                      <a16:colId xmlns:a16="http://schemas.microsoft.com/office/drawing/2014/main" val="582110355"/>
                    </a:ext>
                  </a:extLst>
                </a:gridCol>
                <a:gridCol w="3487012">
                  <a:extLst>
                    <a:ext uri="{9D8B030D-6E8A-4147-A177-3AD203B41FA5}">
                      <a16:colId xmlns:a16="http://schemas.microsoft.com/office/drawing/2014/main" val="859316396"/>
                    </a:ext>
                  </a:extLst>
                </a:gridCol>
              </a:tblGrid>
              <a:tr h="357185">
                <a:tc>
                  <a:txBody>
                    <a:bodyPr/>
                    <a:lstStyle/>
                    <a:p>
                      <a:r>
                        <a:rPr lang="es-AR" sz="1000" b="0" cap="none" spc="0" err="1">
                          <a:solidFill>
                            <a:schemeClr val="bg1"/>
                          </a:solidFill>
                        </a:rPr>
                        <a:t>Wildcard</a:t>
                      </a:r>
                      <a:endParaRPr lang="es-AR" sz="1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85748" marR="65960" marT="65960" marB="65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b="0" cap="none" spc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marL="85748" marR="65960" marT="65960" marB="65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5020"/>
                  </a:ext>
                </a:extLst>
              </a:tr>
              <a:tr h="533262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85748" marR="65960" marT="65960" marB="659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cualquier número de caracteres incluyendo vacío/nulo dentro del mismo nivel del árbol de directorios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806624"/>
                  </a:ext>
                </a:extLst>
              </a:tr>
              <a:tr h="709339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cualquier número de caracteres incluyendo vacío/nulo sin tener en cuenta los niveles del árbol de directorios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33896"/>
                  </a:ext>
                </a:extLst>
              </a:tr>
              <a:tr h="357185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5748" marR="65960" marT="65960" marB="659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Busca cualquier carácter simple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703409"/>
                  </a:ext>
                </a:extLst>
              </a:tr>
              <a:tr h="533262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AR" sz="1000" cap="none" spc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un </a:t>
                      </a:r>
                      <a:r>
                        <a:rPr lang="es-AR" sz="1000" cap="none" spc="0" dirty="0" err="1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 cualquiera que corresponda a los ingresados entre corchetes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1419"/>
                  </a:ext>
                </a:extLst>
              </a:tr>
              <a:tr h="533262">
                <a:tc>
                  <a:txBody>
                    <a:bodyPr/>
                    <a:lstStyle/>
                    <a:p>
                      <a:r>
                        <a:rPr lang="es-AR" sz="1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[a-z], [1-9]</a:t>
                      </a:r>
                      <a:endParaRPr lang="es-AR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748" marR="65960" marT="65960" marB="659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Busca un </a:t>
                      </a:r>
                      <a:r>
                        <a:rPr lang="es-AR" sz="1000" cap="none" spc="0" err="1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 comprendido en el intervalo entre corchetes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700590"/>
                  </a:ext>
                </a:extLst>
              </a:tr>
              <a:tr h="709339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*.</a:t>
                      </a:r>
                      <a:r>
                        <a:rPr lang="es-AR" sz="1000" cap="none" spc="0" err="1">
                          <a:solidFill>
                            <a:schemeClr val="tx1"/>
                          </a:solidFill>
                        </a:rPr>
                        <a:t>txt</a:t>
                      </a:r>
                      <a:endParaRPr lang="es-AR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cualquier nombre de archivo con extensión </a:t>
                      </a:r>
                      <a:r>
                        <a:rPr lang="es-AR" sz="1000" cap="none" spc="0" dirty="0" err="1">
                          <a:solidFill>
                            <a:schemeClr val="tx1"/>
                          </a:solidFill>
                        </a:rPr>
                        <a:t>txt</a:t>
                      </a: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. Por ejemplo, /bar.txt daría un valor de verdad falso mientras que bar.txt daría un valor de verdad verdadero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83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FF660-87C8-60CA-C234-2CC5ADC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/>
              <a:t>Ejemplos patrones blob</a:t>
            </a: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20BE3C8E-5E7D-5B4F-6481-E3A79E12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19690"/>
              </p:ext>
            </p:extLst>
          </p:nvPr>
        </p:nvGraphicFramePr>
        <p:xfrm>
          <a:off x="1379023" y="1886556"/>
          <a:ext cx="5659225" cy="351664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881476">
                  <a:extLst>
                    <a:ext uri="{9D8B030D-6E8A-4147-A177-3AD203B41FA5}">
                      <a16:colId xmlns:a16="http://schemas.microsoft.com/office/drawing/2014/main" val="1688299723"/>
                    </a:ext>
                  </a:extLst>
                </a:gridCol>
                <a:gridCol w="787344">
                  <a:extLst>
                    <a:ext uri="{9D8B030D-6E8A-4147-A177-3AD203B41FA5}">
                      <a16:colId xmlns:a16="http://schemas.microsoft.com/office/drawing/2014/main" val="2858755369"/>
                    </a:ext>
                  </a:extLst>
                </a:gridCol>
                <a:gridCol w="875677">
                  <a:extLst>
                    <a:ext uri="{9D8B030D-6E8A-4147-A177-3AD203B41FA5}">
                      <a16:colId xmlns:a16="http://schemas.microsoft.com/office/drawing/2014/main" val="1860994380"/>
                    </a:ext>
                  </a:extLst>
                </a:gridCol>
                <a:gridCol w="1026247">
                  <a:extLst>
                    <a:ext uri="{9D8B030D-6E8A-4147-A177-3AD203B41FA5}">
                      <a16:colId xmlns:a16="http://schemas.microsoft.com/office/drawing/2014/main" val="3691904157"/>
                    </a:ext>
                  </a:extLst>
                </a:gridCol>
                <a:gridCol w="1088481">
                  <a:extLst>
                    <a:ext uri="{9D8B030D-6E8A-4147-A177-3AD203B41FA5}">
                      <a16:colId xmlns:a16="http://schemas.microsoft.com/office/drawing/2014/main" val="3110859379"/>
                    </a:ext>
                  </a:extLst>
                </a:gridCol>
              </a:tblGrid>
              <a:tr h="547347"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Ruta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*.txt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**.</a:t>
                      </a:r>
                      <a:r>
                        <a:rPr lang="es-AR" sz="1800" b="0" cap="none" spc="0" err="1">
                          <a:solidFill>
                            <a:schemeClr val="bg1"/>
                          </a:solidFill>
                        </a:rPr>
                        <a:t>txt</a:t>
                      </a:r>
                      <a:endParaRPr lang="es-AR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**/*.txt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i="0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/**/*.txt</a:t>
                      </a:r>
                      <a:endParaRPr lang="es-AR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02648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/bar.txt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49008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/foo/bar.txt</a:t>
                      </a:r>
                      <a:endParaRPr lang="es-AR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44027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  <a:effectLst/>
                        </a:rPr>
                        <a:t>/foo/bar/baz.txt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251089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  <a:effectLst/>
                        </a:rPr>
                        <a:t>foo/bar.txt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26761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  <a:effectLst/>
                        </a:rPr>
                        <a:t>bar.txt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8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67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CD4F02C-6F85-4E6E-A2F2-CCE22886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024D02-87BB-4538-BB35-BD297D94E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FF660-87C8-60CA-C234-2CC5ADC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Archivos mapeados en memoria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419CED-4462-6594-BD2C-B2332BC55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73DA661-0AB2-4196-A6A3-7A92321C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6625B3-9FEB-6CA6-4ECE-B7A35F5734CA}"/>
              </a:ext>
            </a:extLst>
          </p:cNvPr>
          <p:cNvSpPr txBox="1"/>
          <p:nvPr/>
        </p:nvSpPr>
        <p:spPr>
          <a:xfrm>
            <a:off x="5100824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Acceso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directo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desde</a:t>
            </a:r>
            <a:r>
              <a:rPr lang="en-US" dirty="0">
                <a:solidFill>
                  <a:schemeClr val="tx2"/>
                </a:solidFill>
              </a:rPr>
              <a:t> RAM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Paquete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java.nio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 consume heap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Utilidades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41248" lvl="3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MappedByteBuffer</a:t>
            </a:r>
            <a:endParaRPr lang="en-US" dirty="0">
              <a:solidFill>
                <a:schemeClr val="tx2"/>
              </a:solidFill>
            </a:endParaRPr>
          </a:p>
          <a:p>
            <a:pPr marL="841248" lvl="3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Indirect Buffer (</a:t>
            </a:r>
            <a:r>
              <a:rPr lang="en-US" dirty="0" err="1">
                <a:solidFill>
                  <a:schemeClr val="tx2"/>
                </a:solidFill>
              </a:rPr>
              <a:t>mejor</a:t>
            </a:r>
            <a:r>
              <a:rPr lang="en-US" dirty="0">
                <a:solidFill>
                  <a:schemeClr val="tx2"/>
                </a:solidFill>
              </a:rPr>
              <a:t> performance)</a:t>
            </a:r>
          </a:p>
        </p:txBody>
      </p:sp>
    </p:spTree>
    <p:extLst>
      <p:ext uri="{BB962C8B-B14F-4D97-AF65-F5344CB8AC3E}">
        <p14:creationId xmlns:p14="http://schemas.microsoft.com/office/powerpoint/2010/main" val="304106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70</TotalTime>
  <Words>347</Words>
  <Application>Microsoft Office PowerPoint</Application>
  <PresentationFormat>Widescreen</PresentationFormat>
  <Paragraphs>84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Recorte</vt:lpstr>
      <vt:lpstr>Java IO</vt:lpstr>
      <vt:lpstr>Archivos</vt:lpstr>
      <vt:lpstr>Sockets</vt:lpstr>
      <vt:lpstr>Patrones blob básicos</vt:lpstr>
      <vt:lpstr>Ejemplos patrones blob</vt:lpstr>
      <vt:lpstr>Archivos mapeados en 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dc:creator>Francisco Masera</dc:creator>
  <cp:lastModifiedBy>Francisco Masera</cp:lastModifiedBy>
  <cp:revision>5</cp:revision>
  <dcterms:created xsi:type="dcterms:W3CDTF">2023-05-30T03:21:58Z</dcterms:created>
  <dcterms:modified xsi:type="dcterms:W3CDTF">2023-05-30T16:01:55Z</dcterms:modified>
</cp:coreProperties>
</file>